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82" r:id="rId4"/>
    <p:sldId id="283" r:id="rId5"/>
    <p:sldId id="284" r:id="rId6"/>
    <p:sldId id="290" r:id="rId7"/>
    <p:sldId id="296" r:id="rId8"/>
    <p:sldId id="285" r:id="rId9"/>
    <p:sldId id="291" r:id="rId10"/>
    <p:sldId id="286" r:id="rId11"/>
    <p:sldId id="297" r:id="rId12"/>
    <p:sldId id="287" r:id="rId13"/>
    <p:sldId id="288" r:id="rId14"/>
    <p:sldId id="289" r:id="rId15"/>
    <p:sldId id="273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A9FF"/>
    <a:srgbClr val="192C4F"/>
    <a:srgbClr val="0D1729"/>
    <a:srgbClr val="B5B3A1"/>
    <a:srgbClr val="167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 snapToObjects="1">
      <p:cViewPr>
        <p:scale>
          <a:sx n="80" d="100"/>
          <a:sy n="80" d="100"/>
        </p:scale>
        <p:origin x="-1716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garita\Dropbox\IESF%20Accounting\IESF%20Finance%202020\IESF%20FINANCE%2020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garita\Dropbox\IESF%20Accounting\IESF%20Finance%202020\IESF%20FINANCE%20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Jan</a:t>
            </a:r>
            <a:r>
              <a:rPr lang="en-US" baseline="0" dirty="0" smtClean="0"/>
              <a:t> – Dec </a:t>
            </a:r>
            <a:r>
              <a:rPr lang="en-US" dirty="0" smtClean="0"/>
              <a:t>2019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Hoja1!$B$2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0"/>
              <c:layout>
                <c:manualLayout>
                  <c:x val="-0.12399233791310933"/>
                  <c:y val="2.71564921851920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409138268419382"/>
                  <c:y val="-8.7166652401869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6962118092618579E-2"/>
                  <c:y val="0.14535377156630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Hoja1!$A$3:$A$6</c:f>
              <c:strCache>
                <c:ptCount val="4"/>
                <c:pt idx="0">
                  <c:v>Completed</c:v>
                </c:pt>
                <c:pt idx="1">
                  <c:v>Proposal</c:v>
                </c:pt>
                <c:pt idx="2">
                  <c:v>Cancelled</c:v>
                </c:pt>
                <c:pt idx="3">
                  <c:v>Active</c:v>
                </c:pt>
              </c:strCache>
            </c:strRef>
          </c:cat>
          <c:val>
            <c:numRef>
              <c:f>Hoja1!$B$3:$B$6</c:f>
              <c:numCache>
                <c:formatCode>General</c:formatCode>
                <c:ptCount val="4"/>
                <c:pt idx="0">
                  <c:v>11</c:v>
                </c:pt>
                <c:pt idx="2">
                  <c:v>9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Jan – Oct 2020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Hoja1!$C$2</c:f>
              <c:strCache>
                <c:ptCount val="1"/>
                <c:pt idx="0">
                  <c:v>2020</c:v>
                </c:pt>
              </c:strCache>
            </c:strRef>
          </c:tx>
          <c:dLbls>
            <c:dLbl>
              <c:idx val="0"/>
              <c:layout>
                <c:manualLayout>
                  <c:x val="-1.9866938543000812E-2"/>
                  <c:y val="0.140766905128280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5085441631317423E-2"/>
                  <c:y val="0.13175925895803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5929894674533805E-2"/>
                  <c:y val="2.2723255483586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060232293100612"/>
                  <c:y val="-0.15113250289266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Hoja1!$A$3:$A$6</c:f>
              <c:strCache>
                <c:ptCount val="4"/>
                <c:pt idx="0">
                  <c:v>Completed</c:v>
                </c:pt>
                <c:pt idx="1">
                  <c:v>Proposal</c:v>
                </c:pt>
                <c:pt idx="2">
                  <c:v>Cancelled</c:v>
                </c:pt>
                <c:pt idx="3">
                  <c:v>Active</c:v>
                </c:pt>
              </c:strCache>
            </c:strRef>
          </c:cat>
          <c:val>
            <c:numRef>
              <c:f>Hoja1!$C$3:$C$6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4ED-3AC5-2D42-91BE-8D0ED77D98AE}" type="datetimeFigureOut">
              <a:rPr lang="nl-NL" smtClean="0"/>
              <a:t>19-10-2020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BF3-8745-D542-88D9-CF5FDEF6586A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27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4ED-3AC5-2D42-91BE-8D0ED77D98AE}" type="datetimeFigureOut">
              <a:rPr lang="nl-NL" smtClean="0"/>
              <a:t>19-10-2020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BF3-8745-D542-88D9-CF5FDEF6586A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019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4ED-3AC5-2D42-91BE-8D0ED77D98AE}" type="datetimeFigureOut">
              <a:rPr lang="nl-NL" smtClean="0"/>
              <a:t>19-10-2020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BF3-8745-D542-88D9-CF5FDEF6586A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86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4ED-3AC5-2D42-91BE-8D0ED77D98AE}" type="datetimeFigureOut">
              <a:rPr lang="nl-NL" smtClean="0"/>
              <a:t>19-10-2020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BF3-8745-D542-88D9-CF5FDEF6586A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4ED-3AC5-2D42-91BE-8D0ED77D98AE}" type="datetimeFigureOut">
              <a:rPr lang="nl-NL" smtClean="0"/>
              <a:t>19-10-2020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BF3-8745-D542-88D9-CF5FDEF6586A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91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4ED-3AC5-2D42-91BE-8D0ED77D98AE}" type="datetimeFigureOut">
              <a:rPr lang="nl-NL" smtClean="0"/>
              <a:t>19-10-2020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BF3-8745-D542-88D9-CF5FDEF6586A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8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4ED-3AC5-2D42-91BE-8D0ED77D98AE}" type="datetimeFigureOut">
              <a:rPr lang="nl-NL" smtClean="0"/>
              <a:t>19-10-2020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BF3-8745-D542-88D9-CF5FDEF6586A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20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4ED-3AC5-2D42-91BE-8D0ED77D98AE}" type="datetimeFigureOut">
              <a:rPr lang="nl-NL" smtClean="0"/>
              <a:t>19-10-2020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BF3-8745-D542-88D9-CF5FDEF6586A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4ED-3AC5-2D42-91BE-8D0ED77D98AE}" type="datetimeFigureOut">
              <a:rPr lang="nl-NL" smtClean="0"/>
              <a:t>19-10-2020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BF3-8745-D542-88D9-CF5FDEF6586A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86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4ED-3AC5-2D42-91BE-8D0ED77D98AE}" type="datetimeFigureOut">
              <a:rPr lang="nl-NL" smtClean="0"/>
              <a:t>19-10-2020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BF3-8745-D542-88D9-CF5FDEF6586A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5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4ED-3AC5-2D42-91BE-8D0ED77D98AE}" type="datetimeFigureOut">
              <a:rPr lang="nl-NL" smtClean="0"/>
              <a:t>19-10-2020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BF3-8745-D542-88D9-CF5FDEF6586A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780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0E4ED-3AC5-2D42-91BE-8D0ED77D98AE}" type="datetimeFigureOut">
              <a:rPr lang="nl-NL" smtClean="0"/>
              <a:t>19-10-2020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EABF3-8745-D542-88D9-CF5FDEF6586A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37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rot="2045124">
            <a:off x="5420202" y="-355614"/>
            <a:ext cx="9695945" cy="11834636"/>
          </a:xfrm>
          <a:prstGeom prst="rect">
            <a:avLst/>
          </a:prstGeom>
          <a:solidFill>
            <a:srgbClr val="192C4F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045336" y="3844637"/>
            <a:ext cx="7332229" cy="2297979"/>
          </a:xfrm>
        </p:spPr>
        <p:txBody>
          <a:bodyPr>
            <a:normAutofit fontScale="92500" lnSpcReduction="10000"/>
          </a:bodyPr>
          <a:lstStyle/>
          <a:p>
            <a:r>
              <a:rPr lang="nl-NL" sz="3600" dirty="0" smtClean="0">
                <a:solidFill>
                  <a:schemeClr val="bg1"/>
                </a:solidFill>
              </a:rPr>
              <a:t>AGM 2020</a:t>
            </a:r>
          </a:p>
          <a:p>
            <a:r>
              <a:rPr lang="nl-NL" sz="3600" dirty="0" smtClean="0">
                <a:solidFill>
                  <a:schemeClr val="bg1"/>
                </a:solidFill>
              </a:rPr>
              <a:t>International </a:t>
            </a:r>
          </a:p>
          <a:p>
            <a:r>
              <a:rPr lang="nl-NL" sz="3600" dirty="0" smtClean="0">
                <a:solidFill>
                  <a:schemeClr val="bg1"/>
                </a:solidFill>
              </a:rPr>
              <a:t>Executive Search Federation</a:t>
            </a:r>
          </a:p>
          <a:p>
            <a:endParaRPr lang="nl-NL" sz="1900" dirty="0" smtClean="0">
              <a:solidFill>
                <a:schemeClr val="bg1"/>
              </a:solidFill>
            </a:endParaRPr>
          </a:p>
          <a:p>
            <a:r>
              <a:rPr lang="nl-NL" sz="1700" i="1" dirty="0" smtClean="0">
                <a:solidFill>
                  <a:schemeClr val="bg1"/>
                </a:solidFill>
              </a:rPr>
              <a:t>20th of October at 3:00 PM (CET)</a:t>
            </a:r>
            <a:endParaRPr lang="nl-NL" sz="1700" i="1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598" y="2293352"/>
            <a:ext cx="1965071" cy="1058386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0" y="6765010"/>
            <a:ext cx="12192000" cy="92990"/>
          </a:xfrm>
          <a:prstGeom prst="rect">
            <a:avLst/>
          </a:prstGeom>
          <a:solidFill>
            <a:srgbClr val="16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00"/>
    </mc:Choice>
    <mc:Fallback xmlns="">
      <p:transition spd="slow" advTm="571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883403" y="400665"/>
            <a:ext cx="10416153" cy="73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600" b="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GB" sz="2800" dirty="0" smtClean="0"/>
              <a:t>Cross border overview 2019 &amp; 2020</a:t>
            </a:r>
            <a:endParaRPr lang="en-GB" sz="2800" dirty="0"/>
          </a:p>
        </p:txBody>
      </p:sp>
      <p:sp>
        <p:nvSpPr>
          <p:cNvPr id="19" name="18 Rectángulo"/>
          <p:cNvSpPr/>
          <p:nvPr/>
        </p:nvSpPr>
        <p:spPr>
          <a:xfrm>
            <a:off x="0" y="508598"/>
            <a:ext cx="705173" cy="464949"/>
          </a:xfrm>
          <a:prstGeom prst="rect">
            <a:avLst/>
          </a:prstGeom>
          <a:solidFill>
            <a:srgbClr val="1671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Picture 4" descr="C:\Users\Margarita\Desktop\IESF\logo ty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01" y="167639"/>
            <a:ext cx="970662" cy="5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0" y="6765010"/>
            <a:ext cx="12192000" cy="92990"/>
          </a:xfrm>
          <a:prstGeom prst="rect">
            <a:avLst/>
          </a:prstGeom>
          <a:solidFill>
            <a:srgbClr val="16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6067086"/>
              </p:ext>
            </p:extLst>
          </p:nvPr>
        </p:nvGraphicFramePr>
        <p:xfrm>
          <a:off x="1088996" y="1523127"/>
          <a:ext cx="5252877" cy="3621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321197"/>
              </p:ext>
            </p:extLst>
          </p:nvPr>
        </p:nvGraphicFramePr>
        <p:xfrm>
          <a:off x="5744019" y="1511135"/>
          <a:ext cx="5385782" cy="3688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-12083" y="548948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j-lt"/>
              </a:rPr>
              <a:t>Reminder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: 5% commission fee is invoiced for 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completed</a:t>
            </a: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assignments only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2 times per year: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January together with annual membership fee for Q3 &amp; Q4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July for Q1 &amp; Q2	</a:t>
            </a:r>
            <a:endParaRPr lang="en-GB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9977894" y="2874931"/>
            <a:ext cx="14342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+mj-lt"/>
              </a:rPr>
              <a:t>Most of Active assignments were put on hold  due the pandemic</a:t>
            </a:r>
          </a:p>
        </p:txBody>
      </p:sp>
    </p:spTree>
    <p:extLst>
      <p:ext uri="{BB962C8B-B14F-4D97-AF65-F5344CB8AC3E}">
        <p14:creationId xmlns:p14="http://schemas.microsoft.com/office/powerpoint/2010/main" val="254902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883403" y="400665"/>
            <a:ext cx="10416153" cy="73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600" b="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GB" sz="2800" dirty="0" smtClean="0"/>
              <a:t>Presidency 2021-2024</a:t>
            </a:r>
            <a:endParaRPr lang="en-GB" sz="2800" dirty="0"/>
          </a:p>
        </p:txBody>
      </p:sp>
      <p:sp>
        <p:nvSpPr>
          <p:cNvPr id="19" name="18 Rectángulo"/>
          <p:cNvSpPr/>
          <p:nvPr/>
        </p:nvSpPr>
        <p:spPr>
          <a:xfrm>
            <a:off x="0" y="508598"/>
            <a:ext cx="705173" cy="464949"/>
          </a:xfrm>
          <a:prstGeom prst="rect">
            <a:avLst/>
          </a:prstGeom>
          <a:solidFill>
            <a:srgbClr val="1671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Picture 4" descr="C:\Users\Margarita\Desktop\IESF\logo ty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01" y="167639"/>
            <a:ext cx="970662" cy="5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0" y="6765010"/>
            <a:ext cx="12192000" cy="92990"/>
          </a:xfrm>
          <a:prstGeom prst="rect">
            <a:avLst/>
          </a:prstGeom>
          <a:solidFill>
            <a:srgbClr val="16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 descr="C:\Users\Margarita\Desktop\331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624" y="1280422"/>
            <a:ext cx="4659665" cy="509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74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883403" y="400665"/>
            <a:ext cx="10416153" cy="73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600" b="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GB" sz="2800" dirty="0" smtClean="0"/>
              <a:t>Acceptance of New Partners</a:t>
            </a:r>
            <a:endParaRPr lang="en-GB" sz="2800" dirty="0"/>
          </a:p>
        </p:txBody>
      </p:sp>
      <p:sp>
        <p:nvSpPr>
          <p:cNvPr id="19" name="18 Rectángulo"/>
          <p:cNvSpPr/>
          <p:nvPr/>
        </p:nvSpPr>
        <p:spPr>
          <a:xfrm>
            <a:off x="0" y="508598"/>
            <a:ext cx="705173" cy="464949"/>
          </a:xfrm>
          <a:prstGeom prst="rect">
            <a:avLst/>
          </a:prstGeom>
          <a:solidFill>
            <a:srgbClr val="1671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Picture 4" descr="C:\Users\Margarita\Desktop\IESF\logo ty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01" y="167639"/>
            <a:ext cx="970662" cy="5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0" y="6765010"/>
            <a:ext cx="12192000" cy="92990"/>
          </a:xfrm>
          <a:prstGeom prst="rect">
            <a:avLst/>
          </a:prstGeom>
          <a:solidFill>
            <a:srgbClr val="16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Users\Margarita\Dropbox\IESF\IESF Marketing material\Post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9" t="-1" r="20509" b="45363"/>
          <a:stretch/>
        </p:blipFill>
        <p:spPr bwMode="auto">
          <a:xfrm>
            <a:off x="6844097" y="1694329"/>
            <a:ext cx="4060790" cy="441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Margarita\Desktop\horizontal-1024x3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228" y="3491823"/>
            <a:ext cx="2843636" cy="90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Margarita\Desktop\Logo-JPG-1024x2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629" y="4832247"/>
            <a:ext cx="3107175" cy="77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Margarita\Desktop\Virtu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201" y="2186846"/>
            <a:ext cx="1689420" cy="96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garita\Desktop\330422-international-flags\png\106-panam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83" y="3511327"/>
            <a:ext cx="866289" cy="86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rgarita\Desktop\330422-international-flags\png\188-peru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83" y="2197473"/>
            <a:ext cx="866289" cy="86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argarita\Desktop\330422-international-flags\png\205-switzerlan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83" y="4766360"/>
            <a:ext cx="842681" cy="84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83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883403" y="400665"/>
            <a:ext cx="10416153" cy="73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600" b="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GB" sz="2800" dirty="0" smtClean="0"/>
              <a:t>RM &amp; AGM 2021</a:t>
            </a:r>
            <a:endParaRPr lang="en-GB" sz="2800" dirty="0"/>
          </a:p>
        </p:txBody>
      </p:sp>
      <p:sp>
        <p:nvSpPr>
          <p:cNvPr id="19" name="18 Rectángulo"/>
          <p:cNvSpPr/>
          <p:nvPr/>
        </p:nvSpPr>
        <p:spPr>
          <a:xfrm>
            <a:off x="0" y="508598"/>
            <a:ext cx="705173" cy="464949"/>
          </a:xfrm>
          <a:prstGeom prst="rect">
            <a:avLst/>
          </a:prstGeom>
          <a:solidFill>
            <a:srgbClr val="1671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Picture 4" descr="C:\Users\Margarita\Desktop\IESF\logo ty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01" y="167639"/>
            <a:ext cx="970662" cy="5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0" y="6765010"/>
            <a:ext cx="12192000" cy="92990"/>
          </a:xfrm>
          <a:prstGeom prst="rect">
            <a:avLst/>
          </a:prstGeom>
          <a:solidFill>
            <a:srgbClr val="16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378852" y="4962519"/>
            <a:ext cx="4537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Regional Meeting 2021</a:t>
            </a:r>
          </a:p>
          <a:p>
            <a:pPr lvl="0" algn="ctr"/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Copenhagen, </a:t>
            </a:r>
            <a:r>
              <a:rPr lang="es-ES" sz="20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Denmark</a:t>
            </a:r>
            <a:endParaRPr lang="es-ES" sz="20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lvl="0" algn="ctr"/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8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– 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9 </a:t>
            </a:r>
            <a:r>
              <a:rPr lang="es-ES" sz="20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April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</a:p>
          <a:p>
            <a:pPr lvl="0"/>
            <a:endParaRPr lang="es-ES" sz="2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32" name="Picture 8" descr="C:\Users\Margarita\Downloads\edward-he-uKyzXEc2k_s-unspla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881" y="1729915"/>
            <a:ext cx="4561211" cy="3037767"/>
          </a:xfrm>
          <a:prstGeom prst="rect">
            <a:avLst/>
          </a:prstGeom>
          <a:noFill/>
          <a:ln>
            <a:solidFill>
              <a:srgbClr val="0D172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argarita\Downloads\nick-karvounis--qSodxyDpPc-unspla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52" y="1745592"/>
            <a:ext cx="4537674" cy="3022090"/>
          </a:xfrm>
          <a:prstGeom prst="rect">
            <a:avLst/>
          </a:prstGeom>
          <a:noFill/>
          <a:ln>
            <a:solidFill>
              <a:srgbClr val="0D172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297881" y="5000338"/>
            <a:ext cx="45612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Annual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Global Meeting 2021 </a:t>
            </a:r>
          </a:p>
          <a:p>
            <a:pPr algn="ctr"/>
            <a:r>
              <a:rPr lang="es-ES" sz="20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Shanghai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China</a:t>
            </a:r>
          </a:p>
          <a:p>
            <a:pPr algn="ctr"/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20 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– 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23 </a:t>
            </a:r>
            <a:r>
              <a:rPr lang="es-ES" sz="20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September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endParaRPr lang="en-GB" sz="2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34" name="Picture 10" descr="C:\Users\Margarita\Desktop\330422-international-flags\png\174-denmar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806" y="4336823"/>
            <a:ext cx="861717" cy="86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Margarita\Desktop\330422-international-flags\png\034-chin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089" y="4247508"/>
            <a:ext cx="918838" cy="9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8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883403" y="400665"/>
            <a:ext cx="10416153" cy="73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600" b="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GB" sz="2800" dirty="0" smtClean="0"/>
              <a:t>Other topics</a:t>
            </a:r>
            <a:endParaRPr lang="en-GB" sz="2800" dirty="0"/>
          </a:p>
        </p:txBody>
      </p:sp>
      <p:sp>
        <p:nvSpPr>
          <p:cNvPr id="19" name="18 Rectángulo"/>
          <p:cNvSpPr/>
          <p:nvPr/>
        </p:nvSpPr>
        <p:spPr>
          <a:xfrm>
            <a:off x="0" y="508598"/>
            <a:ext cx="705173" cy="464949"/>
          </a:xfrm>
          <a:prstGeom prst="rect">
            <a:avLst/>
          </a:prstGeom>
          <a:solidFill>
            <a:srgbClr val="1671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Picture 4" descr="C:\Users\Margarita\Desktop\IESF\logo ty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01" y="167639"/>
            <a:ext cx="970662" cy="5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0" y="6765010"/>
            <a:ext cx="12192000" cy="92990"/>
          </a:xfrm>
          <a:prstGeom prst="rect">
            <a:avLst/>
          </a:prstGeom>
          <a:solidFill>
            <a:srgbClr val="16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64281" y="2177026"/>
            <a:ext cx="80778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IESF Industry Groups</a:t>
            </a:r>
          </a:p>
          <a:p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Meeting in January 2021 where we will discuss strategies how to increase cross border assignments</a:t>
            </a:r>
            <a:endParaRPr lang="en-GB" sz="2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en-GB" sz="2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IESF Tools – Brainstorming group</a:t>
            </a:r>
          </a:p>
          <a:p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Meeting with partners willing  to discuss ideas of developing a tool/software/service</a:t>
            </a:r>
          </a:p>
          <a:p>
            <a:endParaRPr lang="en-GB" sz="2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074" name="Picture 2" descr="C:\Users\Margarita\Desktop\2398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88"/>
          <a:stretch/>
        </p:blipFill>
        <p:spPr bwMode="auto">
          <a:xfrm>
            <a:off x="9381505" y="3064475"/>
            <a:ext cx="2416807" cy="342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1194330" y="5312004"/>
            <a:ext cx="787874" cy="100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10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C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3376596"/>
            <a:ext cx="12191999" cy="1655762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Thank you!</a:t>
            </a:r>
            <a:endParaRPr lang="nl-NL" sz="28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132" y="2247407"/>
            <a:ext cx="1473044" cy="79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1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C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Marcador de contenido"/>
          <p:cNvSpPr>
            <a:spLocks noGrp="1"/>
          </p:cNvSpPr>
          <p:nvPr>
            <p:ph idx="1"/>
          </p:nvPr>
        </p:nvSpPr>
        <p:spPr>
          <a:xfrm>
            <a:off x="858472" y="1553840"/>
            <a:ext cx="4269841" cy="17105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2 CuadroTexto"/>
          <p:cNvSpPr txBox="1"/>
          <p:nvPr/>
        </p:nvSpPr>
        <p:spPr>
          <a:xfrm>
            <a:off x="858472" y="1553839"/>
            <a:ext cx="88846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dirty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400" dirty="0" smtClean="0">
                <a:solidFill>
                  <a:schemeClr val="bg1"/>
                </a:solidFill>
              </a:rPr>
              <a:t>In </a:t>
            </a:r>
            <a:r>
              <a:rPr lang="en-GB" sz="2400" dirty="0">
                <a:solidFill>
                  <a:schemeClr val="bg1"/>
                </a:solidFill>
              </a:rPr>
              <a:t>times of </a:t>
            </a:r>
            <a:r>
              <a:rPr lang="en-GB" sz="2400" dirty="0" err="1">
                <a:solidFill>
                  <a:schemeClr val="bg1"/>
                </a:solidFill>
              </a:rPr>
              <a:t>Covid</a:t>
            </a:r>
            <a:r>
              <a:rPr lang="en-GB" sz="2400" dirty="0">
                <a:solidFill>
                  <a:schemeClr val="bg1"/>
                </a:solidFill>
              </a:rPr>
              <a:t> – </a:t>
            </a:r>
            <a:r>
              <a:rPr lang="en-GB" sz="2400" dirty="0" smtClean="0">
                <a:solidFill>
                  <a:schemeClr val="bg1"/>
                </a:solidFill>
              </a:rPr>
              <a:t>our story (40 min)</a:t>
            </a:r>
            <a:endParaRPr lang="es-ES" sz="2400" dirty="0" smtClean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400" dirty="0" smtClean="0">
                <a:solidFill>
                  <a:schemeClr val="bg1"/>
                </a:solidFill>
              </a:rPr>
              <a:t>New Partner introduction - Panama ,Peru, Switzerland (20 min)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sz="2400" dirty="0" smtClean="0">
                <a:solidFill>
                  <a:schemeClr val="bg1"/>
                </a:solidFill>
              </a:rPr>
              <a:t>IESF </a:t>
            </a:r>
            <a:r>
              <a:rPr lang="es-ES" sz="2400" dirty="0" err="1">
                <a:solidFill>
                  <a:schemeClr val="bg1"/>
                </a:solidFill>
              </a:rPr>
              <a:t>Financials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smtClean="0">
                <a:solidFill>
                  <a:schemeClr val="bg1"/>
                </a:solidFill>
              </a:rPr>
              <a:t> &amp; </a:t>
            </a:r>
            <a:r>
              <a:rPr lang="es-ES" sz="2400" dirty="0" err="1" smtClean="0">
                <a:solidFill>
                  <a:schemeClr val="bg1"/>
                </a:solidFill>
              </a:rPr>
              <a:t>Annual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membership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fee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smtClean="0">
                <a:solidFill>
                  <a:schemeClr val="bg1"/>
                </a:solidFill>
              </a:rPr>
              <a:t>2021 (10 min)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400" dirty="0" smtClean="0">
                <a:solidFill>
                  <a:schemeClr val="bg1"/>
                </a:solidFill>
              </a:rPr>
              <a:t>IESF </a:t>
            </a:r>
            <a:r>
              <a:rPr lang="en-GB" sz="2400" dirty="0">
                <a:solidFill>
                  <a:schemeClr val="bg1"/>
                </a:solidFill>
              </a:rPr>
              <a:t>cross border awards </a:t>
            </a:r>
            <a:r>
              <a:rPr lang="en-GB" sz="2400" dirty="0" smtClean="0">
                <a:solidFill>
                  <a:schemeClr val="bg1"/>
                </a:solidFill>
              </a:rPr>
              <a:t>(5 min)</a:t>
            </a:r>
            <a:endParaRPr lang="es-ES" sz="2400" dirty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400" dirty="0" smtClean="0">
                <a:solidFill>
                  <a:schemeClr val="bg1"/>
                </a:solidFill>
              </a:rPr>
              <a:t>Presidency 2021 – 2024 (10 min)</a:t>
            </a:r>
            <a:endParaRPr lang="es-ES" sz="2400" dirty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400" dirty="0" smtClean="0">
                <a:solidFill>
                  <a:schemeClr val="bg1"/>
                </a:solidFill>
              </a:rPr>
              <a:t>Acceptance </a:t>
            </a:r>
            <a:r>
              <a:rPr lang="en-GB" sz="2400" dirty="0">
                <a:solidFill>
                  <a:schemeClr val="bg1"/>
                </a:solidFill>
              </a:rPr>
              <a:t>of new partners </a:t>
            </a:r>
            <a:r>
              <a:rPr lang="en-GB" sz="2400" dirty="0" smtClean="0">
                <a:solidFill>
                  <a:schemeClr val="bg1"/>
                </a:solidFill>
              </a:rPr>
              <a:t>(10 min)</a:t>
            </a:r>
            <a:endParaRPr lang="es-ES" sz="2400" dirty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400" dirty="0" smtClean="0">
                <a:solidFill>
                  <a:schemeClr val="bg1"/>
                </a:solidFill>
              </a:rPr>
              <a:t>Next </a:t>
            </a:r>
            <a:r>
              <a:rPr lang="en-GB" sz="2400" dirty="0">
                <a:solidFill>
                  <a:schemeClr val="bg1"/>
                </a:solidFill>
              </a:rPr>
              <a:t>year´s </a:t>
            </a:r>
            <a:r>
              <a:rPr lang="en-GB" sz="2400" dirty="0" smtClean="0">
                <a:solidFill>
                  <a:schemeClr val="bg1"/>
                </a:solidFill>
              </a:rPr>
              <a:t>RM &amp; AGM (5 min)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400" dirty="0" smtClean="0">
                <a:solidFill>
                  <a:schemeClr val="bg1"/>
                </a:solidFill>
              </a:rPr>
              <a:t>Other (Industry groups, IESF tools)  (20 min)</a:t>
            </a: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Estimated meeting duration: 2h</a:t>
            </a:r>
          </a:p>
          <a:p>
            <a:endParaRPr lang="en-GB" sz="2400" dirty="0" smtClean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883403" y="400665"/>
            <a:ext cx="10416153" cy="73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600" b="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GB" sz="2800" dirty="0" smtClean="0">
                <a:solidFill>
                  <a:schemeClr val="bg1"/>
                </a:solidFill>
              </a:rPr>
              <a:t>Agenda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0" y="508598"/>
            <a:ext cx="705173" cy="464949"/>
          </a:xfrm>
          <a:prstGeom prst="rect">
            <a:avLst/>
          </a:prstGeom>
          <a:solidFill>
            <a:srgbClr val="1671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0" y="6765010"/>
            <a:ext cx="12192000" cy="92990"/>
          </a:xfrm>
          <a:prstGeom prst="rect">
            <a:avLst/>
          </a:prstGeom>
          <a:solidFill>
            <a:srgbClr val="16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933" y="322381"/>
            <a:ext cx="691486" cy="37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883403" y="400665"/>
            <a:ext cx="10416153" cy="73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600" b="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GB" sz="2800" dirty="0" smtClean="0"/>
              <a:t>In times of COVID-19</a:t>
            </a:r>
            <a:endParaRPr lang="en-GB" sz="2800" dirty="0"/>
          </a:p>
        </p:txBody>
      </p:sp>
      <p:sp>
        <p:nvSpPr>
          <p:cNvPr id="19" name="18 Rectángulo"/>
          <p:cNvSpPr/>
          <p:nvPr/>
        </p:nvSpPr>
        <p:spPr>
          <a:xfrm>
            <a:off x="0" y="508598"/>
            <a:ext cx="705173" cy="464949"/>
          </a:xfrm>
          <a:prstGeom prst="rect">
            <a:avLst/>
          </a:prstGeom>
          <a:solidFill>
            <a:srgbClr val="1671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Picture 4" descr="C:\Users\Margarita\Desktop\IESF\logo ty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01" y="167639"/>
            <a:ext cx="970662" cy="5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0" y="6765010"/>
            <a:ext cx="12192000" cy="92990"/>
          </a:xfrm>
          <a:prstGeom prst="rect">
            <a:avLst/>
          </a:prstGeom>
          <a:solidFill>
            <a:srgbClr val="16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Margarita\Desktop\companeros-trabajo-pandemia-oficina-mascaras_23-21486663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391" y="2337107"/>
            <a:ext cx="5962650" cy="3971925"/>
          </a:xfrm>
          <a:prstGeom prst="rect">
            <a:avLst/>
          </a:prstGeom>
          <a:noFill/>
          <a:ln>
            <a:solidFill>
              <a:srgbClr val="0D172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864280" y="1370576"/>
            <a:ext cx="10435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Tell us 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h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ow your business is doing?</a:t>
            </a:r>
          </a:p>
          <a:p>
            <a:pPr algn="ctr"/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Americas – EMEA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- </a:t>
            </a:r>
            <a:r>
              <a:rPr lang="en-GB" sz="24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AsiaPac</a:t>
            </a:r>
            <a:endParaRPr lang="en-GB" sz="2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218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883403" y="400665"/>
            <a:ext cx="10416153" cy="73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600" b="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GB" sz="2800" dirty="0" smtClean="0"/>
              <a:t>New Partner Presentation</a:t>
            </a:r>
            <a:endParaRPr lang="en-GB" sz="2800" dirty="0"/>
          </a:p>
        </p:txBody>
      </p:sp>
      <p:sp>
        <p:nvSpPr>
          <p:cNvPr id="19" name="18 Rectángulo"/>
          <p:cNvSpPr/>
          <p:nvPr/>
        </p:nvSpPr>
        <p:spPr>
          <a:xfrm>
            <a:off x="0" y="508598"/>
            <a:ext cx="705173" cy="464949"/>
          </a:xfrm>
          <a:prstGeom prst="rect">
            <a:avLst/>
          </a:prstGeom>
          <a:solidFill>
            <a:srgbClr val="1671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Picture 4" descr="C:\Users\Margarita\Desktop\IESF\logo ty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01" y="167639"/>
            <a:ext cx="970662" cy="5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0" y="6765010"/>
            <a:ext cx="12192000" cy="92990"/>
          </a:xfrm>
          <a:prstGeom prst="rect">
            <a:avLst/>
          </a:prstGeom>
          <a:solidFill>
            <a:srgbClr val="16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2" descr="C:\Users\Margarita\Desktop\horizontal-1024x3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769" y="4073396"/>
            <a:ext cx="2619405" cy="83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Margarita\Desktop\Logo-JPG-1024x2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560" y="5124418"/>
            <a:ext cx="2793176" cy="69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Margarita\Desktop\Virtu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769" y="3050871"/>
            <a:ext cx="1767401" cy="100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2 Marcador de contenido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13478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Partners that 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joined IESF in 2019/2020 </a:t>
            </a:r>
            <a:br>
              <a:rPr lang="en-GB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but 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to be officially voted at the AGM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2020</a:t>
            </a:r>
            <a:endParaRPr lang="en-GB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3" descr="C:\Users\Margarita\Desktop\330422-international-flags\png\106-panam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042" y="4057207"/>
            <a:ext cx="866289" cy="86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Margarita\Desktop\330422-international-flags\png\188-peru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042" y="3104706"/>
            <a:ext cx="866289" cy="86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Margarita\Desktop\330422-international-flags\png\205-switzerlan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845" y="5078340"/>
            <a:ext cx="854486" cy="85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02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883403" y="400665"/>
            <a:ext cx="10416153" cy="73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600" b="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GB" sz="2800" dirty="0" smtClean="0"/>
              <a:t>IESF Financials</a:t>
            </a:r>
            <a:endParaRPr lang="en-GB" sz="2800" dirty="0"/>
          </a:p>
        </p:txBody>
      </p:sp>
      <p:sp>
        <p:nvSpPr>
          <p:cNvPr id="19" name="18 Rectángulo"/>
          <p:cNvSpPr/>
          <p:nvPr/>
        </p:nvSpPr>
        <p:spPr>
          <a:xfrm>
            <a:off x="0" y="508598"/>
            <a:ext cx="705173" cy="464949"/>
          </a:xfrm>
          <a:prstGeom prst="rect">
            <a:avLst/>
          </a:prstGeom>
          <a:solidFill>
            <a:srgbClr val="1671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Picture 4" descr="C:\Users\Margarita\Desktop\IESF\logo ty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01" y="167639"/>
            <a:ext cx="970662" cy="5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0" y="6765010"/>
            <a:ext cx="12192000" cy="92990"/>
          </a:xfrm>
          <a:prstGeom prst="rect">
            <a:avLst/>
          </a:prstGeom>
          <a:solidFill>
            <a:srgbClr val="16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kstvak 7"/>
          <p:cNvSpPr txBox="1"/>
          <p:nvPr/>
        </p:nvSpPr>
        <p:spPr>
          <a:xfrm>
            <a:off x="1989576" y="1133666"/>
            <a:ext cx="869258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1113"/>
            <a:r>
              <a:rPr lang="nl-NL" b="1" u="sng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Current assets</a:t>
            </a:r>
          </a:p>
          <a:p>
            <a:pPr marL="11113"/>
            <a:endParaRPr lang="nl-NL" b="1" u="sng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11113"/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Bank balance	NL			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</a:rPr>
              <a:t>€	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72,513.75</a:t>
            </a:r>
            <a:endParaRPr lang="nl-NL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11113"/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Total 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assets			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	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</a:rPr>
              <a:t>€	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72,513.75</a:t>
            </a:r>
            <a:endParaRPr lang="nl-NL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Tekstvak 7"/>
          <p:cNvSpPr txBox="1"/>
          <p:nvPr/>
        </p:nvSpPr>
        <p:spPr>
          <a:xfrm>
            <a:off x="1994097" y="2541900"/>
            <a:ext cx="8692587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1113"/>
            <a:r>
              <a:rPr lang="nl-NL" b="1" u="sng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Preliminary result</a:t>
            </a:r>
          </a:p>
          <a:p>
            <a:pPr marL="11113"/>
            <a:endParaRPr lang="nl-NL" b="1" u="sng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11113"/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Membership 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fees 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2020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			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</a:rPr>
              <a:t>€	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54,915.00</a:t>
            </a:r>
            <a:endParaRPr lang="nl-NL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11113"/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Cross Border Q3 – Q4 (2019)			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</a:rPr>
              <a:t>€	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8,733.98 </a:t>
            </a:r>
            <a:endParaRPr lang="nl-NL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11113"/>
            <a:r>
              <a:rPr lang="nl-NL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Cross Border 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Q1- Q2 (2020)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			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</a:rPr>
              <a:t>€	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4,425.23	</a:t>
            </a:r>
            <a:endParaRPr lang="nl-NL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11113"/>
            <a:endParaRPr lang="nl-NL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11113"/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Expenses</a:t>
            </a:r>
            <a:endParaRPr lang="nl-NL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1674813" lvl="2" indent="-749300">
              <a:buFont typeface="Wingdings" panose="05000000000000000000" pitchFamily="2" charset="2"/>
              <a:buChar char="ð"/>
            </a:pPr>
            <a:r>
              <a:rPr lang="nl-NL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Meetings			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</a:rPr>
              <a:t>€	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1,561.18</a:t>
            </a:r>
            <a:endParaRPr lang="nl-NL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1674813" lvl="2" indent="-749300">
              <a:buFont typeface="Wingdings" panose="05000000000000000000" pitchFamily="2" charset="2"/>
              <a:buChar char="ð"/>
            </a:pPr>
            <a:r>
              <a:rPr lang="nl-NL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Bank costs			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</a:rPr>
              <a:t>€	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217.74 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	</a:t>
            </a:r>
          </a:p>
          <a:p>
            <a:pPr marL="1674813" lvl="2" indent="-749300">
              <a:buFont typeface="Wingdings" panose="05000000000000000000" pitchFamily="2" charset="2"/>
              <a:buChar char="ð"/>
            </a:pPr>
            <a:r>
              <a:rPr lang="nl-NL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Office support		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</a:rPr>
              <a:t>€	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9,075.00 </a:t>
            </a:r>
            <a:endParaRPr lang="nl-NL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1674813" lvl="2" indent="-749300">
              <a:buFont typeface="Wingdings" panose="05000000000000000000" pitchFamily="2" charset="2"/>
              <a:buChar char="ð"/>
            </a:pPr>
            <a:r>
              <a:rPr lang="nl-NL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Marketing			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</a:rPr>
              <a:t>€	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2,577.74 </a:t>
            </a:r>
            <a:endParaRPr lang="nl-NL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1674813" lvl="2" indent="-749300">
              <a:buFont typeface="Wingdings" panose="05000000000000000000" pitchFamily="2" charset="2"/>
              <a:buChar char="ð"/>
            </a:pPr>
            <a:r>
              <a:rPr lang="nl-NL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Website			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</a:rPr>
              <a:t>€	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306.16 </a:t>
            </a:r>
            <a:endParaRPr lang="nl-NL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1674813" lvl="2" indent="-749300">
              <a:buFont typeface="Wingdings" panose="05000000000000000000" pitchFamily="2" charset="2"/>
              <a:buChar char="ð"/>
            </a:pPr>
            <a:endParaRPr lang="nl-NL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11113"/>
            <a:r>
              <a:rPr lang="nl-NL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RESULT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				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	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</a:rPr>
              <a:t>€	</a:t>
            </a:r>
            <a:r>
              <a:rPr lang="nl-NL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54,336.56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nl-NL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902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MARGAR~1\AppData\Local\Temp\Rar$DRa0.190\37817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"/>
            <a:ext cx="12192000" cy="685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 Título"/>
          <p:cNvSpPr txBox="1">
            <a:spLocks/>
          </p:cNvSpPr>
          <p:nvPr/>
        </p:nvSpPr>
        <p:spPr>
          <a:xfrm>
            <a:off x="883403" y="400665"/>
            <a:ext cx="10416153" cy="73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600" b="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GB" sz="2800" dirty="0" smtClean="0"/>
              <a:t>Annual Membership Fee</a:t>
            </a:r>
            <a:endParaRPr lang="en-GB" sz="2800" dirty="0"/>
          </a:p>
        </p:txBody>
      </p:sp>
      <p:sp>
        <p:nvSpPr>
          <p:cNvPr id="19" name="18 Rectángulo"/>
          <p:cNvSpPr/>
          <p:nvPr/>
        </p:nvSpPr>
        <p:spPr>
          <a:xfrm>
            <a:off x="0" y="508598"/>
            <a:ext cx="705173" cy="464949"/>
          </a:xfrm>
          <a:prstGeom prst="rect">
            <a:avLst/>
          </a:prstGeom>
          <a:solidFill>
            <a:srgbClr val="1671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Picture 4" descr="C:\Users\Margarita\Desktop\IESF\logo 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01" y="167639"/>
            <a:ext cx="970662" cy="5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0" y="6765010"/>
            <a:ext cx="12192000" cy="92990"/>
          </a:xfrm>
          <a:prstGeom prst="rect">
            <a:avLst/>
          </a:prstGeom>
          <a:solidFill>
            <a:srgbClr val="16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64280" y="2235156"/>
            <a:ext cx="45057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Regular IESF Membership 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fee </a:t>
            </a:r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2,615.00 </a:t>
            </a:r>
            <a:r>
              <a:rPr lang="es-ES" sz="2800" b="1" dirty="0"/>
              <a:t> </a:t>
            </a:r>
            <a:r>
              <a:rPr lang="es-E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€</a:t>
            </a:r>
            <a:endParaRPr lang="en-GB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en-GB" sz="2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83403" y="3750852"/>
            <a:ext cx="41166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IESF Membership fee 2021 </a:t>
            </a:r>
            <a:endParaRPr lang="en-GB" sz="28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1,960.00 </a:t>
            </a:r>
            <a:r>
              <a:rPr lang="es-E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 €</a:t>
            </a:r>
            <a:endParaRPr lang="en-GB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453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883403" y="400665"/>
            <a:ext cx="10416153" cy="73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600" b="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GB" sz="2800" dirty="0" smtClean="0"/>
              <a:t>Budget 2021</a:t>
            </a:r>
            <a:endParaRPr lang="en-GB" sz="2800" dirty="0"/>
          </a:p>
        </p:txBody>
      </p:sp>
      <p:sp>
        <p:nvSpPr>
          <p:cNvPr id="19" name="18 Rectángulo"/>
          <p:cNvSpPr/>
          <p:nvPr/>
        </p:nvSpPr>
        <p:spPr>
          <a:xfrm>
            <a:off x="0" y="508598"/>
            <a:ext cx="705173" cy="464949"/>
          </a:xfrm>
          <a:prstGeom prst="rect">
            <a:avLst/>
          </a:prstGeom>
          <a:solidFill>
            <a:srgbClr val="1671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Picture 4" descr="C:\Users\Margarita\Desktop\IESF\logo ty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01" y="167639"/>
            <a:ext cx="970662" cy="5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0" y="6765010"/>
            <a:ext cx="12192000" cy="92990"/>
          </a:xfrm>
          <a:prstGeom prst="rect">
            <a:avLst/>
          </a:prstGeom>
          <a:solidFill>
            <a:srgbClr val="16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kstvak 7"/>
          <p:cNvSpPr txBox="1"/>
          <p:nvPr/>
        </p:nvSpPr>
        <p:spPr>
          <a:xfrm>
            <a:off x="1927836" y="1243677"/>
            <a:ext cx="8692587" cy="53553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1113"/>
            <a:r>
              <a:rPr lang="nl-NL" b="1" u="sng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Income</a:t>
            </a:r>
          </a:p>
          <a:p>
            <a:pPr marL="11113"/>
            <a:endParaRPr lang="nl-NL" b="1" u="sng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11113"/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Membership 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fees 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2021 (21 partners)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		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</a:rPr>
              <a:t>€	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41,160.00</a:t>
            </a:r>
            <a:endParaRPr lang="nl-NL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11113"/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Cross Border 				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</a:rPr>
              <a:t>€	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8,000.00</a:t>
            </a:r>
            <a:endParaRPr lang="nl-NL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11113"/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TOTAL			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		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</a:rPr>
              <a:t>€	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49,160.00 </a:t>
            </a:r>
            <a:endParaRPr lang="nl-NL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11113"/>
            <a:endParaRPr lang="nl-NL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11113"/>
            <a:r>
              <a:rPr lang="nl-NL" b="1" u="sng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Operating </a:t>
            </a:r>
            <a:r>
              <a:rPr lang="nl-NL" b="1" u="sng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Expenses</a:t>
            </a:r>
            <a:endParaRPr lang="nl-NL" b="1" u="sng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11113"/>
            <a:endParaRPr lang="nl-NL" b="1" u="sng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11113"/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Partner Development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			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</a:rPr>
              <a:t>€	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3,000.00</a:t>
            </a:r>
            <a:endParaRPr lang="nl-NL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11113"/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Presidents Allowance &amp; Regional Meetings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	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</a:rPr>
              <a:t>€	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5,500.00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	</a:t>
            </a:r>
            <a:endParaRPr lang="nl-NL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11113"/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Annual Conference			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	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</a:rPr>
              <a:t>€	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15,734.12 </a:t>
            </a:r>
            <a:endParaRPr lang="nl-NL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11113"/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Marketing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			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	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</a:rPr>
              <a:t>€	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6,000.00 </a:t>
            </a:r>
            <a:endParaRPr lang="nl-NL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11113"/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Domain/ Annual hosting			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</a:rPr>
              <a:t>€	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100,00</a:t>
            </a:r>
          </a:p>
          <a:p>
            <a:pPr marL="11113"/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Website Developments			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</a:rPr>
              <a:t>€	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1,500.00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nl-NL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11113"/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Secretarial Q1 – Q2				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</a:rPr>
              <a:t>€	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21,500.00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nl-NL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11113"/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Bank charges				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</a:rPr>
              <a:t>€	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300.00 </a:t>
            </a:r>
          </a:p>
          <a:p>
            <a:pPr marL="11113"/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TOTAL					</a:t>
            </a:r>
            <a:r>
              <a:rPr lang="nl-N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</a:rPr>
              <a:t>€	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53,634.12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nl-NL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1674813" lvl="2" indent="-749300">
              <a:buFont typeface="Wingdings" panose="05000000000000000000" pitchFamily="2" charset="2"/>
              <a:buChar char="ð"/>
            </a:pPr>
            <a:endParaRPr lang="nl-NL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11113"/>
            <a:r>
              <a:rPr lang="nl-NL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RESULT</a:t>
            </a:r>
            <a:r>
              <a:rPr lang="nl-NL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				</a:t>
            </a:r>
            <a:r>
              <a:rPr lang="nl-NL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	</a:t>
            </a:r>
            <a:r>
              <a:rPr lang="nl-NL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€	-4,474.12 </a:t>
            </a:r>
          </a:p>
        </p:txBody>
      </p:sp>
    </p:spTree>
    <p:extLst>
      <p:ext uri="{BB962C8B-B14F-4D97-AF65-F5344CB8AC3E}">
        <p14:creationId xmlns:p14="http://schemas.microsoft.com/office/powerpoint/2010/main" val="65029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883403" y="400665"/>
            <a:ext cx="10416153" cy="73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600" b="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GB" sz="2800" dirty="0" smtClean="0"/>
              <a:t>IESF Cross Border Assignor</a:t>
            </a:r>
            <a:endParaRPr lang="en-GB" sz="2800" dirty="0"/>
          </a:p>
        </p:txBody>
      </p:sp>
      <p:sp>
        <p:nvSpPr>
          <p:cNvPr id="19" name="18 Rectángulo"/>
          <p:cNvSpPr/>
          <p:nvPr/>
        </p:nvSpPr>
        <p:spPr>
          <a:xfrm>
            <a:off x="0" y="508598"/>
            <a:ext cx="705173" cy="464949"/>
          </a:xfrm>
          <a:prstGeom prst="rect">
            <a:avLst/>
          </a:prstGeom>
          <a:solidFill>
            <a:srgbClr val="1671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Picture 4" descr="C:\Users\Margarita\Desktop\IESF\logo ty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01" y="167639"/>
            <a:ext cx="970662" cy="5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0" y="6765010"/>
            <a:ext cx="12192000" cy="92990"/>
          </a:xfrm>
          <a:prstGeom prst="rect">
            <a:avLst/>
          </a:prstGeom>
          <a:solidFill>
            <a:srgbClr val="16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470" y="143693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Cross Border assignor Statistics have been calculated taking into the </a:t>
            </a:r>
          </a:p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account the number of most assignments </a:t>
            </a:r>
            <a:r>
              <a:rPr lang="en-US" b="1" dirty="0">
                <a:solidFill>
                  <a:srgbClr val="00B0F0"/>
                </a:solidFill>
                <a:latin typeface="+mj-lt"/>
              </a:rPr>
              <a:t>activated</a:t>
            </a:r>
            <a:r>
              <a:rPr lang="en-US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between </a:t>
            </a:r>
          </a:p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January1st 2019 to December 31st 2019.</a:t>
            </a:r>
            <a:endParaRPr lang="en-GB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122" name="Picture 2" descr="C:\Users\Margarita\Desktop\downloa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3" b="27281"/>
          <a:stretch/>
        </p:blipFill>
        <p:spPr bwMode="auto">
          <a:xfrm>
            <a:off x="4740141" y="4147933"/>
            <a:ext cx="2278903" cy="118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888640"/>
              </p:ext>
            </p:extLst>
          </p:nvPr>
        </p:nvGraphicFramePr>
        <p:xfrm>
          <a:off x="3110753" y="5432611"/>
          <a:ext cx="6104966" cy="1056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186"/>
                <a:gridCol w="1120844"/>
                <a:gridCol w="890768"/>
                <a:gridCol w="1011873"/>
                <a:gridCol w="1572295"/>
              </a:tblGrid>
              <a:tr h="264041"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COUNTRY</a:t>
                      </a:r>
                      <a:endParaRPr lang="en-GB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COMPLETED</a:t>
                      </a:r>
                      <a:endParaRPr lang="en-GB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ACTIVE</a:t>
                      </a:r>
                      <a:endParaRPr lang="en-GB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PROPOSAL</a:t>
                      </a:r>
                      <a:endParaRPr lang="en-GB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 ACTIVATED</a:t>
                      </a:r>
                      <a:endParaRPr lang="en-GB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264041"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Romania</a:t>
                      </a:r>
                      <a:endParaRPr lang="en-GB" sz="1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GB" sz="10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GB" sz="10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GB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4041"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Canada</a:t>
                      </a:r>
                      <a:endParaRPr lang="en-GB" sz="1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GB" sz="10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GB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4041"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Israel/ Netherlands</a:t>
                      </a:r>
                      <a:endParaRPr lang="en-GB" sz="1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GB" sz="10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GB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15 Elipse"/>
          <p:cNvSpPr/>
          <p:nvPr/>
        </p:nvSpPr>
        <p:spPr>
          <a:xfrm>
            <a:off x="5406331" y="2737651"/>
            <a:ext cx="953998" cy="927681"/>
          </a:xfrm>
          <a:prstGeom prst="ellipse">
            <a:avLst/>
          </a:prstGeom>
          <a:solidFill>
            <a:srgbClr val="009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0">
              <a:solidFill>
                <a:srgbClr val="0781C3"/>
              </a:solidFill>
            </a:endParaRPr>
          </a:p>
        </p:txBody>
      </p:sp>
      <p:pic>
        <p:nvPicPr>
          <p:cNvPr id="17" name="Picture 4" descr="C:\Users\Margarita\Downloads\trofe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190" y="2981351"/>
            <a:ext cx="440280" cy="4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Margarita\Downloads\simbolo-de-premio-con-ramas-de-olivo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20410038">
            <a:off x="5042155" y="2899577"/>
            <a:ext cx="639452" cy="127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Margarita\Downloads\simbolo-de-premio-con-ramas-de-olivo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0"/>
          <a:stretch/>
        </p:blipFill>
        <p:spPr bwMode="auto">
          <a:xfrm rot="839557">
            <a:off x="6150778" y="2876644"/>
            <a:ext cx="584427" cy="130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02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883403" y="400665"/>
            <a:ext cx="10416153" cy="73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600" b="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en-GB" sz="2800" dirty="0" smtClean="0"/>
              <a:t>IESF Cross Border Assignee</a:t>
            </a:r>
            <a:endParaRPr lang="en-GB" sz="2800" dirty="0"/>
          </a:p>
        </p:txBody>
      </p:sp>
      <p:sp>
        <p:nvSpPr>
          <p:cNvPr id="19" name="18 Rectángulo"/>
          <p:cNvSpPr/>
          <p:nvPr/>
        </p:nvSpPr>
        <p:spPr>
          <a:xfrm>
            <a:off x="0" y="508598"/>
            <a:ext cx="705173" cy="464949"/>
          </a:xfrm>
          <a:prstGeom prst="rect">
            <a:avLst/>
          </a:prstGeom>
          <a:solidFill>
            <a:srgbClr val="1671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Picture 4" descr="C:\Users\Margarita\Desktop\IESF\logo ty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01" y="167639"/>
            <a:ext cx="970662" cy="5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0" y="6765010"/>
            <a:ext cx="12192000" cy="92990"/>
          </a:xfrm>
          <a:prstGeom prst="rect">
            <a:avLst/>
          </a:prstGeom>
          <a:solidFill>
            <a:srgbClr val="16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470" y="160020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Statistics have been calculated taking into the account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the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number of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most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assignments </a:t>
            </a:r>
            <a:r>
              <a:rPr lang="en-US" b="1" dirty="0">
                <a:solidFill>
                  <a:srgbClr val="00B0F0"/>
                </a:solidFill>
                <a:latin typeface="+mj-lt"/>
              </a:rPr>
              <a:t>completed</a:t>
            </a:r>
            <a:r>
              <a:rPr lang="en-US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between</a:t>
            </a: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January1st 2019 to December 31st 2019.</a:t>
            </a:r>
            <a:endParaRPr lang="en-GB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5406331" y="2737651"/>
            <a:ext cx="953998" cy="927681"/>
          </a:xfrm>
          <a:prstGeom prst="ellipse">
            <a:avLst/>
          </a:prstGeom>
          <a:solidFill>
            <a:srgbClr val="009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0">
              <a:solidFill>
                <a:srgbClr val="0781C3"/>
              </a:solidFill>
            </a:endParaRPr>
          </a:p>
        </p:txBody>
      </p:sp>
      <p:pic>
        <p:nvPicPr>
          <p:cNvPr id="11" name="Picture 4" descr="C:\Users\Margarita\Downloads\trofe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190" y="2981351"/>
            <a:ext cx="440280" cy="4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argarita\Downloads\simbolo-de-premio-con-ramas-de-oliv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20410038">
            <a:off x="5042155" y="2899577"/>
            <a:ext cx="639452" cy="127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argarita\Downloads\simbolo-de-premio-con-ramas-de-oliv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0"/>
          <a:stretch/>
        </p:blipFill>
        <p:spPr bwMode="auto">
          <a:xfrm rot="839557">
            <a:off x="6150778" y="2876644"/>
            <a:ext cx="584427" cy="130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argarita\Desktop\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741" y="4426507"/>
            <a:ext cx="3003177" cy="58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159083"/>
              </p:ext>
            </p:extLst>
          </p:nvPr>
        </p:nvGraphicFramePr>
        <p:xfrm>
          <a:off x="3110753" y="5432611"/>
          <a:ext cx="6104966" cy="1056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186"/>
                <a:gridCol w="1120844"/>
                <a:gridCol w="890768"/>
                <a:gridCol w="1011873"/>
                <a:gridCol w="1572295"/>
              </a:tblGrid>
              <a:tr h="264041"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COUNTRY</a:t>
                      </a:r>
                      <a:endParaRPr lang="en-GB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COMPLETED</a:t>
                      </a:r>
                      <a:endParaRPr lang="en-GB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ACTIVE</a:t>
                      </a:r>
                      <a:endParaRPr lang="en-GB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PROPOSAL</a:t>
                      </a:r>
                      <a:endParaRPr lang="en-GB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GB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264041"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India</a:t>
                      </a:r>
                      <a:endParaRPr lang="en-GB" sz="1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GB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GB" sz="10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GB" sz="10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4041"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China</a:t>
                      </a:r>
                      <a:endParaRPr lang="en-GB" sz="1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GB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GB" sz="10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4041"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Germany/ Mexico</a:t>
                      </a:r>
                      <a:endParaRPr lang="en-GB" sz="1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GB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GB" sz="10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A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04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F0803E9C45AE4890E122A375039BBB" ma:contentTypeVersion="12" ma:contentTypeDescription="Een nieuw document maken." ma:contentTypeScope="" ma:versionID="215ab7a90a94d84eecfa261f6ce4a7d9">
  <xsd:schema xmlns:xsd="http://www.w3.org/2001/XMLSchema" xmlns:xs="http://www.w3.org/2001/XMLSchema" xmlns:p="http://schemas.microsoft.com/office/2006/metadata/properties" xmlns:ns2="39037b3a-58c5-4739-b967-2ec55eaec155" xmlns:ns3="c3b34ef7-1beb-4b5e-98b2-1bebdd48eb34" targetNamespace="http://schemas.microsoft.com/office/2006/metadata/properties" ma:root="true" ma:fieldsID="7e9d71909b4b1d4be63472b7d1557396" ns2:_="" ns3:_="">
    <xsd:import namespace="39037b3a-58c5-4739-b967-2ec55eaec155"/>
    <xsd:import namespace="c3b34ef7-1beb-4b5e-98b2-1bebdd48eb3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37b3a-58c5-4739-b967-2ec55eaec1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34ef7-1beb-4b5e-98b2-1bebdd48eb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C9B32E-9846-45E0-AAF2-86ABBA3B2687}"/>
</file>

<file path=customXml/itemProps2.xml><?xml version="1.0" encoding="utf-8"?>
<ds:datastoreItem xmlns:ds="http://schemas.openxmlformats.org/officeDocument/2006/customXml" ds:itemID="{320052E8-15A9-4A3C-A2F4-2D2A1AD92837}"/>
</file>

<file path=customXml/itemProps3.xml><?xml version="1.0" encoding="utf-8"?>
<ds:datastoreItem xmlns:ds="http://schemas.openxmlformats.org/officeDocument/2006/customXml" ds:itemID="{EF09C813-6FC7-46D1-84AC-28E5C603868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2237</TotalTime>
  <Words>396</Words>
  <Application>Microsoft Office PowerPoint</Application>
  <PresentationFormat>Personalizado</PresentationFormat>
  <Paragraphs>143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Office-thema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Margarita</cp:lastModifiedBy>
  <cp:revision>166</cp:revision>
  <dcterms:created xsi:type="dcterms:W3CDTF">2017-09-27T09:32:41Z</dcterms:created>
  <dcterms:modified xsi:type="dcterms:W3CDTF">2020-10-19T15:09:24Z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0x01010031F0803E9C45AE4890E122A375039BBB</vt:lpwstr>
  </property>
</Properties>
</file>