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6"/>
  </p:notesMasterIdLst>
  <p:sldIdLst>
    <p:sldId id="256" r:id="rId5"/>
    <p:sldId id="265" r:id="rId6"/>
    <p:sldId id="621" r:id="rId7"/>
    <p:sldId id="622" r:id="rId8"/>
    <p:sldId id="283" r:id="rId9"/>
    <p:sldId id="285" r:id="rId10"/>
    <p:sldId id="318" r:id="rId11"/>
    <p:sldId id="296" r:id="rId12"/>
    <p:sldId id="319" r:id="rId13"/>
    <p:sldId id="282" r:id="rId14"/>
    <p:sldId id="632" r:id="rId15"/>
    <p:sldId id="630" r:id="rId16"/>
    <p:sldId id="294" r:id="rId17"/>
    <p:sldId id="297" r:id="rId18"/>
    <p:sldId id="303" r:id="rId19"/>
    <p:sldId id="304" r:id="rId20"/>
    <p:sldId id="295" r:id="rId21"/>
    <p:sldId id="305" r:id="rId22"/>
    <p:sldId id="306" r:id="rId23"/>
    <p:sldId id="307" r:id="rId24"/>
    <p:sldId id="308" r:id="rId25"/>
    <p:sldId id="309" r:id="rId26"/>
    <p:sldId id="311" r:id="rId27"/>
    <p:sldId id="310" r:id="rId28"/>
    <p:sldId id="312" r:id="rId29"/>
    <p:sldId id="293" r:id="rId30"/>
    <p:sldId id="623" r:id="rId31"/>
    <p:sldId id="624" r:id="rId32"/>
    <p:sldId id="320" r:id="rId33"/>
    <p:sldId id="625" r:id="rId34"/>
    <p:sldId id="612" r:id="rId35"/>
    <p:sldId id="615" r:id="rId36"/>
    <p:sldId id="613" r:id="rId37"/>
    <p:sldId id="614" r:id="rId38"/>
    <p:sldId id="627" r:id="rId39"/>
    <p:sldId id="628" r:id="rId40"/>
    <p:sldId id="631" r:id="rId41"/>
    <p:sldId id="626" r:id="rId42"/>
    <p:sldId id="629" r:id="rId43"/>
    <p:sldId id="330" r:id="rId44"/>
    <p:sldId id="273" r:id="rId4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íctor" initials="V" lastIdx="1" clrIdx="0">
    <p:extLst>
      <p:ext uri="{19B8F6BF-5375-455C-9EA6-DF929625EA0E}">
        <p15:presenceInfo xmlns:p15="http://schemas.microsoft.com/office/powerpoint/2012/main" userId="Víc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B3A1"/>
    <a:srgbClr val="1671BA"/>
    <a:srgbClr val="0D1729"/>
    <a:srgbClr val="0096FF"/>
    <a:srgbClr val="37A9FF"/>
    <a:srgbClr val="192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15119D-FBB1-F247-9958-400B26BB506D}" v="111" dt="2021-10-05T22:29:20.1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63"/>
  </p:normalViewPr>
  <p:slideViewPr>
    <p:cSldViewPr snapToGrid="0" snapToObjects="1">
      <p:cViewPr varScale="1">
        <p:scale>
          <a:sx n="59" d="100"/>
          <a:sy n="59" d="100"/>
        </p:scale>
        <p:origin x="17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en van de Groep" userId="e318276a-e8ff-4d24-a1f6-2db9ed752c80" providerId="ADAL" clId="{6215119D-FBB1-F247-9958-400B26BB506D}"/>
    <pc:docChg chg="custSel addSld delSld modSld sldOrd">
      <pc:chgData name="Kirsten van de Groep" userId="e318276a-e8ff-4d24-a1f6-2db9ed752c80" providerId="ADAL" clId="{6215119D-FBB1-F247-9958-400B26BB506D}" dt="2021-10-05T22:29:26.945" v="142" actId="1076"/>
      <pc:docMkLst>
        <pc:docMk/>
      </pc:docMkLst>
      <pc:sldChg chg="modSp mod">
        <pc:chgData name="Kirsten van de Groep" userId="e318276a-e8ff-4d24-a1f6-2db9ed752c80" providerId="ADAL" clId="{6215119D-FBB1-F247-9958-400B26BB506D}" dt="2021-10-05T22:27:06.585" v="72" actId="20577"/>
        <pc:sldMkLst>
          <pc:docMk/>
          <pc:sldMk cId="1822903226" sldId="265"/>
        </pc:sldMkLst>
        <pc:spChg chg="mod">
          <ac:chgData name="Kirsten van de Groep" userId="e318276a-e8ff-4d24-a1f6-2db9ed752c80" providerId="ADAL" clId="{6215119D-FBB1-F247-9958-400B26BB506D}" dt="2021-10-05T22:27:06.585" v="72" actId="20577"/>
          <ac:spMkLst>
            <pc:docMk/>
            <pc:sldMk cId="1822903226" sldId="265"/>
            <ac:spMk id="3" creationId="{00000000-0000-0000-0000-000000000000}"/>
          </ac:spMkLst>
        </pc:spChg>
      </pc:sldChg>
      <pc:sldChg chg="add del setBg">
        <pc:chgData name="Kirsten van de Groep" userId="e318276a-e8ff-4d24-a1f6-2db9ed752c80" providerId="ADAL" clId="{6215119D-FBB1-F247-9958-400B26BB506D}" dt="2021-09-30T12:01:42.903" v="2"/>
        <pc:sldMkLst>
          <pc:docMk/>
          <pc:sldMk cId="181289667" sldId="293"/>
        </pc:sldMkLst>
      </pc:sldChg>
      <pc:sldChg chg="add del">
        <pc:chgData name="Kirsten van de Groep" userId="e318276a-e8ff-4d24-a1f6-2db9ed752c80" providerId="ADAL" clId="{6215119D-FBB1-F247-9958-400B26BB506D}" dt="2021-09-30T12:01:42.903" v="2"/>
        <pc:sldMkLst>
          <pc:docMk/>
          <pc:sldMk cId="2611366541" sldId="294"/>
        </pc:sldMkLst>
      </pc:sldChg>
      <pc:sldChg chg="add del setBg">
        <pc:chgData name="Kirsten van de Groep" userId="e318276a-e8ff-4d24-a1f6-2db9ed752c80" providerId="ADAL" clId="{6215119D-FBB1-F247-9958-400B26BB506D}" dt="2021-09-30T12:01:42.903" v="2"/>
        <pc:sldMkLst>
          <pc:docMk/>
          <pc:sldMk cId="3504724704" sldId="295"/>
        </pc:sldMkLst>
      </pc:sldChg>
      <pc:sldChg chg="add del">
        <pc:chgData name="Kirsten van de Groep" userId="e318276a-e8ff-4d24-a1f6-2db9ed752c80" providerId="ADAL" clId="{6215119D-FBB1-F247-9958-400B26BB506D}" dt="2021-09-30T12:01:42.903" v="2"/>
        <pc:sldMkLst>
          <pc:docMk/>
          <pc:sldMk cId="1296459110" sldId="297"/>
        </pc:sldMkLst>
      </pc:sldChg>
      <pc:sldChg chg="add del">
        <pc:chgData name="Kirsten van de Groep" userId="e318276a-e8ff-4d24-a1f6-2db9ed752c80" providerId="ADAL" clId="{6215119D-FBB1-F247-9958-400B26BB506D}" dt="2021-09-30T12:01:42.903" v="2"/>
        <pc:sldMkLst>
          <pc:docMk/>
          <pc:sldMk cId="1194074916" sldId="303"/>
        </pc:sldMkLst>
      </pc:sldChg>
      <pc:sldChg chg="add del">
        <pc:chgData name="Kirsten van de Groep" userId="e318276a-e8ff-4d24-a1f6-2db9ed752c80" providerId="ADAL" clId="{6215119D-FBB1-F247-9958-400B26BB506D}" dt="2021-09-30T12:01:42.903" v="2"/>
        <pc:sldMkLst>
          <pc:docMk/>
          <pc:sldMk cId="1311817386" sldId="304"/>
        </pc:sldMkLst>
      </pc:sldChg>
      <pc:sldChg chg="add del">
        <pc:chgData name="Kirsten van de Groep" userId="e318276a-e8ff-4d24-a1f6-2db9ed752c80" providerId="ADAL" clId="{6215119D-FBB1-F247-9958-400B26BB506D}" dt="2021-09-30T12:01:42.903" v="2"/>
        <pc:sldMkLst>
          <pc:docMk/>
          <pc:sldMk cId="566781004" sldId="305"/>
        </pc:sldMkLst>
      </pc:sldChg>
      <pc:sldChg chg="add del">
        <pc:chgData name="Kirsten van de Groep" userId="e318276a-e8ff-4d24-a1f6-2db9ed752c80" providerId="ADAL" clId="{6215119D-FBB1-F247-9958-400B26BB506D}" dt="2021-09-30T12:01:42.903" v="2"/>
        <pc:sldMkLst>
          <pc:docMk/>
          <pc:sldMk cId="2193880195" sldId="306"/>
        </pc:sldMkLst>
      </pc:sldChg>
      <pc:sldChg chg="add del">
        <pc:chgData name="Kirsten van de Groep" userId="e318276a-e8ff-4d24-a1f6-2db9ed752c80" providerId="ADAL" clId="{6215119D-FBB1-F247-9958-400B26BB506D}" dt="2021-09-30T12:01:42.903" v="2"/>
        <pc:sldMkLst>
          <pc:docMk/>
          <pc:sldMk cId="2679657571" sldId="307"/>
        </pc:sldMkLst>
      </pc:sldChg>
      <pc:sldChg chg="add del setBg">
        <pc:chgData name="Kirsten van de Groep" userId="e318276a-e8ff-4d24-a1f6-2db9ed752c80" providerId="ADAL" clId="{6215119D-FBB1-F247-9958-400B26BB506D}" dt="2021-09-30T12:01:42.903" v="2"/>
        <pc:sldMkLst>
          <pc:docMk/>
          <pc:sldMk cId="4069791273" sldId="308"/>
        </pc:sldMkLst>
      </pc:sldChg>
      <pc:sldChg chg="add del">
        <pc:chgData name="Kirsten van de Groep" userId="e318276a-e8ff-4d24-a1f6-2db9ed752c80" providerId="ADAL" clId="{6215119D-FBB1-F247-9958-400B26BB506D}" dt="2021-09-30T12:01:42.903" v="2"/>
        <pc:sldMkLst>
          <pc:docMk/>
          <pc:sldMk cId="448250660" sldId="309"/>
        </pc:sldMkLst>
      </pc:sldChg>
      <pc:sldChg chg="add del">
        <pc:chgData name="Kirsten van de Groep" userId="e318276a-e8ff-4d24-a1f6-2db9ed752c80" providerId="ADAL" clId="{6215119D-FBB1-F247-9958-400B26BB506D}" dt="2021-09-30T12:01:42.903" v="2"/>
        <pc:sldMkLst>
          <pc:docMk/>
          <pc:sldMk cId="2826766618" sldId="310"/>
        </pc:sldMkLst>
      </pc:sldChg>
      <pc:sldChg chg="add del">
        <pc:chgData name="Kirsten van de Groep" userId="e318276a-e8ff-4d24-a1f6-2db9ed752c80" providerId="ADAL" clId="{6215119D-FBB1-F247-9958-400B26BB506D}" dt="2021-09-30T12:01:42.903" v="2"/>
        <pc:sldMkLst>
          <pc:docMk/>
          <pc:sldMk cId="167974370" sldId="311"/>
        </pc:sldMkLst>
      </pc:sldChg>
      <pc:sldChg chg="add del">
        <pc:chgData name="Kirsten van de Groep" userId="e318276a-e8ff-4d24-a1f6-2db9ed752c80" providerId="ADAL" clId="{6215119D-FBB1-F247-9958-400B26BB506D}" dt="2021-09-30T12:01:42.903" v="2"/>
        <pc:sldMkLst>
          <pc:docMk/>
          <pc:sldMk cId="792595059" sldId="312"/>
        </pc:sldMkLst>
      </pc:sldChg>
      <pc:sldChg chg="del">
        <pc:chgData name="Kirsten van de Groep" userId="e318276a-e8ff-4d24-a1f6-2db9ed752c80" providerId="ADAL" clId="{6215119D-FBB1-F247-9958-400B26BB506D}" dt="2021-09-30T12:03:03.434" v="3" actId="2696"/>
        <pc:sldMkLst>
          <pc:docMk/>
          <pc:sldMk cId="1936124212" sldId="611"/>
        </pc:sldMkLst>
      </pc:sldChg>
      <pc:sldChg chg="modSp mod">
        <pc:chgData name="Kirsten van de Groep" userId="e318276a-e8ff-4d24-a1f6-2db9ed752c80" providerId="ADAL" clId="{6215119D-FBB1-F247-9958-400B26BB506D}" dt="2021-09-30T12:04:58.272" v="4" actId="20577"/>
        <pc:sldMkLst>
          <pc:docMk/>
          <pc:sldMk cId="3519380788" sldId="613"/>
        </pc:sldMkLst>
        <pc:spChg chg="mod">
          <ac:chgData name="Kirsten van de Groep" userId="e318276a-e8ff-4d24-a1f6-2db9ed752c80" providerId="ADAL" clId="{6215119D-FBB1-F247-9958-400B26BB506D}" dt="2021-09-30T12:04:58.272" v="4" actId="20577"/>
          <ac:spMkLst>
            <pc:docMk/>
            <pc:sldMk cId="3519380788" sldId="613"/>
            <ac:spMk id="3" creationId="{00000000-0000-0000-0000-000000000000}"/>
          </ac:spMkLst>
        </pc:spChg>
      </pc:sldChg>
      <pc:sldChg chg="add">
        <pc:chgData name="Kirsten van de Groep" userId="e318276a-e8ff-4d24-a1f6-2db9ed752c80" providerId="ADAL" clId="{6215119D-FBB1-F247-9958-400B26BB506D}" dt="2021-09-30T12:01:42.903" v="2"/>
        <pc:sldMkLst>
          <pc:docMk/>
          <pc:sldMk cId="1736934191" sldId="630"/>
        </pc:sldMkLst>
      </pc:sldChg>
      <pc:sldChg chg="add del setBg">
        <pc:chgData name="Kirsten van de Groep" userId="e318276a-e8ff-4d24-a1f6-2db9ed752c80" providerId="ADAL" clId="{6215119D-FBB1-F247-9958-400B26BB506D}" dt="2021-09-30T12:01:42.778" v="1"/>
        <pc:sldMkLst>
          <pc:docMk/>
          <pc:sldMk cId="3463815176" sldId="630"/>
        </pc:sldMkLst>
      </pc:sldChg>
      <pc:sldChg chg="modSp add mod ord">
        <pc:chgData name="Kirsten van de Groep" userId="e318276a-e8ff-4d24-a1f6-2db9ed752c80" providerId="ADAL" clId="{6215119D-FBB1-F247-9958-400B26BB506D}" dt="2021-10-05T22:27:45.606" v="130" actId="20577"/>
        <pc:sldMkLst>
          <pc:docMk/>
          <pc:sldMk cId="25710980" sldId="631"/>
        </pc:sldMkLst>
        <pc:spChg chg="mod">
          <ac:chgData name="Kirsten van de Groep" userId="e318276a-e8ff-4d24-a1f6-2db9ed752c80" providerId="ADAL" clId="{6215119D-FBB1-F247-9958-400B26BB506D}" dt="2021-10-05T22:27:45.606" v="130" actId="20577"/>
          <ac:spMkLst>
            <pc:docMk/>
            <pc:sldMk cId="25710980" sldId="631"/>
            <ac:spMk id="3" creationId="{00000000-0000-0000-0000-000000000000}"/>
          </ac:spMkLst>
        </pc:spChg>
      </pc:sldChg>
      <pc:sldChg chg="addSp delSp modSp add mod ord modAnim">
        <pc:chgData name="Kirsten van de Groep" userId="e318276a-e8ff-4d24-a1f6-2db9ed752c80" providerId="ADAL" clId="{6215119D-FBB1-F247-9958-400B26BB506D}" dt="2021-10-05T22:29:26.945" v="142" actId="1076"/>
        <pc:sldMkLst>
          <pc:docMk/>
          <pc:sldMk cId="2605494954" sldId="632"/>
        </pc:sldMkLst>
        <pc:spChg chg="del">
          <ac:chgData name="Kirsten van de Groep" userId="e318276a-e8ff-4d24-a1f6-2db9ed752c80" providerId="ADAL" clId="{6215119D-FBB1-F247-9958-400B26BB506D}" dt="2021-10-05T22:28:30.936" v="136" actId="478"/>
          <ac:spMkLst>
            <pc:docMk/>
            <pc:sldMk cId="2605494954" sldId="632"/>
            <ac:spMk id="2" creationId="{00000000-0000-0000-0000-000000000000}"/>
          </ac:spMkLst>
        </pc:spChg>
        <pc:spChg chg="add del mod">
          <ac:chgData name="Kirsten van de Groep" userId="e318276a-e8ff-4d24-a1f6-2db9ed752c80" providerId="ADAL" clId="{6215119D-FBB1-F247-9958-400B26BB506D}" dt="2021-10-05T22:28:34.415" v="137" actId="478"/>
          <ac:spMkLst>
            <pc:docMk/>
            <pc:sldMk cId="2605494954" sldId="632"/>
            <ac:spMk id="4" creationId="{236974E3-EECC-0147-9367-078654F42149}"/>
          </ac:spMkLst>
        </pc:spChg>
        <pc:picChg chg="mod">
          <ac:chgData name="Kirsten van de Groep" userId="e318276a-e8ff-4d24-a1f6-2db9ed752c80" providerId="ADAL" clId="{6215119D-FBB1-F247-9958-400B26BB506D}" dt="2021-10-05T22:28:39.454" v="138" actId="1076"/>
          <ac:picMkLst>
            <pc:docMk/>
            <pc:sldMk cId="2605494954" sldId="632"/>
            <ac:picMk id="5" creationId="{00000000-0000-0000-0000-000000000000}"/>
          </ac:picMkLst>
        </pc:picChg>
        <pc:picChg chg="add mod">
          <ac:chgData name="Kirsten van de Groep" userId="e318276a-e8ff-4d24-a1f6-2db9ed752c80" providerId="ADAL" clId="{6215119D-FBB1-F247-9958-400B26BB506D}" dt="2021-10-05T22:29:26.945" v="142" actId="1076"/>
          <ac:picMkLst>
            <pc:docMk/>
            <pc:sldMk cId="2605494954" sldId="632"/>
            <ac:picMk id="7" creationId="{29003C46-8D33-D741-BACA-E9FCCF23884A}"/>
          </ac:picMkLst>
        </pc:picChg>
        <pc:cxnChg chg="mod">
          <ac:chgData name="Kirsten van de Groep" userId="e318276a-e8ff-4d24-a1f6-2db9ed752c80" providerId="ADAL" clId="{6215119D-FBB1-F247-9958-400B26BB506D}" dt="2021-10-05T22:28:42.571" v="139" actId="1076"/>
          <ac:cxnSpMkLst>
            <pc:docMk/>
            <pc:sldMk cId="2605494954" sldId="632"/>
            <ac:cxnSpMk id="6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FD19A-786B-B74F-91E5-A554E87DE0C7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3EAAE-D981-924D-B646-EF23914359F8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7428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27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019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8861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918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86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209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6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1862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50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7809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0E4ED-3AC5-2D42-91BE-8D0ED77D98AE}" type="datetimeFigureOut">
              <a:rPr lang="nl-NL" smtClean="0"/>
              <a:t>7-10-2021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EABF3-8745-D542-88D9-CF5FDEF6586A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137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pxhere.com/en/photo/1634370" TargetMode="External"/><Relationship Id="rId7" Type="http://schemas.openxmlformats.org/officeDocument/2006/relationships/hyperlink" Target="http://awoisoak.com/shanghai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hyperlink" Target="https://www.iha.com/Short-term-rentals-Shanghai-Guest-house-bed-and-breakfast/2ANu/" TargetMode="External"/><Relationship Id="rId10" Type="http://schemas.openxmlformats.org/officeDocument/2006/relationships/image" Target="../media/image2.png"/><Relationship Id="rId4" Type="http://schemas.openxmlformats.org/officeDocument/2006/relationships/image" Target="../media/image27.jpeg"/><Relationship Id="rId9" Type="http://schemas.openxmlformats.org/officeDocument/2006/relationships/hyperlink" Target="https://creativecommons.org/licenses/by-nc-sa/3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 fontScale="92500" lnSpcReduction="10000"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AGM Barcelona 2021</a:t>
            </a:r>
          </a:p>
          <a:p>
            <a:r>
              <a:rPr lang="nl-NL" sz="3600" dirty="0">
                <a:solidFill>
                  <a:schemeClr val="bg1"/>
                </a:solidFill>
              </a:rPr>
              <a:t>International </a:t>
            </a:r>
          </a:p>
          <a:p>
            <a:r>
              <a:rPr lang="nl-NL" sz="3600" dirty="0">
                <a:solidFill>
                  <a:schemeClr val="bg1"/>
                </a:solidFill>
              </a:rPr>
              <a:t>Executive Search Federation</a:t>
            </a:r>
          </a:p>
          <a:p>
            <a:endParaRPr lang="nl-NL" sz="1900" dirty="0">
              <a:solidFill>
                <a:schemeClr val="bg1"/>
              </a:solidFill>
            </a:endParaRPr>
          </a:p>
          <a:p>
            <a:r>
              <a:rPr lang="nl-NL" sz="1700" i="1" dirty="0" err="1">
                <a:solidFill>
                  <a:schemeClr val="bg1"/>
                </a:solidFill>
              </a:rPr>
              <a:t>Thursday</a:t>
            </a:r>
            <a:r>
              <a:rPr lang="nl-NL" sz="1700" i="1" dirty="0">
                <a:solidFill>
                  <a:schemeClr val="bg1"/>
                </a:solidFill>
              </a:rPr>
              <a:t> </a:t>
            </a:r>
            <a:r>
              <a:rPr lang="nl-NL" sz="1700" i="1" dirty="0" err="1">
                <a:solidFill>
                  <a:schemeClr val="bg1"/>
                </a:solidFill>
              </a:rPr>
              <a:t>October</a:t>
            </a:r>
            <a:r>
              <a:rPr lang="nl-NL" sz="1700" i="1" dirty="0">
                <a:solidFill>
                  <a:schemeClr val="bg1"/>
                </a:solidFill>
              </a:rPr>
              <a:t> 7th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/>
          </a:bodyPr>
          <a:lstStyle/>
          <a:p>
            <a:r>
              <a:rPr lang="nl-NL" sz="3600" dirty="0" err="1">
                <a:solidFill>
                  <a:schemeClr val="bg1"/>
                </a:solidFill>
              </a:rPr>
              <a:t>Questions</a:t>
            </a:r>
            <a:r>
              <a:rPr lang="nl-NL" sz="3600" dirty="0">
                <a:solidFill>
                  <a:schemeClr val="bg1"/>
                </a:solidFill>
              </a:rPr>
              <a:t> or </a:t>
            </a:r>
            <a:r>
              <a:rPr lang="nl-NL" sz="3600" dirty="0" err="1">
                <a:solidFill>
                  <a:schemeClr val="bg1"/>
                </a:solidFill>
              </a:rPr>
              <a:t>comments</a:t>
            </a:r>
            <a:r>
              <a:rPr lang="nl-NL" sz="3600" dirty="0">
                <a:solidFill>
                  <a:schemeClr val="bg1"/>
                </a:solidFill>
              </a:rPr>
              <a:t>?</a:t>
            </a:r>
          </a:p>
          <a:p>
            <a:endParaRPr lang="nl-NL" sz="19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4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591" y="547341"/>
            <a:ext cx="1460526" cy="786639"/>
          </a:xfrm>
          <a:prstGeom prst="rect">
            <a:avLst/>
          </a:prstGeom>
        </p:spPr>
      </p:pic>
      <p:cxnSp>
        <p:nvCxnSpPr>
          <p:cNvPr id="6" name="Rechte verbindingslijn 12"/>
          <p:cNvCxnSpPr/>
          <p:nvPr/>
        </p:nvCxnSpPr>
        <p:spPr>
          <a:xfrm flipH="1">
            <a:off x="3689033" y="1647164"/>
            <a:ext cx="45596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MT20210930-224506_Recording_640x360.mp4" descr="GMT20210930-224506_Recording_640x360.mp4">
            <a:hlinkClick r:id="" action="ppaction://media"/>
            <a:extLst>
              <a:ext uri="{FF2B5EF4-FFF2-40B4-BE49-F238E27FC236}">
                <a16:creationId xmlns:a16="http://schemas.microsoft.com/office/drawing/2014/main" id="{29003C46-8D33-D741-BACA-E9FCCF2388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4854" y="1865563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9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3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22" y="4145310"/>
            <a:ext cx="2011754" cy="108353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725346" y="879290"/>
            <a:ext cx="1074130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Raleway" charset="0"/>
                <a:cs typeface="Raleway" charset="0"/>
              </a:rPr>
              <a:t>INTERNATIONAL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Raleway" charset="0"/>
                <a:cs typeface="Raleway" charset="0"/>
              </a:rPr>
              <a:t>EXECUTIVE SEARCH FEDERATION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charset="0"/>
              <a:ea typeface="Raleway" charset="0"/>
              <a:cs typeface="Raleway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charset="0"/>
              <a:ea typeface="Raleway" charset="0"/>
              <a:cs typeface="Raleway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Raleway" charset="0"/>
                <a:cs typeface="Raleway" charset="0"/>
              </a:rPr>
              <a:t>PRESIDENCY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Raleway" charset="0"/>
                <a:cs typeface="Raleway" charset="0"/>
              </a:rPr>
              <a:t>2018 - 2021</a:t>
            </a:r>
          </a:p>
        </p:txBody>
      </p:sp>
      <p:cxnSp>
        <p:nvCxnSpPr>
          <p:cNvPr id="10" name="Rechte verbindingslijn 12"/>
          <p:cNvCxnSpPr/>
          <p:nvPr/>
        </p:nvCxnSpPr>
        <p:spPr>
          <a:xfrm flipH="1">
            <a:off x="3855309" y="1881340"/>
            <a:ext cx="45596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93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" y="994355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PRESIDENT GOALS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0" y="50044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SEPTEMBER 2018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14973" y="3289097"/>
            <a:ext cx="41315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SIMPLIFY OUR ENTITY AND BANKING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 Bank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 Entity location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(considering a 360º change)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Treasurer not only supervising the account, but managing completely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306925" y="3289097"/>
            <a:ext cx="37030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PROVIDE TOOLS TO THE PARTNERS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Completely change the system and focus on the Intranet that provides a service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instead of only record invoicing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8176315" y="3281535"/>
            <a:ext cx="377378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INCREASE SUPPORT TO PARTNERS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executive assistant actively focused on: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 Development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 Data collection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 &amp; Communication (Social Media, Website, Intranet)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Rechte verbindingslijn 12"/>
          <p:cNvCxnSpPr/>
          <p:nvPr/>
        </p:nvCxnSpPr>
        <p:spPr>
          <a:xfrm flipH="1">
            <a:off x="3816179" y="1562333"/>
            <a:ext cx="45596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:\Users\Margarita\Desktop\edifici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2083059"/>
            <a:ext cx="1008453" cy="100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garita\Desktop\edit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2157932"/>
            <a:ext cx="933580" cy="93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garita\Desktop\perfil (5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679" y="2183417"/>
            <a:ext cx="908095" cy="90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36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2782101" y="2373328"/>
            <a:ext cx="40035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SIMPLIFY OUR ENTITY AND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BANKING SYSTEM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 Bank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 Entity location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(considering a 360º change)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Treasurer not only supervising the account, but managing completely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759250" y="2611908"/>
            <a:ext cx="4131503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Entity Registered in the Netherlands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bank account in the Netherlands (Rabobank)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Treasurer is fully managing the IESF bank account.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Nothing is paid without two approvals (President and Treasurer)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9 Flecha derecha"/>
          <p:cNvSpPr/>
          <p:nvPr/>
        </p:nvSpPr>
        <p:spPr>
          <a:xfrm>
            <a:off x="6906511" y="4841196"/>
            <a:ext cx="795317" cy="531340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416343" y="994355"/>
            <a:ext cx="977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ACCOMPLISHMENTS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416342" y="500442"/>
            <a:ext cx="977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PRESIDENT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Rechte verbindingslijn 12"/>
          <p:cNvCxnSpPr/>
          <p:nvPr/>
        </p:nvCxnSpPr>
        <p:spPr>
          <a:xfrm flipH="1">
            <a:off x="5024350" y="1597080"/>
            <a:ext cx="45596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Margarita\Desktop\9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1" r="22774"/>
          <a:stretch/>
        </p:blipFill>
        <p:spPr bwMode="auto">
          <a:xfrm>
            <a:off x="0" y="0"/>
            <a:ext cx="2416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Rechte verbindingslijn 12"/>
          <p:cNvCxnSpPr/>
          <p:nvPr/>
        </p:nvCxnSpPr>
        <p:spPr>
          <a:xfrm>
            <a:off x="2416342" y="0"/>
            <a:ext cx="1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C:\Users\Margarita\Desktop\edific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774" y="2252876"/>
            <a:ext cx="1008453" cy="100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45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0" grpId="0" animBg="1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2782101" y="2882387"/>
            <a:ext cx="4003599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PROVIDE TOOLS TO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PARTNERS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Completely change the system and focus on the Intranet that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provides a service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instead of only record invoicing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759250" y="3672730"/>
            <a:ext cx="41315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IESF Website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IESF Intranet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to the Client Database Yearly updated by each partner.</a:t>
            </a:r>
          </a:p>
        </p:txBody>
      </p:sp>
      <p:cxnSp>
        <p:nvCxnSpPr>
          <p:cNvPr id="15" name="Rechte verbindingslijn 12"/>
          <p:cNvCxnSpPr/>
          <p:nvPr/>
        </p:nvCxnSpPr>
        <p:spPr>
          <a:xfrm>
            <a:off x="2397641" y="0"/>
            <a:ext cx="1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 descr="C:\Users\Margarita\Desktop\251987-P43JMH-4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7" r="2055"/>
          <a:stretch/>
        </p:blipFill>
        <p:spPr bwMode="auto">
          <a:xfrm>
            <a:off x="0" y="0"/>
            <a:ext cx="23976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Margarita\Desktop\edit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160" y="2788848"/>
            <a:ext cx="933580" cy="93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Flecha derecha"/>
          <p:cNvSpPr/>
          <p:nvPr/>
        </p:nvSpPr>
        <p:spPr>
          <a:xfrm>
            <a:off x="6963933" y="4992613"/>
            <a:ext cx="795317" cy="531340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416343" y="994355"/>
            <a:ext cx="977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ACCOMPLISHMENTS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16342" y="500442"/>
            <a:ext cx="977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PRESIDENT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Rechte verbindingslijn 12"/>
          <p:cNvCxnSpPr/>
          <p:nvPr/>
        </p:nvCxnSpPr>
        <p:spPr>
          <a:xfrm flipH="1">
            <a:off x="5024350" y="1597080"/>
            <a:ext cx="45596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07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9" grpId="0" animBg="1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2788916" y="3018381"/>
            <a:ext cx="400359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INCREASE SUPPORT TO PARTNERS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executive assistant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actively focused on: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 Development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 Data collection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 &amp; Communication (Social Media, Website, Intranet)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759250" y="2397066"/>
            <a:ext cx="413150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Executive assistant providing the administrative support: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Partnership  Development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Meetings &amp; Events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Cross Border control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 &amp; Social Media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Intranet &amp; Website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Multinational client collection in updated in a yearly basis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 Brand Awareness 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(LinkedIn followers increase 56%, Newsletter, Articles written by IESF Partners).</a:t>
            </a: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C:\Users\Margarita\Desktop\235487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3" t="313" r="1" b="4477"/>
          <a:stretch/>
        </p:blipFill>
        <p:spPr bwMode="auto">
          <a:xfrm>
            <a:off x="0" y="0"/>
            <a:ext cx="2416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Rechte verbindingslijn 12"/>
          <p:cNvCxnSpPr/>
          <p:nvPr/>
        </p:nvCxnSpPr>
        <p:spPr>
          <a:xfrm>
            <a:off x="2416342" y="0"/>
            <a:ext cx="1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 descr="C:\Users\Margarita\Desktop\perfil (5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034" y="1798756"/>
            <a:ext cx="908095" cy="90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Flecha derecha"/>
          <p:cNvSpPr/>
          <p:nvPr/>
        </p:nvSpPr>
        <p:spPr>
          <a:xfrm>
            <a:off x="6963933" y="4447185"/>
            <a:ext cx="795317" cy="531340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416343" y="994355"/>
            <a:ext cx="977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ACCOMPLISHMENTS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16342" y="500442"/>
            <a:ext cx="977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PRESIDENT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Rechte verbindingslijn 12"/>
          <p:cNvCxnSpPr/>
          <p:nvPr/>
        </p:nvCxnSpPr>
        <p:spPr>
          <a:xfrm flipH="1">
            <a:off x="5024350" y="1597080"/>
            <a:ext cx="45596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81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8" grpId="0" animBg="1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CuadroTexto"/>
          <p:cNvSpPr txBox="1"/>
          <p:nvPr/>
        </p:nvSpPr>
        <p:spPr>
          <a:xfrm>
            <a:off x="126934" y="3543243"/>
            <a:ext cx="41315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GENERATE MORE CROSS BORDERS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 IESF Industry groups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Constant communication among group members 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 2 months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and leaders 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 Q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Sharing best practises &amp; client approaches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4258437" y="3543243"/>
            <a:ext cx="38693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EVALUATION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additional features in Intranet such as evaluating the cross border assignments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Insights of those assignments that were cancelled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8188276" y="3535681"/>
            <a:ext cx="37737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DEVELOP THE PARTNERSHIP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 developing the partnership in countries such as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UAE, South Africa, Indonesia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etc. 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0" y="500442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PRESIDENT´S GOALS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2019/2020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1 Elipse"/>
          <p:cNvSpPr/>
          <p:nvPr/>
        </p:nvSpPr>
        <p:spPr>
          <a:xfrm>
            <a:off x="1324006" y="2011983"/>
            <a:ext cx="1523697" cy="15236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3" name="Picture 3" descr="C:\Users\Margarita\Downloads\avion-de-pap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97" y="2396925"/>
            <a:ext cx="896834" cy="89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431284" y="1948751"/>
            <a:ext cx="1523697" cy="15236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9208817" y="1967446"/>
            <a:ext cx="1523697" cy="15236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4" name="Picture 4" descr="C:\Users\Margarita\Downloads\charlar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35" y="2337202"/>
            <a:ext cx="746793" cy="74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argarita\Downloads\hoja-de-arbo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834" y="2396925"/>
            <a:ext cx="779662" cy="7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72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10" grpId="0"/>
      <p:bldP spid="2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2782101" y="2373328"/>
            <a:ext cx="40035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GENERATE MORE CROSS BOARDERS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 Industry Groups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Constant communication among group members 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 2 months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and leaders (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 Q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Sharing best practises &amp; client approaches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759250" y="2611908"/>
            <a:ext cx="413150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Industry Groups: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Manufacturing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Mobility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FMCG &amp; Retail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Brainstorming Group: Looking tor an IESF USP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LC meetings (6 per year)</a:t>
            </a:r>
          </a:p>
        </p:txBody>
      </p:sp>
      <p:sp>
        <p:nvSpPr>
          <p:cNvPr id="10" name="9 Flecha derecha"/>
          <p:cNvSpPr/>
          <p:nvPr/>
        </p:nvSpPr>
        <p:spPr>
          <a:xfrm>
            <a:off x="6906511" y="3990965"/>
            <a:ext cx="795317" cy="531340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416343" y="994355"/>
            <a:ext cx="977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ACCOMPLISHMENTS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Rechte verbindingslijn 12"/>
          <p:cNvCxnSpPr/>
          <p:nvPr/>
        </p:nvCxnSpPr>
        <p:spPr>
          <a:xfrm flipH="1">
            <a:off x="5024350" y="1597080"/>
            <a:ext cx="45596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2"/>
          <p:cNvCxnSpPr/>
          <p:nvPr/>
        </p:nvCxnSpPr>
        <p:spPr>
          <a:xfrm>
            <a:off x="2416342" y="0"/>
            <a:ext cx="1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809" y="0"/>
            <a:ext cx="4455151" cy="6858000"/>
          </a:xfrm>
          <a:prstGeom prst="rect">
            <a:avLst/>
          </a:prstGeom>
        </p:spPr>
      </p:pic>
      <p:pic>
        <p:nvPicPr>
          <p:cNvPr id="16" name="Picture 3" descr="C:\Users\Margarita\Downloads\avion-de-pape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848" y="2155003"/>
            <a:ext cx="896834" cy="89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78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2782101" y="2802177"/>
            <a:ext cx="4003599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EVALUATION SYSTEM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additional features in Intranet such as evaluating the cross border assignments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Insights of those assignments that were cancelled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759250" y="2597916"/>
            <a:ext cx="41315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system in the Intranet that asks for feedback each time a cross border collaboration has ended. Objective: detect and if necessary scale to LC in order to help any partner that’s having trouble / difficulties.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 from errors and increase teamwork collaboration.</a:t>
            </a:r>
          </a:p>
        </p:txBody>
      </p:sp>
      <p:cxnSp>
        <p:nvCxnSpPr>
          <p:cNvPr id="15" name="Rechte verbindingslijn 12"/>
          <p:cNvCxnSpPr/>
          <p:nvPr/>
        </p:nvCxnSpPr>
        <p:spPr>
          <a:xfrm>
            <a:off x="2397641" y="0"/>
            <a:ext cx="1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Flecha derecha"/>
          <p:cNvSpPr/>
          <p:nvPr/>
        </p:nvSpPr>
        <p:spPr>
          <a:xfrm>
            <a:off x="6994282" y="4301242"/>
            <a:ext cx="795317" cy="531340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4" descr="C:\Users\Margarita\Downloads\charlar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01" y="1899393"/>
            <a:ext cx="746793" cy="74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617" y="0"/>
            <a:ext cx="3057258" cy="6858000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2416343" y="994355"/>
            <a:ext cx="977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ACCOMPLISHMENTS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Rechte verbindingslijn 12"/>
          <p:cNvCxnSpPr/>
          <p:nvPr/>
        </p:nvCxnSpPr>
        <p:spPr>
          <a:xfrm flipH="1">
            <a:off x="5024350" y="1597080"/>
            <a:ext cx="45596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88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9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C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 Marcador de contenido"/>
          <p:cNvSpPr>
            <a:spLocks noGrp="1"/>
          </p:cNvSpPr>
          <p:nvPr>
            <p:ph idx="1"/>
          </p:nvPr>
        </p:nvSpPr>
        <p:spPr>
          <a:xfrm>
            <a:off x="858472" y="1553840"/>
            <a:ext cx="4269841" cy="17105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2 CuadroTexto"/>
          <p:cNvSpPr txBox="1"/>
          <p:nvPr/>
        </p:nvSpPr>
        <p:spPr>
          <a:xfrm>
            <a:off x="883403" y="1427356"/>
            <a:ext cx="1082537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09.00 AM 	IESF Finance update				</a:t>
            </a:r>
            <a:r>
              <a:rPr lang="en-GB" sz="2000" i="1" dirty="0" err="1">
                <a:solidFill>
                  <a:srgbClr val="0096FF"/>
                </a:solidFill>
              </a:rPr>
              <a:t>Gertjan</a:t>
            </a:r>
            <a:endParaRPr lang="en-GB" sz="2000" i="1" dirty="0">
              <a:solidFill>
                <a:srgbClr val="0096FF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09.20 AM 	IESF Farewell speech President			</a:t>
            </a:r>
            <a:r>
              <a:rPr lang="en-GB" sz="2000" i="1" dirty="0">
                <a:solidFill>
                  <a:srgbClr val="0096FF"/>
                </a:solidFill>
              </a:rPr>
              <a:t>Victor</a:t>
            </a:r>
          </a:p>
          <a:p>
            <a:r>
              <a:rPr lang="en-GB" sz="2000" dirty="0">
                <a:solidFill>
                  <a:schemeClr val="bg1"/>
                </a:solidFill>
              </a:rPr>
              <a:t>09.40 AM 	IESF Presidency Rotation &amp; New goals		</a:t>
            </a:r>
            <a:r>
              <a:rPr lang="en-GB" sz="2000" i="1" dirty="0" err="1">
                <a:solidFill>
                  <a:srgbClr val="0096FF"/>
                </a:solidFill>
              </a:rPr>
              <a:t>Gertjan</a:t>
            </a:r>
            <a:endParaRPr lang="en-GB" sz="2000" i="1" dirty="0">
              <a:solidFill>
                <a:srgbClr val="0096FF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10.00 AM 	Round table: Everything changes			</a:t>
            </a:r>
            <a:r>
              <a:rPr lang="en-GB" sz="2000" i="1" dirty="0">
                <a:solidFill>
                  <a:srgbClr val="0096FF"/>
                </a:solidFill>
              </a:rPr>
              <a:t>Adelina &amp; </a:t>
            </a:r>
            <a:r>
              <a:rPr lang="en-GB" sz="2000" i="1" dirty="0" err="1">
                <a:solidFill>
                  <a:srgbClr val="0096FF"/>
                </a:solidFill>
              </a:rPr>
              <a:t>Dror</a:t>
            </a:r>
            <a:endParaRPr lang="en-GB" sz="2000" i="1" dirty="0">
              <a:solidFill>
                <a:srgbClr val="0096FF"/>
              </a:solidFill>
            </a:endParaRPr>
          </a:p>
          <a:p>
            <a:r>
              <a:rPr lang="en-GB" sz="2000" dirty="0">
                <a:solidFill>
                  <a:srgbClr val="0096FF"/>
                </a:solidFill>
              </a:rPr>
              <a:t>11.00 AM	Coffee Break </a:t>
            </a:r>
          </a:p>
          <a:p>
            <a:r>
              <a:rPr lang="en-GB" sz="2000" dirty="0">
                <a:solidFill>
                  <a:schemeClr val="bg1"/>
                </a:solidFill>
              </a:rPr>
              <a:t>11.20 AM	IESF panel: Ask us anything			</a:t>
            </a:r>
            <a:r>
              <a:rPr lang="en-GB" sz="2000" i="1" dirty="0">
                <a:solidFill>
                  <a:srgbClr val="0096FF"/>
                </a:solidFill>
              </a:rPr>
              <a:t>Dror, Achim,  Normand  &amp; Victor </a:t>
            </a:r>
          </a:p>
          <a:p>
            <a:r>
              <a:rPr lang="en-GB" sz="2000" dirty="0">
                <a:solidFill>
                  <a:schemeClr val="bg1"/>
                </a:solidFill>
              </a:rPr>
              <a:t>12.20 AM	Acceptance of new partners		 	</a:t>
            </a:r>
            <a:r>
              <a:rPr lang="en-GB" sz="2000" i="1" dirty="0">
                <a:solidFill>
                  <a:srgbClr val="0096FF"/>
                </a:solidFill>
              </a:rPr>
              <a:t>Victor </a:t>
            </a:r>
          </a:p>
          <a:p>
            <a:r>
              <a:rPr lang="en-GB" sz="2000" dirty="0">
                <a:solidFill>
                  <a:schemeClr val="bg1"/>
                </a:solidFill>
              </a:rPr>
              <a:t>12.35 AM	Next Year’s AGM &amp; ending speech		 	</a:t>
            </a:r>
            <a:r>
              <a:rPr lang="en-GB" sz="2000" i="1" dirty="0">
                <a:solidFill>
                  <a:srgbClr val="0096FF"/>
                </a:solidFill>
              </a:rPr>
              <a:t>Victor &amp; Gertjan </a:t>
            </a:r>
          </a:p>
          <a:p>
            <a:r>
              <a:rPr lang="en-GB" sz="2000" dirty="0">
                <a:solidFill>
                  <a:srgbClr val="0096FF"/>
                </a:solidFill>
              </a:rPr>
              <a:t>12.50 PM	Lunch	</a:t>
            </a:r>
            <a:r>
              <a:rPr lang="en-GB" sz="2000" dirty="0">
                <a:solidFill>
                  <a:schemeClr val="bg1"/>
                </a:solidFill>
              </a:rPr>
              <a:t>				</a:t>
            </a:r>
            <a:endParaRPr lang="en-GB" sz="2000" i="1" dirty="0">
              <a:solidFill>
                <a:srgbClr val="1671BA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02.20 PM	Free time, departure to airport	 		</a:t>
            </a:r>
            <a:endParaRPr lang="en-GB" sz="2000" i="1" dirty="0">
              <a:solidFill>
                <a:srgbClr val="0096FF"/>
              </a:solidFill>
            </a:endParaRPr>
          </a:p>
          <a:p>
            <a:endParaRPr lang="en-GB" sz="2400" dirty="0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algn="l"/>
            <a:r>
              <a:rPr lang="en-GB" sz="2800" dirty="0">
                <a:solidFill>
                  <a:schemeClr val="bg1"/>
                </a:solidFill>
              </a:rPr>
              <a:t>Agenda AGM October 7th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933" y="322381"/>
            <a:ext cx="691486" cy="37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03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2788916" y="2719783"/>
            <a:ext cx="4003599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DEVELOP THE PARTNERSHIP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 developing the partnership in countries such as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UAE, South Africa, Indonesia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etc. 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759250" y="3031378"/>
            <a:ext cx="41315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DENMARK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ITALY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PANAMA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PERÚ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SINGAPORE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SWITZERLAND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TURKEY</a:t>
            </a:r>
          </a:p>
        </p:txBody>
      </p:sp>
      <p:cxnSp>
        <p:nvCxnSpPr>
          <p:cNvPr id="16" name="Rechte verbindingslijn 12"/>
          <p:cNvCxnSpPr/>
          <p:nvPr/>
        </p:nvCxnSpPr>
        <p:spPr>
          <a:xfrm>
            <a:off x="2416342" y="0"/>
            <a:ext cx="1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Flecha derecha"/>
          <p:cNvSpPr/>
          <p:nvPr/>
        </p:nvSpPr>
        <p:spPr>
          <a:xfrm>
            <a:off x="6963933" y="3725295"/>
            <a:ext cx="795317" cy="531340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416343" y="994355"/>
            <a:ext cx="977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ACCOMPLISHMENTS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Rechte verbindingslijn 12"/>
          <p:cNvCxnSpPr/>
          <p:nvPr/>
        </p:nvCxnSpPr>
        <p:spPr>
          <a:xfrm flipH="1">
            <a:off x="5024350" y="1597080"/>
            <a:ext cx="45596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 descr="C:\Users\Margarita\Downloads\hoja-de-arb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834" y="2396925"/>
            <a:ext cx="779662" cy="7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98895" y="2186600"/>
            <a:ext cx="6933922" cy="25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5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8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755735"/>
          </a:xfrm>
          <a:prstGeom prst="rect">
            <a:avLst/>
          </a:prstGeom>
        </p:spPr>
      </p:pic>
      <p:sp>
        <p:nvSpPr>
          <p:cNvPr id="26" name="25 CuadroTexto"/>
          <p:cNvSpPr txBox="1"/>
          <p:nvPr/>
        </p:nvSpPr>
        <p:spPr>
          <a:xfrm>
            <a:off x="126934" y="4249091"/>
            <a:ext cx="41315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SURVIVAL MODE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 an extraordinary low Membership fee.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Communication among partners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4258437" y="4265133"/>
            <a:ext cx="38693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NEW MARKETING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a LinkedIn IESF  Corporate Web Page.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entries in our website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8188276" y="4305697"/>
            <a:ext cx="37737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DEVELOP THE PARTNERSHIP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 developing the partnership in countries such as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UK, U.S.A., Brazil, UAE,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etc. 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0" y="50044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PRESIDENT´S GOALS 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2020/2021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79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2782101" y="2373328"/>
            <a:ext cx="40035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SURVIVAL MODE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 a new and extraordinary low Membership Fee for 2021 of €1,960 to help partners.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Constant communication among group through WhatsApp Group, and via emails to maintain closeness.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759250" y="2355236"/>
            <a:ext cx="413150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temporary Fee approved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Online AGM in the history. … And Hopefully the last one!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ZOOM IESF account and new Industry Groups: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 Sciences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Renewal Energies</a:t>
            </a:r>
          </a:p>
        </p:txBody>
      </p:sp>
      <p:sp>
        <p:nvSpPr>
          <p:cNvPr id="10" name="9 Flecha derecha"/>
          <p:cNvSpPr/>
          <p:nvPr/>
        </p:nvSpPr>
        <p:spPr>
          <a:xfrm>
            <a:off x="6906511" y="3990965"/>
            <a:ext cx="795317" cy="531340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416343" y="994355"/>
            <a:ext cx="977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ACCOMPLISHMENTS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Rechte verbindingslijn 12"/>
          <p:cNvCxnSpPr/>
          <p:nvPr/>
        </p:nvCxnSpPr>
        <p:spPr>
          <a:xfrm flipH="1">
            <a:off x="5024350" y="1597080"/>
            <a:ext cx="45596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2"/>
          <p:cNvCxnSpPr/>
          <p:nvPr/>
        </p:nvCxnSpPr>
        <p:spPr>
          <a:xfrm>
            <a:off x="2416342" y="0"/>
            <a:ext cx="1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701" y="0"/>
            <a:ext cx="3394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5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0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2782102" y="2874547"/>
            <a:ext cx="34422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NEW MARKETING STRATEGY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a LinkedIn IESF  Corporate Web Page. We are wealthy and we have a nice budget to try new things!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entries in our website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701826" y="2906954"/>
            <a:ext cx="41315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IESF Corporate page in LinkedIn that give us more followers, awareness, viewers, and traffic.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“button” in the IESF website for “JOIN IESF”</a:t>
            </a:r>
          </a:p>
        </p:txBody>
      </p:sp>
      <p:sp>
        <p:nvSpPr>
          <p:cNvPr id="10" name="9 Flecha derecha"/>
          <p:cNvSpPr/>
          <p:nvPr/>
        </p:nvSpPr>
        <p:spPr>
          <a:xfrm>
            <a:off x="6906511" y="3990965"/>
            <a:ext cx="795317" cy="531340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416343" y="994355"/>
            <a:ext cx="977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ACCOMPLISHMENTS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Rechte verbindingslijn 12"/>
          <p:cNvCxnSpPr/>
          <p:nvPr/>
        </p:nvCxnSpPr>
        <p:spPr>
          <a:xfrm flipH="1">
            <a:off x="5024350" y="1597080"/>
            <a:ext cx="45596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2"/>
          <p:cNvCxnSpPr/>
          <p:nvPr/>
        </p:nvCxnSpPr>
        <p:spPr>
          <a:xfrm>
            <a:off x="2416342" y="0"/>
            <a:ext cx="1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38817" y="2514020"/>
            <a:ext cx="8357940" cy="2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/>
          <p:cNvSpPr txBox="1"/>
          <p:nvPr/>
        </p:nvSpPr>
        <p:spPr>
          <a:xfrm>
            <a:off x="2788916" y="2719783"/>
            <a:ext cx="400359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DEVELOP THE PARTNERSHIP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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 developing the partnership in countries such as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UK, U.S.A, Brazil, UAE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etc. 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759250" y="3111588"/>
            <a:ext cx="41315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NORWAY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U.S.A.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…and probably Brazil in 2022</a:t>
            </a:r>
          </a:p>
        </p:txBody>
      </p:sp>
      <p:cxnSp>
        <p:nvCxnSpPr>
          <p:cNvPr id="16" name="Rechte verbindingslijn 12"/>
          <p:cNvCxnSpPr/>
          <p:nvPr/>
        </p:nvCxnSpPr>
        <p:spPr>
          <a:xfrm>
            <a:off x="2416342" y="0"/>
            <a:ext cx="1" cy="6858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Flecha derecha"/>
          <p:cNvSpPr/>
          <p:nvPr/>
        </p:nvSpPr>
        <p:spPr>
          <a:xfrm>
            <a:off x="6963933" y="3725295"/>
            <a:ext cx="795317" cy="531340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416343" y="994355"/>
            <a:ext cx="977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ACCOMPLISHMENTS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Rechte verbindingslijn 12"/>
          <p:cNvCxnSpPr/>
          <p:nvPr/>
        </p:nvCxnSpPr>
        <p:spPr>
          <a:xfrm flipH="1">
            <a:off x="5024350" y="1597080"/>
            <a:ext cx="45596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98895" y="2186600"/>
            <a:ext cx="6933922" cy="25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6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8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1848" cy="6857999"/>
          </a:xfrm>
          <a:prstGeom prst="rect">
            <a:avLst/>
          </a:prstGeom>
        </p:spPr>
      </p:pic>
      <p:sp>
        <p:nvSpPr>
          <p:cNvPr id="26" name="25 CuadroTexto"/>
          <p:cNvSpPr txBox="1"/>
          <p:nvPr/>
        </p:nvSpPr>
        <p:spPr>
          <a:xfrm>
            <a:off x="1026688" y="1377554"/>
            <a:ext cx="101502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TURN AROUND P/L ACCOUNT RESULTS: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$-27,677.27 *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€44,071 first year (2019)**.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GLOBAL PRESENCE: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countries to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LINKEDIN PRESENCE: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370 followers to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2,512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0" y="50044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PRESIDENT´S ACHIEVEMENTS IN NUMERS 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 – 2021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30315" y="6587224"/>
            <a:ext cx="8966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AGM 2017/2018     //  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**2020: €54,337 but NO AGM, so real about €35,000 (COVID, reservation €5,000 paid in Shanghai already…) 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5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485676"/>
            <a:ext cx="12192000" cy="1214555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Edwardian Script ITC" panose="030303020407070D0804" pitchFamily="66" charset="0"/>
              </a:rPr>
              <a:t>Thank you!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59" y="2242326"/>
            <a:ext cx="1460526" cy="786639"/>
          </a:xfrm>
          <a:prstGeom prst="rect">
            <a:avLst/>
          </a:prstGeom>
        </p:spPr>
      </p:pic>
      <p:cxnSp>
        <p:nvCxnSpPr>
          <p:cNvPr id="6" name="Rechte verbindingslijn 12"/>
          <p:cNvCxnSpPr/>
          <p:nvPr/>
        </p:nvCxnSpPr>
        <p:spPr>
          <a:xfrm flipH="1">
            <a:off x="3855309" y="1881340"/>
            <a:ext cx="45596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8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 lnSpcReduction="10000"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New President </a:t>
            </a:r>
            <a:r>
              <a:rPr lang="nl-NL" sz="3600" dirty="0" err="1">
                <a:solidFill>
                  <a:schemeClr val="bg1"/>
                </a:solidFill>
              </a:rPr>
              <a:t>Objectives</a:t>
            </a:r>
            <a:endParaRPr lang="nl-NL" sz="3600">
              <a:solidFill>
                <a:schemeClr val="bg1"/>
              </a:solidFill>
            </a:endParaRPr>
          </a:p>
          <a:p>
            <a:r>
              <a:rPr lang="nl-NL" sz="3600" i="1">
                <a:solidFill>
                  <a:schemeClr val="bg1"/>
                </a:solidFill>
              </a:rPr>
              <a:t>2021-2024</a:t>
            </a:r>
          </a:p>
          <a:p>
            <a:endParaRPr lang="nl-NL" sz="3600" i="1">
              <a:solidFill>
                <a:schemeClr val="bg1"/>
              </a:solidFill>
            </a:endParaRPr>
          </a:p>
          <a:p>
            <a:r>
              <a:rPr lang="nl-NL" sz="3600" i="1">
                <a:solidFill>
                  <a:schemeClr val="bg1"/>
                </a:solidFill>
              </a:rPr>
              <a:t>Gertjan van de Groep </a:t>
            </a:r>
            <a:endParaRPr lang="nl-NL" sz="1700" i="1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89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1026511" y="167639"/>
            <a:ext cx="7474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New President themes  </a:t>
            </a: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id="{3A6E737F-BCF2-4946-83B7-3C1550B8D11C}"/>
              </a:ext>
            </a:extLst>
          </p:cNvPr>
          <p:cNvSpPr txBox="1"/>
          <p:nvPr/>
        </p:nvSpPr>
        <p:spPr>
          <a:xfrm>
            <a:off x="1136429" y="2278173"/>
            <a:ext cx="6467867" cy="3450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6858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18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DC04F123-780F-464E-952A-124756764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761" y="3175677"/>
            <a:ext cx="2025450" cy="462401"/>
          </a:xfrm>
          <a:prstGeom prst="rect">
            <a:avLst/>
          </a:prstGeom>
        </p:spPr>
      </p:pic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552" y="167639"/>
            <a:ext cx="1497911" cy="9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AF607AA-6DC3-4645-A23C-EC0785F3E70E}"/>
              </a:ext>
            </a:extLst>
          </p:cNvPr>
          <p:cNvSpPr txBox="1"/>
          <p:nvPr/>
        </p:nvSpPr>
        <p:spPr>
          <a:xfrm>
            <a:off x="1026511" y="1418156"/>
            <a:ext cx="75315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671B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671B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800" b="0" i="0" u="none" strike="noStrike" kern="1200" cap="none" spc="0" normalizeH="0" baseline="0" noProof="0" err="1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Retain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nl-NL" sz="1800" b="0" i="0" u="none" strike="noStrike" kern="1200" cap="none" spc="0" normalizeH="0" baseline="0" noProof="0" err="1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Expand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err="1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Partner </a:t>
            </a:r>
            <a:r>
              <a:rPr kumimoji="0" lang="nl-NL" sz="1800" b="0" i="0" u="none" strike="noStrike" kern="1200" cap="none" spc="0" normalizeH="0" baseline="0" noProof="0" err="1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671B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671B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on </a:t>
            </a:r>
            <a:r>
              <a:rPr kumimoji="0" lang="nl-NL" sz="1800" b="0" i="0" u="none" strike="noStrike" kern="1200" cap="none" spc="0" normalizeH="0" baseline="0" noProof="0" err="1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Thought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err="1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Leadership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Engagement &amp; </a:t>
            </a:r>
            <a:r>
              <a:rPr kumimoji="0" lang="nl-NL" sz="1800" b="0" i="0" u="none" strike="noStrike" kern="1200" cap="none" spc="0" normalizeH="0" baseline="0" noProof="0" err="1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Added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Value</a:t>
            </a:r>
            <a:b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671B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 &amp; Simple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092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987531" y="151097"/>
            <a:ext cx="7474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New President Objectives </a:t>
            </a: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id="{3A6E737F-BCF2-4946-83B7-3C1550B8D11C}"/>
              </a:ext>
            </a:extLst>
          </p:cNvPr>
          <p:cNvSpPr txBox="1"/>
          <p:nvPr/>
        </p:nvSpPr>
        <p:spPr>
          <a:xfrm>
            <a:off x="1136429" y="2278173"/>
            <a:ext cx="6467867" cy="3450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6858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18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DC04F123-780F-464E-952A-124756764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761" y="3175677"/>
            <a:ext cx="2025450" cy="462401"/>
          </a:xfrm>
          <a:prstGeom prst="rect">
            <a:avLst/>
          </a:prstGeom>
        </p:spPr>
      </p:pic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552" y="167639"/>
            <a:ext cx="1497911" cy="9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AF607AA-6DC3-4645-A23C-EC0785F3E70E}"/>
              </a:ext>
            </a:extLst>
          </p:cNvPr>
          <p:cNvSpPr txBox="1"/>
          <p:nvPr/>
        </p:nvSpPr>
        <p:spPr>
          <a:xfrm>
            <a:off x="958851" y="973547"/>
            <a:ext cx="753153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1671B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Retain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Partner Network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1671B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satisfaction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research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improvements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on Partnership Development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1671B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1671B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Thought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Leadership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Engagement &amp;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Added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Value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1671B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Frequent Marketing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according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theme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calendar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visibility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Marketing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activities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sharing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newsletter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webinars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/podcasts)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IESF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benefits of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being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 of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1671B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on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Professionalism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Transparency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1671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1671B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Leadership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Council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Advisory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Board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Maintain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set-up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Treasurer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Executive Assistant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suggestions?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1671B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1671B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061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Financials</a:t>
            </a:r>
          </a:p>
          <a:p>
            <a:r>
              <a:rPr lang="nl-NL" sz="3600" dirty="0">
                <a:solidFill>
                  <a:schemeClr val="bg1"/>
                </a:solidFill>
              </a:rPr>
              <a:t>Report 2020 / 2021</a:t>
            </a:r>
          </a:p>
          <a:p>
            <a:endParaRPr lang="nl-NL" sz="1900" dirty="0">
              <a:solidFill>
                <a:schemeClr val="bg1"/>
              </a:solidFill>
            </a:endParaRPr>
          </a:p>
          <a:p>
            <a:r>
              <a:rPr lang="nl-NL" sz="1700" i="1" dirty="0">
                <a:solidFill>
                  <a:schemeClr val="bg1"/>
                </a:solidFill>
              </a:rPr>
              <a:t>AGM Barcelona – </a:t>
            </a:r>
            <a:r>
              <a:rPr lang="nl-NL" sz="1700" i="1" dirty="0" err="1">
                <a:solidFill>
                  <a:schemeClr val="bg1"/>
                </a:solidFill>
              </a:rPr>
              <a:t>October</a:t>
            </a:r>
            <a:r>
              <a:rPr lang="nl-NL" sz="1700" i="1" dirty="0">
                <a:solidFill>
                  <a:schemeClr val="bg1"/>
                </a:solidFill>
              </a:rPr>
              <a:t> 7th 2021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0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/>
          </a:bodyPr>
          <a:lstStyle/>
          <a:p>
            <a:r>
              <a:rPr lang="nl-NL" sz="3600" err="1">
                <a:solidFill>
                  <a:schemeClr val="bg1"/>
                </a:solidFill>
              </a:rPr>
              <a:t>Any</a:t>
            </a:r>
            <a:r>
              <a:rPr lang="nl-NL" sz="3600">
                <a:solidFill>
                  <a:schemeClr val="bg1"/>
                </a:solidFill>
              </a:rPr>
              <a:t> </a:t>
            </a:r>
            <a:r>
              <a:rPr lang="nl-NL" sz="3600" err="1">
                <a:solidFill>
                  <a:schemeClr val="bg1"/>
                </a:solidFill>
              </a:rPr>
              <a:t>comments</a:t>
            </a:r>
            <a:r>
              <a:rPr lang="nl-NL" sz="3600">
                <a:solidFill>
                  <a:schemeClr val="bg1"/>
                </a:solidFill>
              </a:rPr>
              <a:t>?</a:t>
            </a:r>
          </a:p>
          <a:p>
            <a:r>
              <a:rPr lang="nl-NL" sz="3600" err="1">
                <a:solidFill>
                  <a:schemeClr val="bg1"/>
                </a:solidFill>
              </a:rPr>
              <a:t>Thank</a:t>
            </a:r>
            <a:r>
              <a:rPr lang="nl-NL" sz="3600">
                <a:solidFill>
                  <a:schemeClr val="bg1"/>
                </a:solidFill>
              </a:rPr>
              <a:t> </a:t>
            </a:r>
            <a:r>
              <a:rPr lang="nl-NL" sz="3600" err="1">
                <a:solidFill>
                  <a:schemeClr val="bg1"/>
                </a:solidFill>
              </a:rPr>
              <a:t>you</a:t>
            </a:r>
            <a:r>
              <a:rPr lang="nl-NL" sz="3600">
                <a:solidFill>
                  <a:schemeClr val="bg1"/>
                </a:solidFill>
              </a:rPr>
              <a:t>!</a:t>
            </a:r>
          </a:p>
          <a:p>
            <a:endParaRPr lang="nl-NL" sz="190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18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/>
          </a:bodyPr>
          <a:lstStyle/>
          <a:p>
            <a:r>
              <a:rPr lang="nl-NL" sz="3600" dirty="0" err="1">
                <a:solidFill>
                  <a:schemeClr val="bg1"/>
                </a:solidFill>
              </a:rPr>
              <a:t>Round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table</a:t>
            </a:r>
            <a:r>
              <a:rPr lang="nl-NL" sz="3600" dirty="0">
                <a:solidFill>
                  <a:schemeClr val="bg1"/>
                </a:solidFill>
              </a:rPr>
              <a:t> “</a:t>
            </a:r>
            <a:r>
              <a:rPr lang="nl-NL" sz="3600" dirty="0" err="1">
                <a:solidFill>
                  <a:schemeClr val="bg1"/>
                </a:solidFill>
              </a:rPr>
              <a:t>Everything</a:t>
            </a:r>
            <a:r>
              <a:rPr lang="nl-NL" sz="3600" dirty="0">
                <a:solidFill>
                  <a:schemeClr val="bg1"/>
                </a:solidFill>
              </a:rPr>
              <a:t> changes: </a:t>
            </a:r>
          </a:p>
          <a:p>
            <a:r>
              <a:rPr lang="nl-NL" sz="3600" dirty="0" err="1">
                <a:solidFill>
                  <a:schemeClr val="bg1"/>
                </a:solidFill>
              </a:rPr>
              <a:t>Employer</a:t>
            </a:r>
            <a:r>
              <a:rPr lang="nl-NL" sz="3600" dirty="0">
                <a:solidFill>
                  <a:schemeClr val="bg1"/>
                </a:solidFill>
              </a:rPr>
              <a:t> branding &amp; Candidate commitment”</a:t>
            </a:r>
            <a:endParaRPr lang="nl-NL" sz="1900" dirty="0">
              <a:solidFill>
                <a:schemeClr val="bg1"/>
              </a:solidFill>
            </a:endParaRPr>
          </a:p>
          <a:p>
            <a:r>
              <a:rPr lang="nl-NL" sz="1700" i="1" dirty="0">
                <a:solidFill>
                  <a:schemeClr val="bg1"/>
                </a:solidFill>
              </a:rPr>
              <a:t>Adelina &amp; </a:t>
            </a:r>
            <a:r>
              <a:rPr lang="nl-NL" sz="1700" i="1" dirty="0" err="1">
                <a:solidFill>
                  <a:schemeClr val="bg1"/>
                </a:solidFill>
              </a:rPr>
              <a:t>Dror</a:t>
            </a:r>
            <a:endParaRPr lang="nl-NL" sz="1700" i="1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45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Coffee Break </a:t>
            </a:r>
          </a:p>
          <a:p>
            <a:r>
              <a:rPr lang="nl-NL" sz="3600" i="1" dirty="0">
                <a:solidFill>
                  <a:schemeClr val="bg1"/>
                </a:solidFill>
              </a:rPr>
              <a:t>20 minutes </a:t>
            </a:r>
            <a:endParaRPr lang="nl-NL" sz="1700" i="1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IESF Panel: </a:t>
            </a:r>
            <a:r>
              <a:rPr lang="nl-NL" sz="3600" dirty="0" err="1">
                <a:solidFill>
                  <a:schemeClr val="bg1"/>
                </a:solidFill>
              </a:rPr>
              <a:t>Ask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us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anything</a:t>
            </a:r>
            <a:endParaRPr lang="nl-NL" sz="3600" dirty="0">
              <a:solidFill>
                <a:schemeClr val="bg1"/>
              </a:solidFill>
            </a:endParaRPr>
          </a:p>
          <a:p>
            <a:r>
              <a:rPr lang="nl-NL" sz="3600" i="1" dirty="0">
                <a:solidFill>
                  <a:schemeClr val="bg1"/>
                </a:solidFill>
              </a:rPr>
              <a:t>Dror, Achim, Normand, Victor</a:t>
            </a:r>
            <a:endParaRPr lang="nl-NL" sz="1700" i="1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8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/>
          </a:bodyPr>
          <a:lstStyle/>
          <a:p>
            <a:r>
              <a:rPr lang="nl-NL" sz="3600" dirty="0" err="1">
                <a:solidFill>
                  <a:schemeClr val="bg1"/>
                </a:solidFill>
              </a:rPr>
              <a:t>Acceptance</a:t>
            </a:r>
            <a:r>
              <a:rPr lang="nl-NL" sz="3600" dirty="0">
                <a:solidFill>
                  <a:schemeClr val="bg1"/>
                </a:solidFill>
              </a:rPr>
              <a:t> of new partners</a:t>
            </a:r>
            <a:endParaRPr lang="nl-NL" sz="17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n, persoon, kostuum, dragen&#10;&#10;Automatisch gegenereerde beschrijving">
            <a:extLst>
              <a:ext uri="{FF2B5EF4-FFF2-40B4-BE49-F238E27FC236}">
                <a16:creationId xmlns:a16="http://schemas.microsoft.com/office/drawing/2014/main" id="{4E5BB07A-DA9A-754B-9D64-241CD59A31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90" r="14528" b="7360"/>
          <a:stretch/>
        </p:blipFill>
        <p:spPr>
          <a:xfrm>
            <a:off x="20" y="584909"/>
            <a:ext cx="5718616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0" y="0"/>
                </a:moveTo>
                <a:lnTo>
                  <a:pt x="2672821" y="0"/>
                </a:lnTo>
                <a:lnTo>
                  <a:pt x="2673116" y="639"/>
                </a:lnTo>
                <a:lnTo>
                  <a:pt x="3175662" y="639"/>
                </a:lnTo>
                <a:lnTo>
                  <a:pt x="5718636" y="5509675"/>
                </a:lnTo>
                <a:lnTo>
                  <a:pt x="502842" y="5509675"/>
                </a:lnTo>
                <a:lnTo>
                  <a:pt x="502842" y="5509036"/>
                </a:lnTo>
                <a:lnTo>
                  <a:pt x="0" y="5509036"/>
                </a:ln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2619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5673747" y="1408814"/>
            <a:ext cx="5683102" cy="22352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Norway – Tor-</a:t>
            </a:r>
            <a:r>
              <a:rPr kumimoji="0" lang="en-US" sz="4400" b="0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Egi</a:t>
            </a:r>
            <a:r>
              <a:rPr lang="en-US" sz="4400" dirty="0">
                <a:solidFill>
                  <a:srgbClr val="FFFFFF"/>
                </a:solidFill>
                <a:ea typeface="+mj-ea"/>
                <a:cs typeface="+mj-cs"/>
              </a:rPr>
              <a:t>l Ruud</a:t>
            </a:r>
            <a:r>
              <a:rPr kumimoji="0" lang="en-US" sz="44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841" y="0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048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buiten, person, kostuum&#10;&#10;Automatisch gegenereerde beschrijving">
            <a:extLst>
              <a:ext uri="{FF2B5EF4-FFF2-40B4-BE49-F238E27FC236}">
                <a16:creationId xmlns:a16="http://schemas.microsoft.com/office/drawing/2014/main" id="{ECE96671-41FF-D847-89F6-6F037A3EA6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r="1" b="37376"/>
          <a:stretch/>
        </p:blipFill>
        <p:spPr>
          <a:xfrm>
            <a:off x="20" y="584909"/>
            <a:ext cx="5718616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0" y="0"/>
                </a:moveTo>
                <a:lnTo>
                  <a:pt x="2672821" y="0"/>
                </a:lnTo>
                <a:lnTo>
                  <a:pt x="2673116" y="639"/>
                </a:lnTo>
                <a:lnTo>
                  <a:pt x="3175662" y="639"/>
                </a:lnTo>
                <a:lnTo>
                  <a:pt x="5718636" y="5509675"/>
                </a:lnTo>
                <a:lnTo>
                  <a:pt x="502842" y="5509675"/>
                </a:lnTo>
                <a:lnTo>
                  <a:pt x="502842" y="5509036"/>
                </a:lnTo>
                <a:lnTo>
                  <a:pt x="0" y="5509036"/>
                </a:ln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2619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5673747" y="1408814"/>
            <a:ext cx="5683102" cy="22352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USA – Steve Hall 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841" y="0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2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Video Message </a:t>
            </a:r>
            <a:r>
              <a:rPr lang="nl-NL" sz="3600" dirty="0" err="1">
                <a:solidFill>
                  <a:schemeClr val="bg1"/>
                </a:solidFill>
              </a:rPr>
              <a:t>from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our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</a:p>
          <a:p>
            <a:r>
              <a:rPr lang="nl-NL" sz="3600" dirty="0" err="1">
                <a:solidFill>
                  <a:schemeClr val="bg1"/>
                </a:solidFill>
              </a:rPr>
              <a:t>Advisory</a:t>
            </a:r>
            <a:r>
              <a:rPr lang="nl-NL" sz="3600" dirty="0">
                <a:solidFill>
                  <a:schemeClr val="bg1"/>
                </a:solidFill>
              </a:rPr>
              <a:t> Board member</a:t>
            </a:r>
          </a:p>
          <a:p>
            <a:r>
              <a:rPr lang="nl-NL" sz="3600" dirty="0">
                <a:solidFill>
                  <a:schemeClr val="bg1"/>
                </a:solidFill>
              </a:rPr>
              <a:t>Tim Smith</a:t>
            </a:r>
            <a:endParaRPr lang="nl-NL" sz="17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Next </a:t>
            </a:r>
            <a:r>
              <a:rPr lang="nl-NL" sz="3600" dirty="0" err="1">
                <a:solidFill>
                  <a:schemeClr val="bg1"/>
                </a:solidFill>
              </a:rPr>
              <a:t>Year’s</a:t>
            </a:r>
            <a:r>
              <a:rPr lang="nl-NL" sz="3600" dirty="0">
                <a:solidFill>
                  <a:schemeClr val="bg1"/>
                </a:solidFill>
              </a:rPr>
              <a:t> AGM &amp; </a:t>
            </a:r>
            <a:r>
              <a:rPr lang="nl-NL" sz="3600" dirty="0" err="1">
                <a:solidFill>
                  <a:schemeClr val="bg1"/>
                </a:solidFill>
              </a:rPr>
              <a:t>ending</a:t>
            </a:r>
            <a:r>
              <a:rPr lang="nl-NL" sz="3600" dirty="0">
                <a:solidFill>
                  <a:schemeClr val="bg1"/>
                </a:solidFill>
              </a:rPr>
              <a:t> speech</a:t>
            </a:r>
          </a:p>
          <a:p>
            <a:r>
              <a:rPr lang="nl-NL" sz="3600" i="1" dirty="0">
                <a:solidFill>
                  <a:schemeClr val="bg1"/>
                </a:solidFill>
              </a:rPr>
              <a:t>Victor &amp; Gertjan</a:t>
            </a:r>
            <a:endParaRPr lang="nl-NL" sz="1700" i="1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8517"/>
            <a:ext cx="9144000" cy="620400"/>
          </a:xfrm>
        </p:spPr>
        <p:txBody>
          <a:bodyPr>
            <a:normAutofit/>
          </a:bodyPr>
          <a:lstStyle/>
          <a:p>
            <a:pPr algn="l"/>
            <a:r>
              <a:rPr lang="nl-NL" sz="2000">
                <a:latin typeface="Lucida Calligraphy" panose="03010101010101010101" pitchFamily="66" charset="0"/>
              </a:rPr>
              <a:t>Shanghai 2022</a:t>
            </a:r>
          </a:p>
          <a:p>
            <a:pPr algn="l"/>
            <a:endParaRPr lang="nl-NL" sz="2000">
              <a:latin typeface="Lucida Calligraphy" panose="03010101010101010101" pitchFamily="66" charset="0"/>
            </a:endParaRPr>
          </a:p>
        </p:txBody>
      </p:sp>
      <p:pic>
        <p:nvPicPr>
          <p:cNvPr id="24" name="Afbeelding 23" descr="Afbeelding met lucht, buiten, water, gebouw&#10;&#10;Automatisch gegenereerde beschrijving">
            <a:extLst>
              <a:ext uri="{FF2B5EF4-FFF2-40B4-BE49-F238E27FC236}">
                <a16:creationId xmlns:a16="http://schemas.microsoft.com/office/drawing/2014/main" id="{F5AC8839-1166-F64C-B1BF-C8E7C661F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3277" r="1" b="9362"/>
          <a:stretch/>
        </p:blipFill>
        <p:spPr>
          <a:xfrm>
            <a:off x="3649318" y="10"/>
            <a:ext cx="8542682" cy="213046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31" name="Afbeelding 30" descr="Afbeelding met lucht, buiten, stad, gebouw&#10;&#10;Automatisch gegenereerde beschrijving">
            <a:extLst>
              <a:ext uri="{FF2B5EF4-FFF2-40B4-BE49-F238E27FC236}">
                <a16:creationId xmlns:a16="http://schemas.microsoft.com/office/drawing/2014/main" id="{B8939BDB-A22F-A442-A64B-6325FBD4E1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3118" r="2" b="3407"/>
          <a:stretch/>
        </p:blipFill>
        <p:spPr>
          <a:xfrm>
            <a:off x="20" y="-6956"/>
            <a:ext cx="4475120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26" name="Afbeelding 25" descr="Afbeelding met water, licht, verlicht, nacht&#10;&#10;Automatisch gegenereerde beschrijving">
            <a:extLst>
              <a:ext uri="{FF2B5EF4-FFF2-40B4-BE49-F238E27FC236}">
                <a16:creationId xmlns:a16="http://schemas.microsoft.com/office/drawing/2014/main" id="{8A76E723-5011-234E-AD34-E9CE43FAEB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4659" r="1" b="1"/>
          <a:stretch/>
        </p:blipFill>
        <p:spPr>
          <a:xfrm>
            <a:off x="7716860" y="4683320"/>
            <a:ext cx="4475140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AC6222DD-99FA-0B49-A099-D0BB57AA7CD6}"/>
              </a:ext>
            </a:extLst>
          </p:cNvPr>
          <p:cNvSpPr txBox="1"/>
          <p:nvPr/>
        </p:nvSpPr>
        <p:spPr>
          <a:xfrm>
            <a:off x="9633286" y="6870700"/>
            <a:ext cx="255871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700">
                <a:solidFill>
                  <a:srgbClr val="FFFFFF"/>
                </a:solidFill>
                <a:hlinkClick r:id="rId7" tooltip="http://awoisoak.com/shanghai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Deze foto</a:t>
            </a:r>
            <a:r>
              <a:rPr lang="nl-NL" sz="700">
                <a:solidFill>
                  <a:srgbClr val="FFFFFF"/>
                </a:solidFill>
              </a:rPr>
              <a:t> van Onbekende auteur is gelicentieerd onder </a:t>
            </a:r>
            <a:r>
              <a:rPr lang="nl-NL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nl-NL" sz="700">
              <a:solidFill>
                <a:srgbClr val="FFFFFF"/>
              </a:solidFill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0AABE727-186B-6C45-BA11-0FA2E4C4CDA9}"/>
              </a:ext>
            </a:extLst>
          </p:cNvPr>
          <p:cNvSpPr txBox="1"/>
          <p:nvPr/>
        </p:nvSpPr>
        <p:spPr>
          <a:xfrm>
            <a:off x="6928823" y="6870700"/>
            <a:ext cx="269176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700">
                <a:solidFill>
                  <a:srgbClr val="FFFFFF"/>
                </a:solidFill>
                <a:hlinkClick r:id="rId5" tooltip="https://www.iha.com/Short-term-rentals-Shanghai-Guest-house-bed-and-breakfast/2ANu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Deze foto</a:t>
            </a:r>
            <a:r>
              <a:rPr lang="nl-NL" sz="700">
                <a:solidFill>
                  <a:srgbClr val="FFFFFF"/>
                </a:solidFill>
              </a:rPr>
              <a:t> van Onbekende auteur is gelicentieerd onder </a:t>
            </a:r>
            <a:r>
              <a:rPr lang="nl-NL" sz="700">
                <a:solidFill>
                  <a:srgbClr val="FFFFFF"/>
                </a:solidFill>
                <a:hlinkClick r:id="rId9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nl-NL" sz="700">
              <a:solidFill>
                <a:srgbClr val="FFFFFF"/>
              </a:solidFill>
            </a:endParaRP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36B48C51-DE01-F845-8441-8EE4AD5A6D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4228917"/>
            <a:ext cx="2346960" cy="126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58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C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 Marcador de contenido"/>
          <p:cNvSpPr>
            <a:spLocks noGrp="1"/>
          </p:cNvSpPr>
          <p:nvPr>
            <p:ph idx="1"/>
          </p:nvPr>
        </p:nvSpPr>
        <p:spPr>
          <a:xfrm>
            <a:off x="858472" y="1553840"/>
            <a:ext cx="4269841" cy="17105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2 CuadroTexto"/>
          <p:cNvSpPr txBox="1"/>
          <p:nvPr/>
        </p:nvSpPr>
        <p:spPr>
          <a:xfrm>
            <a:off x="883403" y="1133666"/>
            <a:ext cx="120091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IESF changed from LTD to Association in NL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IESF changed Hongkong bank account to NL bank account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eyes-principle + 2 eyes Executive Assistant (EA)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Payments processed by Executive Assistant (EA) after approval President &amp; Treasurer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Investments always agreed upon in Leadership Council meetings with all LC members, including President &amp; Treasurer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payments within approved budget are done without LC approval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Financial process since changes in Lyon 2018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933" y="322381"/>
            <a:ext cx="691486" cy="37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23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Lunch &amp; free time </a:t>
            </a:r>
          </a:p>
          <a:p>
            <a:r>
              <a:rPr lang="nl-NL" sz="3600" i="1" dirty="0" err="1">
                <a:solidFill>
                  <a:schemeClr val="bg1"/>
                </a:solidFill>
              </a:rPr>
              <a:t>Departure</a:t>
            </a:r>
            <a:r>
              <a:rPr lang="nl-NL" sz="3600" i="1" dirty="0">
                <a:solidFill>
                  <a:schemeClr val="bg1"/>
                </a:solidFill>
              </a:rPr>
              <a:t> </a:t>
            </a:r>
            <a:r>
              <a:rPr lang="nl-NL" sz="3600" i="1" dirty="0" err="1">
                <a:solidFill>
                  <a:schemeClr val="bg1"/>
                </a:solidFill>
              </a:rPr>
              <a:t>to</a:t>
            </a:r>
            <a:r>
              <a:rPr lang="nl-NL" sz="3600" i="1" dirty="0">
                <a:solidFill>
                  <a:schemeClr val="bg1"/>
                </a:solidFill>
              </a:rPr>
              <a:t> airport</a:t>
            </a:r>
            <a:endParaRPr lang="nl-NL" sz="1700" i="1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C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0" y="3218551"/>
            <a:ext cx="12191999" cy="1655762"/>
          </a:xfrm>
        </p:spPr>
        <p:txBody>
          <a:bodyPr>
            <a:normAutofit lnSpcReduction="10000"/>
          </a:bodyPr>
          <a:lstStyle/>
          <a:p>
            <a:r>
              <a:rPr lang="nl-NL" sz="1800" dirty="0">
                <a:solidFill>
                  <a:schemeClr val="bg1"/>
                </a:solidFill>
                <a:latin typeface="Lucida Calligraphy" panose="03010101010101010101" pitchFamily="66" charset="0"/>
              </a:rPr>
              <a:t>If you have any questions, do not hesitate to </a:t>
            </a:r>
          </a:p>
          <a:p>
            <a:r>
              <a:rPr lang="nl-NL" sz="1800" dirty="0">
                <a:solidFill>
                  <a:schemeClr val="bg1"/>
                </a:solidFill>
                <a:latin typeface="Lucida Calligraphy" panose="03010101010101010101" pitchFamily="66" charset="0"/>
              </a:rPr>
              <a:t>contact your Executive Assistant </a:t>
            </a:r>
            <a:r>
              <a:rPr lang="nl-NL" sz="1800" dirty="0">
                <a:solidFill>
                  <a:schemeClr val="bg1"/>
                </a:solidFill>
                <a:latin typeface="Lucida Calligraphy" panose="03010101010101010101" pitchFamily="66" charset="0"/>
                <a:sym typeface="Wingdings" panose="05000000000000000000" pitchFamily="2" charset="2"/>
              </a:rPr>
              <a:t></a:t>
            </a:r>
            <a:endParaRPr lang="nl-NL" sz="18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  <a:p>
            <a:endParaRPr lang="nl-NL" sz="18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  <a:p>
            <a:r>
              <a:rPr lang="nl-NL" sz="1800" dirty="0" err="1">
                <a:solidFill>
                  <a:schemeClr val="bg1"/>
                </a:solidFill>
                <a:latin typeface="Lucida Calligraphy" panose="03010101010101010101" pitchFamily="66" charset="0"/>
              </a:rPr>
              <a:t>kirsten@vandegroep.nl</a:t>
            </a:r>
            <a:br>
              <a:rPr lang="nl-NL" sz="1800">
                <a:solidFill>
                  <a:schemeClr val="bg1"/>
                </a:solidFill>
                <a:latin typeface="Lucida Calligraphy" panose="03010101010101010101" pitchFamily="66" charset="0"/>
              </a:rPr>
            </a:br>
            <a:r>
              <a:rPr lang="nl-NL" sz="1800">
                <a:solidFill>
                  <a:schemeClr val="bg1"/>
                </a:solidFill>
                <a:latin typeface="Lucida Calligraphy" panose="03010101010101010101" pitchFamily="66" charset="0"/>
              </a:rPr>
              <a:t>+31 6 13 167 370</a:t>
            </a:r>
            <a:endParaRPr lang="nl-NL" sz="18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  <a:p>
            <a:endParaRPr lang="nl-NL" sz="18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33" y="1999052"/>
            <a:ext cx="1473044" cy="79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19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Current Assets &amp; Preliminary result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883403" y="1133666"/>
            <a:ext cx="120091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Bank balance NL € 76.780,40 = ＄ 90.593,58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Membership fees 2021			€ 40.989,00		＄ 48.399,69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Cross borders 20/21			€   8.364,53 		＄   9.879,14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Meetings (AGM)			€ 20.000,00 		＄ 23.539,50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Bank Costs			€       200,00 		＄       236,21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 support			€ 21.780,00 (5.445 per Q) 	＄ 25.722,72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			€   9.454,50		＄ 11.166,00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Website				€      337,45 		＄      398,54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 	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-€ 2.418,85 		-＄ 2.846,35 </a:t>
            </a:r>
          </a:p>
        </p:txBody>
      </p:sp>
    </p:spTree>
    <p:extLst>
      <p:ext uri="{BB962C8B-B14F-4D97-AF65-F5344CB8AC3E}">
        <p14:creationId xmlns:p14="http://schemas.microsoft.com/office/powerpoint/2010/main" val="1792279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Income 2022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883403" y="1133666"/>
            <a:ext cx="120091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membership fees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 members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€ 2.544 – based on＄3.000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Cross border commission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5% rule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＄30K in 2017/2018 - € 25.431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＄35K in 2018/2019 - € 29.669,50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＄18K+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2019/2021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€ 16.000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711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Expenses 2022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883403" y="1133666"/>
            <a:ext cx="120091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President Allowance &amp; Regional Meetings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€ 5.500,-			＄6.494,98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AGM Costs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€ 20 K			＄23.619,30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Marketing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€ 15 K			＄17.714,48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Both Brand awareness as well as Partnership Development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Secretarial &amp; Administration Allowance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25K (previously 22K)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＄29.524,12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995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Budget 2022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883403" y="796860"/>
            <a:ext cx="106469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 x Membership fees					€ 55.968		＄ 66.086,85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Cross border commission				€ 20.000		＄ 23.619,30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income		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€ 75.968		＄ 89.702,79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 development travel costs			€   5.000		 ＄   5.903,67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President Allowance &amp; Expenses Regionals		€   5.500		 ＄   6.494,04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AGM Costs						€ 20.000		 ＄ 23.619,30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Marketing 						€ 15.000		 ＄ 17.711,02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 Awareness &amp; Partnership development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Website						€   2.000		 ＄   2.361,10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Secretarial &amp; administrative				€ 25.000		 ＄ 29.513,75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Bank &amp; accounting					€   1.000		 ＄   1.180,55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Legal *optional					€   2.000		 ＄   2.361,10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expenses	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€ 75.500		 ＄ 89.131,52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		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€      468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＄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552,56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088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New Treasurer</a:t>
            </a: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Suggested by Leadership Council: Stephan Löw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Approval at the AGM 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Profile photo of Stephan Löw">
            <a:extLst>
              <a:ext uri="{FF2B5EF4-FFF2-40B4-BE49-F238E27FC236}">
                <a16:creationId xmlns:a16="http://schemas.microsoft.com/office/drawing/2014/main" id="{C9543D65-F2D4-8F47-B146-A87733226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8" r="16578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8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F6F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022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F0803E9C45AE4890E122A375039BBB" ma:contentTypeVersion="13" ma:contentTypeDescription="Een nieuw document maken." ma:contentTypeScope="" ma:versionID="668a31bc59b41bbeb8813c8526833df5">
  <xsd:schema xmlns:xsd="http://www.w3.org/2001/XMLSchema" xmlns:xs="http://www.w3.org/2001/XMLSchema" xmlns:p="http://schemas.microsoft.com/office/2006/metadata/properties" xmlns:ns2="39037b3a-58c5-4739-b967-2ec55eaec155" xmlns:ns3="c3b34ef7-1beb-4b5e-98b2-1bebdd48eb34" targetNamespace="http://schemas.microsoft.com/office/2006/metadata/properties" ma:root="true" ma:fieldsID="57ae75636d8af49c167887425c119b83" ns2:_="" ns3:_="">
    <xsd:import namespace="39037b3a-58c5-4739-b967-2ec55eaec155"/>
    <xsd:import namespace="c3b34ef7-1beb-4b5e-98b2-1bebdd48eb3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037b3a-58c5-4739-b967-2ec55eaec15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34ef7-1beb-4b5e-98b2-1bebdd48eb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B61231-3B06-435E-87BA-DBD1C0B0C5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16328F-0947-44C4-A892-B0EA9FBDA339}">
  <ds:schemaRefs>
    <ds:schemaRef ds:uri="http://schemas.microsoft.com/office/2006/documentManagement/types"/>
    <ds:schemaRef ds:uri="http://purl.org/dc/elements/1.1/"/>
    <ds:schemaRef ds:uri="http://www.w3.org/XML/1998/namespace"/>
    <ds:schemaRef ds:uri="39037b3a-58c5-4739-b967-2ec55eaec155"/>
    <ds:schemaRef ds:uri="c3b34ef7-1beb-4b5e-98b2-1bebdd48eb34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3B3D566-B974-4B74-A402-646270D0ED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037b3a-58c5-4739-b967-2ec55eaec155"/>
    <ds:schemaRef ds:uri="c3b34ef7-1beb-4b5e-98b2-1bebdd48eb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10875</TotalTime>
  <Words>1733</Words>
  <Application>Microsoft Office PowerPoint</Application>
  <PresentationFormat>Panorámica</PresentationFormat>
  <Paragraphs>354</Paragraphs>
  <Slides>41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Edwardian Script ITC</vt:lpstr>
      <vt:lpstr>Lucida Calligraphy</vt:lpstr>
      <vt:lpstr>Raleway</vt:lpstr>
      <vt:lpstr>Wingdings</vt:lpstr>
      <vt:lpstr>Office-thema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Thank you!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lastModifiedBy>Víctor</cp:lastModifiedBy>
  <cp:revision>133</cp:revision>
  <cp:lastPrinted>2021-09-27T12:47:46Z</cp:lastPrinted>
  <dcterms:created xsi:type="dcterms:W3CDTF">2017-09-27T09:32:41Z</dcterms:created>
  <dcterms:modified xsi:type="dcterms:W3CDTF">2021-10-07T10:13:28Z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0x01010031F0803E9C45AE4890E122A375039BBB</vt:lpwstr>
  </property>
</Properties>
</file>