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notesMasterIdLst>
    <p:notesMasterId r:id="rId45"/>
  </p:notesMasterIdLst>
  <p:handoutMasterIdLst>
    <p:handoutMasterId r:id="rId46"/>
  </p:handoutMasterIdLst>
  <p:sldIdLst>
    <p:sldId id="472" r:id="rId4"/>
    <p:sldId id="2123260336" r:id="rId5"/>
    <p:sldId id="2123260349" r:id="rId6"/>
    <p:sldId id="2123260346" r:id="rId7"/>
    <p:sldId id="2123260347" r:id="rId8"/>
    <p:sldId id="2123260350" r:id="rId9"/>
    <p:sldId id="2123260351" r:id="rId10"/>
    <p:sldId id="2123260354" r:id="rId11"/>
    <p:sldId id="2123260309" r:id="rId12"/>
    <p:sldId id="2123260310" r:id="rId13"/>
    <p:sldId id="2123260317" r:id="rId14"/>
    <p:sldId id="2123260352" r:id="rId15"/>
    <p:sldId id="2123260338" r:id="rId16"/>
    <p:sldId id="2123260343" r:id="rId17"/>
    <p:sldId id="2123260341" r:id="rId18"/>
    <p:sldId id="2123260342" r:id="rId19"/>
    <p:sldId id="2123260344" r:id="rId20"/>
    <p:sldId id="2123260345" r:id="rId21"/>
    <p:sldId id="2123260320" r:id="rId22"/>
    <p:sldId id="2123260319" r:id="rId23"/>
    <p:sldId id="2123260340" r:id="rId24"/>
    <p:sldId id="2123260339" r:id="rId25"/>
    <p:sldId id="2123260353" r:id="rId26"/>
    <p:sldId id="2123260357" r:id="rId27"/>
    <p:sldId id="2123260366" r:id="rId28"/>
    <p:sldId id="2123260355" r:id="rId29"/>
    <p:sldId id="2123260356" r:id="rId30"/>
    <p:sldId id="2123260359" r:id="rId31"/>
    <p:sldId id="2123260360" r:id="rId32"/>
    <p:sldId id="2123260361" r:id="rId33"/>
    <p:sldId id="2123260362" r:id="rId34"/>
    <p:sldId id="2123260363" r:id="rId35"/>
    <p:sldId id="2123260364" r:id="rId36"/>
    <p:sldId id="2123260365" r:id="rId37"/>
    <p:sldId id="2123260358" r:id="rId38"/>
    <p:sldId id="756" r:id="rId39"/>
    <p:sldId id="362" r:id="rId40"/>
    <p:sldId id="783" r:id="rId41"/>
    <p:sldId id="354" r:id="rId42"/>
    <p:sldId id="366" r:id="rId43"/>
    <p:sldId id="666"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A7A3B3-7037-0644-A5BD-57CF606EBFA1}">
          <p14:sldIdLst>
            <p14:sldId id="472"/>
            <p14:sldId id="2123260336"/>
            <p14:sldId id="2123260349"/>
            <p14:sldId id="2123260346"/>
            <p14:sldId id="2123260347"/>
            <p14:sldId id="2123260350"/>
            <p14:sldId id="2123260351"/>
            <p14:sldId id="2123260354"/>
            <p14:sldId id="2123260309"/>
            <p14:sldId id="2123260310"/>
            <p14:sldId id="2123260317"/>
            <p14:sldId id="2123260352"/>
            <p14:sldId id="2123260338"/>
            <p14:sldId id="2123260343"/>
            <p14:sldId id="2123260341"/>
            <p14:sldId id="2123260342"/>
            <p14:sldId id="2123260344"/>
            <p14:sldId id="2123260345"/>
            <p14:sldId id="2123260320"/>
            <p14:sldId id="2123260319"/>
            <p14:sldId id="2123260340"/>
            <p14:sldId id="2123260339"/>
            <p14:sldId id="2123260353"/>
            <p14:sldId id="2123260357"/>
            <p14:sldId id="2123260366"/>
            <p14:sldId id="2123260355"/>
            <p14:sldId id="2123260356"/>
            <p14:sldId id="2123260359"/>
            <p14:sldId id="2123260360"/>
            <p14:sldId id="2123260361"/>
            <p14:sldId id="2123260362"/>
            <p14:sldId id="2123260363"/>
            <p14:sldId id="2123260364"/>
            <p14:sldId id="2123260365"/>
            <p14:sldId id="2123260358"/>
            <p14:sldId id="756"/>
            <p14:sldId id="362"/>
            <p14:sldId id="783"/>
            <p14:sldId id="354"/>
            <p14:sldId id="366"/>
            <p14:sldId id="666"/>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00FF"/>
    <a:srgbClr val="FF00F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12" autoAdjust="0"/>
    <p:restoredTop sz="80303" autoAdjust="0"/>
  </p:normalViewPr>
  <p:slideViewPr>
    <p:cSldViewPr>
      <p:cViewPr varScale="1">
        <p:scale>
          <a:sx n="134" d="100"/>
          <a:sy n="134" d="100"/>
        </p:scale>
        <p:origin x="1216" y="1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94573D-BB4A-2446-94E9-7DE514DA75CE}" type="datetimeFigureOut">
              <a:rPr lang="en-US" smtClean="0"/>
              <a:t>4/13/23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54156E-4851-2049-A8C6-7229FAE26190}" type="slidenum">
              <a:rPr lang="en-US" smtClean="0"/>
              <a:t>‹#›</a:t>
            </a:fld>
            <a:endParaRPr lang="en-US"/>
          </a:p>
        </p:txBody>
      </p:sp>
    </p:spTree>
    <p:extLst>
      <p:ext uri="{BB962C8B-B14F-4D97-AF65-F5344CB8AC3E}">
        <p14:creationId xmlns:p14="http://schemas.microsoft.com/office/powerpoint/2010/main" val="3701355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C7CAF5-88CA-4406-AEF0-3B8B0B17D8C4}" type="datetimeFigureOut">
              <a:rPr lang="tr-TR" smtClean="0"/>
              <a:pPr/>
              <a:t>13.04.2023</a:t>
            </a:fld>
            <a:endParaRPr lang="tr-T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5A6C5-B31F-4B55-957B-6F5FA44081C8}" type="slidenum">
              <a:rPr lang="tr-TR" smtClean="0"/>
              <a:pPr/>
              <a:t>‹#›</a:t>
            </a:fld>
            <a:endParaRPr lang="tr-TR"/>
          </a:p>
        </p:txBody>
      </p:sp>
    </p:spTree>
    <p:extLst>
      <p:ext uri="{BB962C8B-B14F-4D97-AF65-F5344CB8AC3E}">
        <p14:creationId xmlns:p14="http://schemas.microsoft.com/office/powerpoint/2010/main" val="3704651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835A6C5-B31F-4B55-957B-6F5FA44081C8}" type="slidenum">
              <a:rPr lang="tr-TR" smtClean="0"/>
              <a:pPr/>
              <a:t>3</a:t>
            </a:fld>
            <a:endParaRPr lang="tr-TR"/>
          </a:p>
        </p:txBody>
      </p:sp>
    </p:spTree>
    <p:extLst>
      <p:ext uri="{BB962C8B-B14F-4D97-AF65-F5344CB8AC3E}">
        <p14:creationId xmlns:p14="http://schemas.microsoft.com/office/powerpoint/2010/main" val="1006152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835A6C5-B31F-4B55-957B-6F5FA44081C8}" type="slidenum">
              <a:rPr lang="tr-TR" smtClean="0"/>
              <a:pPr/>
              <a:t>12</a:t>
            </a:fld>
            <a:endParaRPr lang="tr-TR"/>
          </a:p>
        </p:txBody>
      </p:sp>
    </p:spTree>
    <p:extLst>
      <p:ext uri="{BB962C8B-B14F-4D97-AF65-F5344CB8AC3E}">
        <p14:creationId xmlns:p14="http://schemas.microsoft.com/office/powerpoint/2010/main" val="3367054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835A6C5-B31F-4B55-957B-6F5FA44081C8}" type="slidenum">
              <a:rPr lang="tr-TR" smtClean="0"/>
              <a:pPr/>
              <a:t>21</a:t>
            </a:fld>
            <a:endParaRPr lang="tr-TR"/>
          </a:p>
        </p:txBody>
      </p:sp>
    </p:spTree>
    <p:extLst>
      <p:ext uri="{BB962C8B-B14F-4D97-AF65-F5344CB8AC3E}">
        <p14:creationId xmlns:p14="http://schemas.microsoft.com/office/powerpoint/2010/main" val="291086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835A6C5-B31F-4B55-957B-6F5FA44081C8}" type="slidenum">
              <a:rPr lang="tr-TR" smtClean="0"/>
              <a:pPr/>
              <a:t>22</a:t>
            </a:fld>
            <a:endParaRPr lang="tr-TR"/>
          </a:p>
        </p:txBody>
      </p:sp>
    </p:spTree>
    <p:extLst>
      <p:ext uri="{BB962C8B-B14F-4D97-AF65-F5344CB8AC3E}">
        <p14:creationId xmlns:p14="http://schemas.microsoft.com/office/powerpoint/2010/main" val="957533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835A6C5-B31F-4B55-957B-6F5FA44081C8}" type="slidenum">
              <a:rPr lang="tr-TR" smtClean="0"/>
              <a:pPr/>
              <a:t>23</a:t>
            </a:fld>
            <a:endParaRPr lang="tr-TR"/>
          </a:p>
        </p:txBody>
      </p:sp>
    </p:spTree>
    <p:extLst>
      <p:ext uri="{BB962C8B-B14F-4D97-AF65-F5344CB8AC3E}">
        <p14:creationId xmlns:p14="http://schemas.microsoft.com/office/powerpoint/2010/main" val="912677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835A6C5-B31F-4B55-957B-6F5FA44081C8}" type="slidenum">
              <a:rPr lang="tr-TR" smtClean="0"/>
              <a:pPr/>
              <a:t>35</a:t>
            </a:fld>
            <a:endParaRPr lang="tr-TR"/>
          </a:p>
        </p:txBody>
      </p:sp>
    </p:spTree>
    <p:extLst>
      <p:ext uri="{BB962C8B-B14F-4D97-AF65-F5344CB8AC3E}">
        <p14:creationId xmlns:p14="http://schemas.microsoft.com/office/powerpoint/2010/main" val="92179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tr-T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tr-TR"/>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tr-TR"/>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tr-TR"/>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76B77364-0425-4B85-A9CD-4EE197B60D2D}"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tr-TR"/>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tr-TR"/>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7B3CD287-0167-46E6-A6F8-911D52A38414}"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tr-T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tr-TR"/>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tr-TR"/>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98D6C158-AA4E-45EB-B90F-5C81D1BE6C77}"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tr-TR"/>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tr-TR"/>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770C919E-C3CD-4755-8862-297F67C7BCB0}"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tr-TR"/>
          </a:p>
        </p:txBody>
      </p:sp>
      <p:sp>
        <p:nvSpPr>
          <p:cNvPr id="8"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tr-TR"/>
          </a:p>
        </p:txBody>
      </p:sp>
      <p:sp>
        <p:nvSpPr>
          <p:cNvPr id="9"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21C34ABD-ECE1-481C-A84E-B45A7410FE33}"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tr-TR"/>
          </a:p>
        </p:txBody>
      </p:sp>
      <p:sp>
        <p:nvSpPr>
          <p:cNvPr id="4"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tr-TR"/>
          </a:p>
        </p:txBody>
      </p:sp>
      <p:sp>
        <p:nvSpPr>
          <p:cNvPr id="5"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D7259AF3-F83F-412C-9142-C6BED159B7C0}"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tr-TR"/>
          </a:p>
        </p:txBody>
      </p:sp>
      <p:sp>
        <p:nvSpPr>
          <p:cNvPr id="3"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tr-TR"/>
          </a:p>
        </p:txBody>
      </p:sp>
      <p:sp>
        <p:nvSpPr>
          <p:cNvPr id="4"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C8567452-B449-430B-BD32-59C6CE293EC6}"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tr-T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tr-TR"/>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tr-TR"/>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91C6F647-24F6-4C79-9164-A211BBA71141}"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tr-T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tr-TR"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tr-TR"/>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tr-TR"/>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9B910588-8451-4687-B737-02889A796E12}"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tr-TR"/>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tr-TR"/>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6F33F6E9-CBD3-44F6-8534-37CC4FD53937}"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tr-TR"/>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tr-TR"/>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BDC58350-3681-464C-BD60-C90C04BCD3CF}"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11F0740-11C0-6C4F-89A8-F9C08E17100A}" type="datetime1">
              <a:rPr lang="tr-TR" smtClean="0"/>
              <a:t>13.04.2023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2D7719-1ED0-B74E-9B06-872391C34732}" type="slidenum">
              <a:rPr lang="en-US" smtClean="0"/>
              <a:pPr/>
              <a:t>‹#›</a:t>
            </a:fld>
            <a:endParaRPr lang="en-US" dirty="0"/>
          </a:p>
        </p:txBody>
      </p:sp>
    </p:spTree>
    <p:extLst>
      <p:ext uri="{BB962C8B-B14F-4D97-AF65-F5344CB8AC3E}">
        <p14:creationId xmlns:p14="http://schemas.microsoft.com/office/powerpoint/2010/main" val="421966453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11F0740-11C0-6C4F-89A8-F9C08E17100A}" type="datetime1">
              <a:rPr lang="tr-TR" smtClean="0"/>
              <a:t>13.04.2023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2D7719-1ED0-B74E-9B06-872391C34732}" type="slidenum">
              <a:rPr lang="en-US" smtClean="0"/>
              <a:pPr/>
              <a:t>‹#›</a:t>
            </a:fld>
            <a:endParaRPr lang="en-US" dirty="0"/>
          </a:p>
        </p:txBody>
      </p:sp>
    </p:spTree>
    <p:extLst>
      <p:ext uri="{BB962C8B-B14F-4D97-AF65-F5344CB8AC3E}">
        <p14:creationId xmlns:p14="http://schemas.microsoft.com/office/powerpoint/2010/main" val="126166489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11F0740-11C0-6C4F-89A8-F9C08E17100A}" type="datetime1">
              <a:rPr lang="tr-TR" smtClean="0"/>
              <a:t>13.04.2023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2D7719-1ED0-B74E-9B06-872391C34732}" type="slidenum">
              <a:rPr lang="en-US" smtClean="0"/>
              <a:pPr/>
              <a:t>‹#›</a:t>
            </a:fld>
            <a:endParaRPr lang="en-US" dirty="0"/>
          </a:p>
        </p:txBody>
      </p:sp>
    </p:spTree>
    <p:extLst>
      <p:ext uri="{BB962C8B-B14F-4D97-AF65-F5344CB8AC3E}">
        <p14:creationId xmlns:p14="http://schemas.microsoft.com/office/powerpoint/2010/main" val="353088677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11F0740-11C0-6C4F-89A8-F9C08E17100A}" type="datetime1">
              <a:rPr lang="tr-TR" smtClean="0"/>
              <a:t>13.04.2023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2D7719-1ED0-B74E-9B06-872391C34732}" type="slidenum">
              <a:rPr lang="en-US" smtClean="0"/>
              <a:pPr/>
              <a:t>‹#›</a:t>
            </a:fld>
            <a:endParaRPr lang="en-US" dirty="0"/>
          </a:p>
        </p:txBody>
      </p:sp>
    </p:spTree>
    <p:extLst>
      <p:ext uri="{BB962C8B-B14F-4D97-AF65-F5344CB8AC3E}">
        <p14:creationId xmlns:p14="http://schemas.microsoft.com/office/powerpoint/2010/main" val="348047869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Content Placeholder 3"/>
          <p:cNvSpPr>
            <a:spLocks noGrp="1"/>
          </p:cNvSpPr>
          <p:nvPr>
            <p:ph sz="half" idx="2"/>
          </p:nvPr>
        </p:nvSpPr>
        <p:spPr>
          <a:xfrm>
            <a:off x="629842" y="1878806"/>
            <a:ext cx="3868340" cy="276344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Content Placeholder 5"/>
          <p:cNvSpPr>
            <a:spLocks noGrp="1"/>
          </p:cNvSpPr>
          <p:nvPr>
            <p:ph sz="quarter" idx="4"/>
          </p:nvPr>
        </p:nvSpPr>
        <p:spPr>
          <a:xfrm>
            <a:off x="4629150" y="1878806"/>
            <a:ext cx="3887391" cy="276344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11F0740-11C0-6C4F-89A8-F9C08E17100A}" type="datetime1">
              <a:rPr lang="tr-TR" smtClean="0"/>
              <a:t>13.04.2023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2D7719-1ED0-B74E-9B06-872391C34732}" type="slidenum">
              <a:rPr lang="en-US" smtClean="0"/>
              <a:pPr/>
              <a:t>‹#›</a:t>
            </a:fld>
            <a:endParaRPr lang="en-US" dirty="0"/>
          </a:p>
        </p:txBody>
      </p:sp>
    </p:spTree>
    <p:extLst>
      <p:ext uri="{BB962C8B-B14F-4D97-AF65-F5344CB8AC3E}">
        <p14:creationId xmlns:p14="http://schemas.microsoft.com/office/powerpoint/2010/main" val="332088410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11F0740-11C0-6C4F-89A8-F9C08E17100A}" type="datetime1">
              <a:rPr lang="tr-TR" smtClean="0"/>
              <a:t>13.04.2023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2D7719-1ED0-B74E-9B06-872391C34732}" type="slidenum">
              <a:rPr lang="en-US" smtClean="0"/>
              <a:pPr/>
              <a:t>‹#›</a:t>
            </a:fld>
            <a:endParaRPr lang="en-US" dirty="0"/>
          </a:p>
        </p:txBody>
      </p:sp>
    </p:spTree>
    <p:extLst>
      <p:ext uri="{BB962C8B-B14F-4D97-AF65-F5344CB8AC3E}">
        <p14:creationId xmlns:p14="http://schemas.microsoft.com/office/powerpoint/2010/main" val="3323884718"/>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F0740-11C0-6C4F-89A8-F9C08E17100A}" type="datetime1">
              <a:rPr lang="tr-TR" smtClean="0"/>
              <a:t>13.04.2023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2D7719-1ED0-B74E-9B06-872391C34732}" type="slidenum">
              <a:rPr lang="en-US" smtClean="0"/>
              <a:pPr/>
              <a:t>‹#›</a:t>
            </a:fld>
            <a:endParaRPr lang="en-US" dirty="0"/>
          </a:p>
        </p:txBody>
      </p:sp>
    </p:spTree>
    <p:extLst>
      <p:ext uri="{BB962C8B-B14F-4D97-AF65-F5344CB8AC3E}">
        <p14:creationId xmlns:p14="http://schemas.microsoft.com/office/powerpoint/2010/main" val="34600086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11F0740-11C0-6C4F-89A8-F9C08E17100A}" type="datetime1">
              <a:rPr lang="tr-TR" smtClean="0"/>
              <a:t>13.04.2023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2D7719-1ED0-B74E-9B06-872391C34732}" type="slidenum">
              <a:rPr lang="en-US" smtClean="0"/>
              <a:pPr/>
              <a:t>‹#›</a:t>
            </a:fld>
            <a:endParaRPr lang="en-US" dirty="0"/>
          </a:p>
        </p:txBody>
      </p:sp>
    </p:spTree>
    <p:extLst>
      <p:ext uri="{BB962C8B-B14F-4D97-AF65-F5344CB8AC3E}">
        <p14:creationId xmlns:p14="http://schemas.microsoft.com/office/powerpoint/2010/main" val="2892377629"/>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11F0740-11C0-6C4F-89A8-F9C08E17100A}" type="datetime1">
              <a:rPr lang="tr-TR" smtClean="0"/>
              <a:t>13.04.2023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2D7719-1ED0-B74E-9B06-872391C34732}" type="slidenum">
              <a:rPr lang="en-US" smtClean="0"/>
              <a:pPr/>
              <a:t>‹#›</a:t>
            </a:fld>
            <a:endParaRPr lang="en-US" dirty="0"/>
          </a:p>
        </p:txBody>
      </p:sp>
    </p:spTree>
    <p:extLst>
      <p:ext uri="{BB962C8B-B14F-4D97-AF65-F5344CB8AC3E}">
        <p14:creationId xmlns:p14="http://schemas.microsoft.com/office/powerpoint/2010/main" val="245187716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11F0740-11C0-6C4F-89A8-F9C08E17100A}" type="datetime1">
              <a:rPr lang="tr-TR" smtClean="0"/>
              <a:t>13.04.2023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2D7719-1ED0-B74E-9B06-872391C34732}" type="slidenum">
              <a:rPr lang="en-US" smtClean="0"/>
              <a:pPr/>
              <a:t>‹#›</a:t>
            </a:fld>
            <a:endParaRPr lang="en-US" dirty="0"/>
          </a:p>
        </p:txBody>
      </p:sp>
    </p:spTree>
    <p:extLst>
      <p:ext uri="{BB962C8B-B14F-4D97-AF65-F5344CB8AC3E}">
        <p14:creationId xmlns:p14="http://schemas.microsoft.com/office/powerpoint/2010/main" val="419327427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11F0740-11C0-6C4F-89A8-F9C08E17100A}" type="datetime1">
              <a:rPr lang="tr-TR" smtClean="0"/>
              <a:t>13.04.2023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2D7719-1ED0-B74E-9B06-872391C34732}" type="slidenum">
              <a:rPr lang="en-US" smtClean="0"/>
              <a:pPr/>
              <a:t>‹#›</a:t>
            </a:fld>
            <a:endParaRPr lang="en-US" dirty="0"/>
          </a:p>
        </p:txBody>
      </p:sp>
    </p:spTree>
    <p:extLst>
      <p:ext uri="{BB962C8B-B14F-4D97-AF65-F5344CB8AC3E}">
        <p14:creationId xmlns:p14="http://schemas.microsoft.com/office/powerpoint/2010/main" val="16071571"/>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417736" y="2673458"/>
            <a:ext cx="4533254" cy="662552"/>
          </a:xfrm>
        </p:spPr>
        <p:txBody>
          <a:bodyPr anchor="ctr">
            <a:normAutofit/>
          </a:bodyPr>
          <a:lstStyle>
            <a:lvl1pPr algn="ctr">
              <a:defRPr sz="1200" baseline="0">
                <a:solidFill>
                  <a:schemeClr val="tx1">
                    <a:lumMod val="75000"/>
                    <a:lumOff val="25000"/>
                  </a:schemeClr>
                </a:solidFill>
              </a:defRPr>
            </a:lvl1pPr>
          </a:lstStyle>
          <a:p>
            <a:r>
              <a:rPr lang="en-US" dirty="0"/>
              <a:t>DESCRIPTION HERE</a:t>
            </a:r>
          </a:p>
        </p:txBody>
      </p:sp>
    </p:spTree>
    <p:extLst>
      <p:ext uri="{BB962C8B-B14F-4D97-AF65-F5344CB8AC3E}">
        <p14:creationId xmlns:p14="http://schemas.microsoft.com/office/powerpoint/2010/main" val="35105604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981200"/>
            <a:ext cx="7886700" cy="1168831"/>
          </a:xfrm>
        </p:spPr>
        <p:txBody>
          <a:bodyPr anchor="ctr"/>
          <a:lstStyle>
            <a:lvl1pPr algn="ctr">
              <a:defRPr sz="1500" b="1" baseline="0">
                <a:solidFill>
                  <a:schemeClr val="tx1">
                    <a:lumMod val="75000"/>
                    <a:lumOff val="25000"/>
                  </a:schemeClr>
                </a:solidFill>
              </a:defRPr>
            </a:lvl1pPr>
          </a:lstStyle>
          <a:p>
            <a:r>
              <a:rPr lang="en-US" dirty="0"/>
              <a:t>CLICK TO EDIT</a:t>
            </a:r>
          </a:p>
        </p:txBody>
      </p:sp>
    </p:spTree>
    <p:extLst>
      <p:ext uri="{BB962C8B-B14F-4D97-AF65-F5344CB8AC3E}">
        <p14:creationId xmlns:p14="http://schemas.microsoft.com/office/powerpoint/2010/main" val="4744758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Final Slide-E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3794" name="Picture 2" descr="crisis ile ilgili gÃ¶rsel sonucu"/>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1"/>
            <a:ext cx="9144001" cy="51435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1" y="1"/>
            <a:ext cx="9144001" cy="5143499"/>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13"/>
          </a:p>
        </p:txBody>
      </p:sp>
    </p:spTree>
    <p:extLst>
      <p:ext uri="{BB962C8B-B14F-4D97-AF65-F5344CB8AC3E}">
        <p14:creationId xmlns:p14="http://schemas.microsoft.com/office/powerpoint/2010/main" val="3864026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Final Slide-E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5842" name="Picture 2" descr="crisis ile ilgili gÃ¶rsel sonucu"/>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 y="1"/>
            <a:ext cx="9144001" cy="5143499"/>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13"/>
          </a:p>
        </p:txBody>
      </p:sp>
    </p:spTree>
    <p:extLst>
      <p:ext uri="{BB962C8B-B14F-4D97-AF65-F5344CB8AC3E}">
        <p14:creationId xmlns:p14="http://schemas.microsoft.com/office/powerpoint/2010/main" val="3626775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B11F0740-11C0-6C4F-89A8-F9C08E17100A}" type="datetime1">
              <a:rPr lang="tr-TR" smtClean="0"/>
              <a:t>13.04.2023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2D7719-1ED0-B74E-9B06-872391C34732}" type="slidenum">
              <a:rPr lang="en-US" smtClean="0"/>
              <a:pPr/>
              <a:t>‹#›</a:t>
            </a:fld>
            <a:endParaRPr lang="en-US" dirty="0"/>
          </a:p>
        </p:txBody>
      </p:sp>
      <p:pic>
        <p:nvPicPr>
          <p:cNvPr id="36868" name="Picture 4" descr="crisis ile ilgili gÃ¶rsel sonucu"/>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 y="1"/>
            <a:ext cx="9144001" cy="5143499"/>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13"/>
          </a:p>
        </p:txBody>
      </p:sp>
    </p:spTree>
    <p:extLst>
      <p:ext uri="{BB962C8B-B14F-4D97-AF65-F5344CB8AC3E}">
        <p14:creationId xmlns:p14="http://schemas.microsoft.com/office/powerpoint/2010/main" val="35065868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B11F0740-11C0-6C4F-89A8-F9C08E17100A}" type="datetime1">
              <a:rPr lang="tr-TR" smtClean="0"/>
              <a:t>13.04.2023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2D7719-1ED0-B74E-9B06-872391C34732}" type="slidenum">
              <a:rPr lang="en-US" smtClean="0"/>
              <a:pPr/>
              <a:t>‹#›</a:t>
            </a:fld>
            <a:endParaRPr lang="en-US" dirty="0"/>
          </a:p>
        </p:txBody>
      </p:sp>
      <p:pic>
        <p:nvPicPr>
          <p:cNvPr id="37890" name="Picture 2" descr="crisis ile ilgili gÃ¶rsel sonucu"/>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1" y="1"/>
            <a:ext cx="9144001" cy="5143499"/>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13"/>
          </a:p>
        </p:txBody>
      </p:sp>
    </p:spTree>
    <p:extLst>
      <p:ext uri="{BB962C8B-B14F-4D97-AF65-F5344CB8AC3E}">
        <p14:creationId xmlns:p14="http://schemas.microsoft.com/office/powerpoint/2010/main" val="191825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B11F0740-11C0-6C4F-89A8-F9C08E17100A}" type="datetime1">
              <a:rPr lang="tr-TR" smtClean="0"/>
              <a:t>13.04.2023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2D7719-1ED0-B74E-9B06-872391C34732}" type="slidenum">
              <a:rPr lang="en-US" smtClean="0"/>
              <a:pPr/>
              <a:t>‹#›</a:t>
            </a:fld>
            <a:endParaRPr lang="en-US" dirty="0"/>
          </a:p>
        </p:txBody>
      </p:sp>
      <p:pic>
        <p:nvPicPr>
          <p:cNvPr id="39938" name="Picture 2" descr="crisis ile ilgili gÃ¶rsel sonucu"/>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1" y="1"/>
            <a:ext cx="9144001" cy="5143499"/>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13"/>
          </a:p>
        </p:txBody>
      </p:sp>
    </p:spTree>
    <p:extLst>
      <p:ext uri="{BB962C8B-B14F-4D97-AF65-F5344CB8AC3E}">
        <p14:creationId xmlns:p14="http://schemas.microsoft.com/office/powerpoint/2010/main" val="2499079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B11F0740-11C0-6C4F-89A8-F9C08E17100A}" type="datetime1">
              <a:rPr lang="tr-TR" smtClean="0"/>
              <a:t>13.04.2023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2D7719-1ED0-B74E-9B06-872391C34732}" type="slidenum">
              <a:rPr lang="en-US" smtClean="0"/>
              <a:pPr/>
              <a:t>‹#›</a:t>
            </a:fld>
            <a:endParaRPr lang="en-US" dirty="0"/>
          </a:p>
        </p:txBody>
      </p:sp>
      <p:pic>
        <p:nvPicPr>
          <p:cNvPr id="40962" name="Picture 2" descr="crisis ile ilgili gÃ¶rsel sonucu"/>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1" y="1"/>
            <a:ext cx="9144001" cy="5143499"/>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13"/>
          </a:p>
        </p:txBody>
      </p:sp>
    </p:spTree>
    <p:extLst>
      <p:ext uri="{BB962C8B-B14F-4D97-AF65-F5344CB8AC3E}">
        <p14:creationId xmlns:p14="http://schemas.microsoft.com/office/powerpoint/2010/main" val="2160917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B11F0740-11C0-6C4F-89A8-F9C08E17100A}" type="datetime1">
              <a:rPr lang="tr-TR" smtClean="0"/>
              <a:t>13.04.2023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2D7719-1ED0-B74E-9B06-872391C34732}" type="slidenum">
              <a:rPr lang="en-US" smtClean="0"/>
              <a:pPr/>
              <a:t>‹#›</a:t>
            </a:fld>
            <a:endParaRPr lang="en-US" dirty="0"/>
          </a:p>
        </p:txBody>
      </p:sp>
      <p:pic>
        <p:nvPicPr>
          <p:cNvPr id="7" name="Picture 2" descr="keep calm and carry on ile ilgili gÃ¶rsel sonucu"/>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81206" y="0"/>
            <a:ext cx="4962794" cy="51504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0"/>
            <a:ext cx="4713668" cy="5150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13"/>
          </a:p>
        </p:txBody>
      </p:sp>
      <p:sp>
        <p:nvSpPr>
          <p:cNvPr id="10" name="Rectangle 9"/>
          <p:cNvSpPr/>
          <p:nvPr userDrawn="1"/>
        </p:nvSpPr>
        <p:spPr>
          <a:xfrm>
            <a:off x="-1" y="1"/>
            <a:ext cx="9144001" cy="5227982"/>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13"/>
          </a:p>
        </p:txBody>
      </p:sp>
    </p:spTree>
    <p:extLst>
      <p:ext uri="{BB962C8B-B14F-4D97-AF65-F5344CB8AC3E}">
        <p14:creationId xmlns:p14="http://schemas.microsoft.com/office/powerpoint/2010/main" val="20910990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B11F0740-11C0-6C4F-89A8-F9C08E17100A}" type="datetime1">
              <a:rPr lang="tr-TR" smtClean="0"/>
              <a:t>13.04.2023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2D7719-1ED0-B74E-9B06-872391C34732}" type="slidenum">
              <a:rPr lang="en-US" smtClean="0"/>
              <a:pPr/>
              <a:t>‹#›</a:t>
            </a:fld>
            <a:endParaRPr lang="en-US" dirty="0"/>
          </a:p>
        </p:txBody>
      </p:sp>
      <p:sp>
        <p:nvSpPr>
          <p:cNvPr id="6" name="Rectangle 5"/>
          <p:cNvSpPr/>
          <p:nvPr userDrawn="1"/>
        </p:nvSpPr>
        <p:spPr>
          <a:xfrm>
            <a:off x="0" y="0"/>
            <a:ext cx="9144000" cy="5150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13"/>
          </a:p>
        </p:txBody>
      </p:sp>
      <p:sp>
        <p:nvSpPr>
          <p:cNvPr id="12" name="Rectangle 11"/>
          <p:cNvSpPr/>
          <p:nvPr userDrawn="1"/>
        </p:nvSpPr>
        <p:spPr>
          <a:xfrm>
            <a:off x="-1" y="1"/>
            <a:ext cx="9144001" cy="5227982"/>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13"/>
          </a:p>
        </p:txBody>
      </p:sp>
    </p:spTree>
    <p:extLst>
      <p:ext uri="{BB962C8B-B14F-4D97-AF65-F5344CB8AC3E}">
        <p14:creationId xmlns:p14="http://schemas.microsoft.com/office/powerpoint/2010/main" val="1159145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B11F0740-11C0-6C4F-89A8-F9C08E17100A}" type="datetime1">
              <a:rPr lang="tr-TR" smtClean="0"/>
              <a:t>13.04.2023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2D7719-1ED0-B74E-9B06-872391C34732}" type="slidenum">
              <a:rPr lang="en-US" smtClean="0"/>
              <a:pPr/>
              <a:t>‹#›</a:t>
            </a:fld>
            <a:endParaRPr lang="en-US" dirty="0"/>
          </a:p>
        </p:txBody>
      </p:sp>
      <p:pic>
        <p:nvPicPr>
          <p:cNvPr id="2052" name="Picture 4" descr="anxiety ile ilgili gÃ¶rsel sonucu"/>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429" y="3485"/>
            <a:ext cx="9133571" cy="514001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1" y="1"/>
            <a:ext cx="9144001" cy="5143499"/>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13"/>
          </a:p>
        </p:txBody>
      </p:sp>
    </p:spTree>
    <p:extLst>
      <p:ext uri="{BB962C8B-B14F-4D97-AF65-F5344CB8AC3E}">
        <p14:creationId xmlns:p14="http://schemas.microsoft.com/office/powerpoint/2010/main" val="9341538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B11F0740-11C0-6C4F-89A8-F9C08E17100A}" type="datetime1">
              <a:rPr lang="tr-TR" smtClean="0"/>
              <a:t>13.04.2023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2D7719-1ED0-B74E-9B06-872391C34732}" type="slidenum">
              <a:rPr lang="en-US" smtClean="0"/>
              <a:pPr/>
              <a:t>‹#›</a:t>
            </a:fld>
            <a:endParaRPr lang="en-US" dirty="0"/>
          </a:p>
        </p:txBody>
      </p:sp>
      <p:pic>
        <p:nvPicPr>
          <p:cNvPr id="44034" name="Picture 2" descr="hope ile ilgili gÃ¶rsel sonucu"/>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1" y="1"/>
            <a:ext cx="9144001" cy="5143499"/>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13"/>
          </a:p>
        </p:txBody>
      </p:sp>
    </p:spTree>
    <p:extLst>
      <p:ext uri="{BB962C8B-B14F-4D97-AF65-F5344CB8AC3E}">
        <p14:creationId xmlns:p14="http://schemas.microsoft.com/office/powerpoint/2010/main" val="40710880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B11F0740-11C0-6C4F-89A8-F9C08E17100A}" type="datetime1">
              <a:rPr lang="tr-TR" smtClean="0"/>
              <a:t>13.04.2023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2D7719-1ED0-B74E-9B06-872391C34732}" type="slidenum">
              <a:rPr lang="en-US" smtClean="0"/>
              <a:pPr/>
              <a:t>‹#›</a:t>
            </a:fld>
            <a:endParaRPr lang="en-US" dirty="0"/>
          </a:p>
        </p:txBody>
      </p:sp>
      <p:pic>
        <p:nvPicPr>
          <p:cNvPr id="45058" name="Picture 2" descr="hope ile ilgili gÃ¶rsel sonucu"/>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52279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1" y="1"/>
            <a:ext cx="9144001" cy="5227982"/>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13"/>
          </a:p>
        </p:txBody>
      </p:sp>
    </p:spTree>
    <p:extLst>
      <p:ext uri="{BB962C8B-B14F-4D97-AF65-F5344CB8AC3E}">
        <p14:creationId xmlns:p14="http://schemas.microsoft.com/office/powerpoint/2010/main" val="13532160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B11F0740-11C0-6C4F-89A8-F9C08E17100A}" type="datetime1">
              <a:rPr lang="tr-TR" smtClean="0"/>
              <a:t>13.04.2023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2D7719-1ED0-B74E-9B06-872391C34732}" type="slidenum">
              <a:rPr lang="en-US" smtClean="0"/>
              <a:pPr/>
              <a:t>‹#›</a:t>
            </a:fld>
            <a:endParaRPr lang="en-US" dirty="0"/>
          </a:p>
        </p:txBody>
      </p:sp>
      <p:pic>
        <p:nvPicPr>
          <p:cNvPr id="46082" name="Picture 2" descr="Ä°lgili resim"/>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1" y="1"/>
            <a:ext cx="9144001" cy="5227982"/>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13"/>
          </a:p>
        </p:txBody>
      </p:sp>
    </p:spTree>
    <p:extLst>
      <p:ext uri="{BB962C8B-B14F-4D97-AF65-F5344CB8AC3E}">
        <p14:creationId xmlns:p14="http://schemas.microsoft.com/office/powerpoint/2010/main" val="24904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B11F0740-11C0-6C4F-89A8-F9C08E17100A}" type="datetime1">
              <a:rPr lang="tr-TR" smtClean="0"/>
              <a:t>13.04.2023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2D7719-1ED0-B74E-9B06-872391C34732}" type="slidenum">
              <a:rPr lang="en-US" smtClean="0"/>
              <a:pPr/>
              <a:t>‹#›</a:t>
            </a:fld>
            <a:endParaRPr lang="en-US" dirty="0"/>
          </a:p>
        </p:txBody>
      </p:sp>
      <p:pic>
        <p:nvPicPr>
          <p:cNvPr id="48130" name="Picture 2" descr="trust ile ilgili gÃ¶rsel sonucu"/>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66590" cy="5143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1" y="1"/>
            <a:ext cx="9166591" cy="5227982"/>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13"/>
          </a:p>
        </p:txBody>
      </p:sp>
    </p:spTree>
    <p:extLst>
      <p:ext uri="{BB962C8B-B14F-4D97-AF65-F5344CB8AC3E}">
        <p14:creationId xmlns:p14="http://schemas.microsoft.com/office/powerpoint/2010/main" val="55729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B11F0740-11C0-6C4F-89A8-F9C08E17100A}" type="datetime1">
              <a:rPr lang="tr-TR" smtClean="0"/>
              <a:t>13.04.2023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2D7719-1ED0-B74E-9B06-872391C34732}" type="slidenum">
              <a:rPr lang="en-US" smtClean="0"/>
              <a:pPr/>
              <a:t>‹#›</a:t>
            </a:fld>
            <a:endParaRPr lang="en-US" dirty="0"/>
          </a:p>
        </p:txBody>
      </p:sp>
      <p:pic>
        <p:nvPicPr>
          <p:cNvPr id="50178" name="Picture 2" descr="dÃ¶viz arkasÄ± beyaz ile ilgili gÃ¶rsel sonucu"/>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58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1" y="1"/>
            <a:ext cx="9166591" cy="5227982"/>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13"/>
          </a:p>
        </p:txBody>
      </p:sp>
    </p:spTree>
    <p:extLst>
      <p:ext uri="{BB962C8B-B14F-4D97-AF65-F5344CB8AC3E}">
        <p14:creationId xmlns:p14="http://schemas.microsoft.com/office/powerpoint/2010/main" val="3018547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inal Slide-E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251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nal Slide-T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2142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981200"/>
            <a:ext cx="7886700" cy="1168831"/>
          </a:xfrm>
        </p:spPr>
        <p:txBody>
          <a:bodyPr anchor="ctr"/>
          <a:lstStyle>
            <a:lvl1pPr algn="ctr">
              <a:defRPr sz="1500" b="1" baseline="0">
                <a:solidFill>
                  <a:schemeClr val="tx1">
                    <a:lumMod val="75000"/>
                    <a:lumOff val="25000"/>
                  </a:schemeClr>
                </a:solidFill>
              </a:defRPr>
            </a:lvl1pPr>
          </a:lstStyle>
          <a:p>
            <a:r>
              <a:rPr lang="en-US" dirty="0"/>
              <a:t>CLICK TO EDIT</a:t>
            </a:r>
          </a:p>
        </p:txBody>
      </p:sp>
    </p:spTree>
    <p:extLst>
      <p:ext uri="{BB962C8B-B14F-4D97-AF65-F5344CB8AC3E}">
        <p14:creationId xmlns:p14="http://schemas.microsoft.com/office/powerpoint/2010/main" val="16595153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38" b="1" i="0">
                <a:solidFill>
                  <a:srgbClr val="231F20"/>
                </a:solidFill>
                <a:latin typeface="Tahoma"/>
                <a:cs typeface="Tahoma"/>
              </a:defRPr>
            </a:lvl1pPr>
          </a:lstStyle>
          <a:p>
            <a:endParaRPr/>
          </a:p>
        </p:txBody>
      </p:sp>
      <p:sp>
        <p:nvSpPr>
          <p:cNvPr id="3" name="Holder 3"/>
          <p:cNvSpPr>
            <a:spLocks noGrp="1"/>
          </p:cNvSpPr>
          <p:nvPr>
            <p:ph sz="half" idx="2"/>
          </p:nvPr>
        </p:nvSpPr>
        <p:spPr>
          <a:xfrm>
            <a:off x="457200" y="1183005"/>
            <a:ext cx="3977640" cy="29084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9084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5092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theme" Target="../theme/theme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4/13/23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924800" y="228600"/>
            <a:ext cx="896744" cy="35928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Click to edit Master title style</a:t>
            </a:r>
          </a:p>
        </p:txBody>
      </p:sp>
      <p:sp>
        <p:nvSpPr>
          <p:cNvPr id="2051"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rgbClr val="000000"/>
                </a:solidFill>
                <a:latin typeface="Arial" charset="0"/>
                <a:ea typeface="+mn-ea"/>
              </a:defRPr>
            </a:lvl1pPr>
          </a:lstStyle>
          <a:p>
            <a:pPr fontAlgn="base">
              <a:spcBef>
                <a:spcPct val="0"/>
              </a:spcBef>
              <a:spcAft>
                <a:spcPct val="0"/>
              </a:spcAft>
              <a:defRPr/>
            </a:pPr>
            <a:endParaRPr lang="tr-T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rgbClr val="000000"/>
                </a:solidFill>
                <a:latin typeface="Arial" charset="0"/>
                <a:ea typeface="+mn-ea"/>
              </a:defRPr>
            </a:lvl1pPr>
          </a:lstStyle>
          <a:p>
            <a:pPr fontAlgn="base">
              <a:spcBef>
                <a:spcPct val="0"/>
              </a:spcBef>
              <a:spcAft>
                <a:spcPct val="0"/>
              </a:spcAft>
              <a:defRPr/>
            </a:pPr>
            <a:endParaRPr lang="tr-T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latin typeface="Arial" charset="0"/>
                <a:ea typeface="+mn-ea"/>
              </a:defRPr>
            </a:lvl1pPr>
          </a:lstStyle>
          <a:p>
            <a:pPr fontAlgn="base">
              <a:spcBef>
                <a:spcPct val="0"/>
              </a:spcBef>
              <a:spcAft>
                <a:spcPct val="0"/>
              </a:spcAft>
              <a:defRPr/>
            </a:pPr>
            <a:fld id="{5E9600D4-16AE-4E59-8334-6BEC8B522E66}" type="slidenum">
              <a:rPr lang="tr-TR"/>
              <a:pPr fontAlgn="base">
                <a:spcBef>
                  <a:spcPct val="0"/>
                </a:spcBef>
                <a:spcAft>
                  <a:spcPct val="0"/>
                </a:spcAft>
                <a:defRPr/>
              </a:pPr>
              <a:t>‹#›</a:t>
            </a:fld>
            <a:endParaRPr lang="tr-TR"/>
          </a:p>
        </p:txBody>
      </p:sp>
      <p:pic>
        <p:nvPicPr>
          <p:cNvPr id="2056" name="Picture 13"/>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195263"/>
          </a:xfrm>
          <a:prstGeom prst="rect">
            <a:avLst/>
          </a:prstGeom>
          <a:noFill/>
          <a:ln w="9525">
            <a:noFill/>
            <a:miter lim="800000"/>
            <a:headEnd/>
            <a:tailEnd/>
          </a:ln>
        </p:spPr>
      </p:pic>
      <p:pic>
        <p:nvPicPr>
          <p:cNvPr id="2057" name="Picture 14"/>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0" y="4948237"/>
            <a:ext cx="9144000" cy="215504"/>
          </a:xfrm>
          <a:prstGeom prst="rect">
            <a:avLst/>
          </a:prstGeom>
          <a:noFill/>
          <a:ln w="9525">
            <a:noFill/>
            <a:miter lim="800000"/>
            <a:headEnd/>
            <a:tailEnd/>
          </a:ln>
        </p:spPr>
      </p:pic>
      <p:pic>
        <p:nvPicPr>
          <p:cNvPr id="2058" name="Picture 15"/>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76200" y="0"/>
            <a:ext cx="323850" cy="5143500"/>
          </a:xfrm>
          <a:prstGeom prst="rect">
            <a:avLst/>
          </a:prstGeom>
          <a:noFill/>
          <a:ln w="9525">
            <a:noFill/>
            <a:miter lim="800000"/>
            <a:headEnd/>
            <a:tailEnd/>
          </a:ln>
        </p:spPr>
      </p:pic>
      <p:pic>
        <p:nvPicPr>
          <p:cNvPr id="2059" name="Picture 16"/>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8748714" y="0"/>
            <a:ext cx="395287" cy="5163741"/>
          </a:xfrm>
          <a:prstGeom prst="rect">
            <a:avLst/>
          </a:prstGeom>
          <a:noFill/>
          <a:ln w="9525">
            <a:noFill/>
            <a:miter lim="800000"/>
            <a:headEnd/>
            <a:tailEnd/>
          </a:ln>
        </p:spPr>
      </p:pic>
      <p:pic>
        <p:nvPicPr>
          <p:cNvPr id="11" name="Picture 10"/>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8001000" y="171450"/>
            <a:ext cx="896744" cy="35928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11F0740-11C0-6C4F-89A8-F9C08E17100A}" type="datetime1">
              <a:rPr lang="tr-TR" smtClean="0"/>
              <a:t>13.04.2023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B2D7719-1ED0-B74E-9B06-872391C34732}" type="slidenum">
              <a:rPr lang="en-US" smtClean="0"/>
              <a:pPr/>
              <a:t>‹#›</a:t>
            </a:fld>
            <a:endParaRPr lang="en-US" dirty="0"/>
          </a:p>
        </p:txBody>
      </p:sp>
    </p:spTree>
    <p:extLst>
      <p:ext uri="{BB962C8B-B14F-4D97-AF65-F5344CB8AC3E}">
        <p14:creationId xmlns:p14="http://schemas.microsoft.com/office/powerpoint/2010/main" val="11990072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tif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4.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53.xml"/><Relationship Id="rId4" Type="http://schemas.openxmlformats.org/officeDocument/2006/relationships/image" Target="../media/image28.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file:////Users/akanabdula/Desktop/duygusalbellek.mp4" TargetMode="External"/><Relationship Id="rId1" Type="http://schemas.microsoft.com/office/2007/relationships/media" Target="file:////Users/akanabdula/Desktop/duygusalbellek.mp4" TargetMode="External"/><Relationship Id="rId5" Type="http://schemas.openxmlformats.org/officeDocument/2006/relationships/image" Target="../media/image48.pn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2.jpeg"/><Relationship Id="rId1" Type="http://schemas.openxmlformats.org/officeDocument/2006/relationships/slideLayout" Target="../slideLayouts/slideLayout24.xml"/><Relationship Id="rId6" Type="http://schemas.openxmlformats.org/officeDocument/2006/relationships/image" Target="../media/image52.tiff"/><Relationship Id="rId5" Type="http://schemas.openxmlformats.org/officeDocument/2006/relationships/image" Target="../media/image51.tiff"/><Relationship Id="rId4" Type="http://schemas.openxmlformats.org/officeDocument/2006/relationships/image" Target="../media/image50.tiff"/></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2.jpeg"/><Relationship Id="rId1" Type="http://schemas.openxmlformats.org/officeDocument/2006/relationships/slideLayout" Target="../slideLayouts/slideLayout24.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32.jpeg"/><Relationship Id="rId1" Type="http://schemas.openxmlformats.org/officeDocument/2006/relationships/slideLayout" Target="../slideLayouts/slideLayout24.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3.jpeg"/></Relationships>
</file>

<file path=ppt/slides/_rels/slide28.xml.rels><?xml version="1.0" encoding="UTF-8" standalone="yes"?>
<Relationships xmlns="http://schemas.openxmlformats.org/package/2006/relationships"><Relationship Id="rId3" Type="http://schemas.openxmlformats.org/officeDocument/2006/relationships/image" Target="../media/image64.tiff"/><Relationship Id="rId2" Type="http://schemas.openxmlformats.org/officeDocument/2006/relationships/image" Target="../media/image32.jpeg"/><Relationship Id="rId1" Type="http://schemas.openxmlformats.org/officeDocument/2006/relationships/slideLayout" Target="../slideLayouts/slideLayout24.xml"/><Relationship Id="rId5" Type="http://schemas.openxmlformats.org/officeDocument/2006/relationships/image" Target="../media/image66.tiff"/><Relationship Id="rId4" Type="http://schemas.openxmlformats.org/officeDocument/2006/relationships/image" Target="../media/image65.tiff"/></Relationships>
</file>

<file path=ppt/slides/_rels/slide29.xml.rels><?xml version="1.0" encoding="UTF-8" standalone="yes"?>
<Relationships xmlns="http://schemas.openxmlformats.org/package/2006/relationships"><Relationship Id="rId3" Type="http://schemas.openxmlformats.org/officeDocument/2006/relationships/image" Target="../media/image64.tiff"/><Relationship Id="rId2" Type="http://schemas.openxmlformats.org/officeDocument/2006/relationships/image" Target="../media/image32.jpeg"/><Relationship Id="rId1" Type="http://schemas.openxmlformats.org/officeDocument/2006/relationships/slideLayout" Target="../slideLayouts/slideLayout24.xml"/><Relationship Id="rId4" Type="http://schemas.openxmlformats.org/officeDocument/2006/relationships/image" Target="../media/image67.tiff"/></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9.jpeg"/></Relationships>
</file>

<file path=ppt/slides/_rels/slide30.xml.rels><?xml version="1.0" encoding="UTF-8" standalone="yes"?>
<Relationships xmlns="http://schemas.openxmlformats.org/package/2006/relationships"><Relationship Id="rId3" Type="http://schemas.openxmlformats.org/officeDocument/2006/relationships/image" Target="../media/image64.tiff"/><Relationship Id="rId2" Type="http://schemas.openxmlformats.org/officeDocument/2006/relationships/image" Target="../media/image32.jpeg"/><Relationship Id="rId1" Type="http://schemas.openxmlformats.org/officeDocument/2006/relationships/slideLayout" Target="../slideLayouts/slideLayout24.xml"/><Relationship Id="rId5" Type="http://schemas.openxmlformats.org/officeDocument/2006/relationships/image" Target="../media/image66.tiff"/><Relationship Id="rId4" Type="http://schemas.openxmlformats.org/officeDocument/2006/relationships/image" Target="../media/image65.tiff"/></Relationships>
</file>

<file path=ppt/slides/_rels/slide31.xml.rels><?xml version="1.0" encoding="UTF-8" standalone="yes"?>
<Relationships xmlns="http://schemas.openxmlformats.org/package/2006/relationships"><Relationship Id="rId3" Type="http://schemas.openxmlformats.org/officeDocument/2006/relationships/hyperlink" Target="http://www.illusionism.org/media/Ebbinghaus-illusion.png" TargetMode="External"/><Relationship Id="rId2" Type="http://schemas.openxmlformats.org/officeDocument/2006/relationships/image" Target="../media/image32.jpeg"/><Relationship Id="rId1" Type="http://schemas.openxmlformats.org/officeDocument/2006/relationships/slideLayout" Target="../slideLayouts/slideLayout24.xml"/><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71.tiff"/><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4.xml"/><Relationship Id="rId4" Type="http://schemas.openxmlformats.org/officeDocument/2006/relationships/image" Target="../media/image32.jpeg"/></Relationships>
</file>

<file path=ppt/slides/_rels/slide4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tif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4.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2400" y="0"/>
            <a:ext cx="9601200" cy="5257800"/>
          </a:xfrm>
          <a:prstGeom prst="rect">
            <a:avLst/>
          </a:prstGeom>
          <a:solidFill>
            <a:srgbClr val="FFFFF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nchor="ctr"/>
          <a:lstStyle/>
          <a:p>
            <a:pPr algn="ctr">
              <a:defRPr/>
            </a:pPr>
            <a:endParaRPr lang="en-US" sz="1350">
              <a:solidFill>
                <a:schemeClr val="lt1"/>
              </a:solidFill>
            </a:endParaRPr>
          </a:p>
        </p:txBody>
      </p:sp>
      <p:sp>
        <p:nvSpPr>
          <p:cNvPr id="2" name="TextBox 1"/>
          <p:cNvSpPr txBox="1"/>
          <p:nvPr/>
        </p:nvSpPr>
        <p:spPr>
          <a:xfrm>
            <a:off x="457200" y="1200150"/>
            <a:ext cx="8153400" cy="815608"/>
          </a:xfrm>
          <a:prstGeom prst="rect">
            <a:avLst/>
          </a:prstGeom>
          <a:noFill/>
        </p:spPr>
        <p:txBody>
          <a:bodyPr wrap="square" rtlCol="0">
            <a:spAutoFit/>
          </a:bodyPr>
          <a:lstStyle/>
          <a:p>
            <a:pPr algn="ctr"/>
            <a:r>
              <a:rPr lang="en-US" sz="3600" b="1" dirty="0">
                <a:solidFill>
                  <a:srgbClr val="000000"/>
                </a:solidFill>
                <a:latin typeface="Calibri"/>
                <a:cs typeface="Calibri"/>
              </a:rPr>
              <a:t>Searching For Deep (New) Meaning</a:t>
            </a:r>
          </a:p>
          <a:p>
            <a:pPr algn="ctr"/>
            <a:endParaRPr lang="en-US" sz="1100" dirty="0">
              <a:solidFill>
                <a:srgbClr val="000000"/>
              </a:solidFill>
              <a:latin typeface="Calibri"/>
              <a:cs typeface="Calibri"/>
            </a:endParaRPr>
          </a:p>
        </p:txBody>
      </p:sp>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p>
          <a:p>
            <a:endParaRPr lang="en-US" sz="1350" dirty="0"/>
          </a:p>
        </p:txBody>
      </p:sp>
      <p:pic>
        <p:nvPicPr>
          <p:cNvPr id="3" name="Picture 2"/>
          <p:cNvPicPr>
            <a:picLocks noChangeAspect="1"/>
          </p:cNvPicPr>
          <p:nvPr/>
        </p:nvPicPr>
        <p:blipFill>
          <a:blip r:embed="rId2"/>
          <a:stretch>
            <a:fillRect/>
          </a:stretch>
        </p:blipFill>
        <p:spPr>
          <a:xfrm>
            <a:off x="2514600" y="2060943"/>
            <a:ext cx="3810000" cy="2133600"/>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25539" y="4552950"/>
            <a:ext cx="1197280" cy="590550"/>
          </a:xfrm>
          <a:prstGeom prst="rect">
            <a:avLst/>
          </a:prstGeom>
        </p:spPr>
      </p:pic>
    </p:spTree>
    <p:extLst>
      <p:ext uri="{BB962C8B-B14F-4D97-AF65-F5344CB8AC3E}">
        <p14:creationId xmlns:p14="http://schemas.microsoft.com/office/powerpoint/2010/main" val="131989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2400" y="0"/>
            <a:ext cx="9601200" cy="5257800"/>
          </a:xfrm>
          <a:prstGeom prst="rect">
            <a:avLst/>
          </a:prstGeom>
          <a:solidFill>
            <a:srgbClr val="FFFFF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nchor="ctr"/>
          <a:lstStyle/>
          <a:p>
            <a:pPr algn="ctr">
              <a:defRPr/>
            </a:pPr>
            <a:endParaRPr lang="en-US" sz="1350" dirty="0">
              <a:solidFill>
                <a:schemeClr val="lt1"/>
              </a:solidFill>
              <a:latin typeface="Calibri" panose="020F0502020204030204" pitchFamily="34" charset="0"/>
              <a:cs typeface="Calibri" panose="020F0502020204030204" pitchFamily="34" charset="0"/>
            </a:endParaRPr>
          </a:p>
        </p:txBody>
      </p:sp>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solidFill>
                  <a:schemeClr val="tx1"/>
                </a:solidFill>
                <a:latin typeface="Calibri" panose="020F0502020204030204" pitchFamily="34" charset="0"/>
                <a:cs typeface="Calibri" panose="020F0502020204030204" pitchFamily="34" charset="0"/>
              </a:rPr>
              <a:t>Diversity</a:t>
            </a:r>
            <a:r>
              <a:rPr lang="tr-TR" sz="2400" b="1" spc="107" dirty="0">
                <a:solidFill>
                  <a:schemeClr val="tx1"/>
                </a:solidFill>
                <a:latin typeface="Calibri" panose="020F0502020204030204" pitchFamily="34" charset="0"/>
                <a:cs typeface="Calibri" panose="020F0502020204030204" pitchFamily="34" charset="0"/>
              </a:rPr>
              <a:t> of </a:t>
            </a:r>
            <a:r>
              <a:rPr lang="tr-TR" sz="2400" b="1" spc="107" dirty="0" err="1">
                <a:solidFill>
                  <a:schemeClr val="tx1"/>
                </a:solidFill>
                <a:latin typeface="Calibri" panose="020F0502020204030204" pitchFamily="34" charset="0"/>
                <a:cs typeface="Calibri" panose="020F0502020204030204" pitchFamily="34" charset="0"/>
              </a:rPr>
              <a:t>Risks</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to</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Increase</a:t>
            </a:r>
            <a:r>
              <a:rPr lang="tr-TR" sz="2400" b="1" spc="107" dirty="0">
                <a:solidFill>
                  <a:schemeClr val="tx1"/>
                </a:solidFill>
                <a:latin typeface="Calibri" panose="020F0502020204030204" pitchFamily="34" charset="0"/>
                <a:cs typeface="Calibri" panose="020F0502020204030204" pitchFamily="34" charset="0"/>
              </a:rPr>
              <a:t> in </a:t>
            </a:r>
            <a:r>
              <a:rPr lang="tr-TR" sz="2400" b="1" spc="107" dirty="0" err="1">
                <a:solidFill>
                  <a:schemeClr val="tx1"/>
                </a:solidFill>
                <a:latin typeface="Calibri" panose="020F0502020204030204" pitchFamily="34" charset="0"/>
                <a:cs typeface="Calibri" panose="020F0502020204030204" pitchFamily="34" charset="0"/>
              </a:rPr>
              <a:t>the</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Next</a:t>
            </a:r>
            <a:r>
              <a:rPr lang="tr-TR" sz="2400" b="1" spc="107" dirty="0">
                <a:solidFill>
                  <a:schemeClr val="tx1"/>
                </a:solidFill>
                <a:latin typeface="Calibri" panose="020F0502020204030204" pitchFamily="34" charset="0"/>
                <a:cs typeface="Calibri" panose="020F0502020204030204" pitchFamily="34" charset="0"/>
              </a:rPr>
              <a:t> 10 </a:t>
            </a:r>
            <a:r>
              <a:rPr lang="tr-TR" sz="2400" b="1" spc="107" dirty="0" err="1">
                <a:solidFill>
                  <a:schemeClr val="tx1"/>
                </a:solidFill>
                <a:latin typeface="Calibri" panose="020F0502020204030204" pitchFamily="34" charset="0"/>
                <a:cs typeface="Calibri" panose="020F0502020204030204" pitchFamily="34" charset="0"/>
              </a:rPr>
              <a:t>Years</a:t>
            </a:r>
            <a:endParaRPr sz="2400" b="1"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73BD803-7E73-8106-F739-8E8B8FEC45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0713" y="869021"/>
            <a:ext cx="5487362" cy="4227362"/>
          </a:xfrm>
          <a:prstGeom prst="rect">
            <a:avLst/>
          </a:prstGeom>
        </p:spPr>
      </p:pic>
      <p:pic>
        <p:nvPicPr>
          <p:cNvPr id="12" name="Picture 6">
            <a:extLst>
              <a:ext uri="{FF2B5EF4-FFF2-40B4-BE49-F238E27FC236}">
                <a16:creationId xmlns:a16="http://schemas.microsoft.com/office/drawing/2014/main" id="{C8AACE89-F1CE-5896-9EE0-695D3A551B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spTree>
    <p:extLst>
      <p:ext uri="{BB962C8B-B14F-4D97-AF65-F5344CB8AC3E}">
        <p14:creationId xmlns:p14="http://schemas.microsoft.com/office/powerpoint/2010/main" val="415856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2400" y="0"/>
            <a:ext cx="9601200" cy="5257800"/>
          </a:xfrm>
          <a:prstGeom prst="rect">
            <a:avLst/>
          </a:prstGeom>
          <a:solidFill>
            <a:srgbClr val="FFFFF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nchor="ctr"/>
          <a:lstStyle/>
          <a:p>
            <a:pPr algn="ctr">
              <a:defRPr/>
            </a:pPr>
            <a:endParaRPr lang="en-US" sz="1350" dirty="0">
              <a:solidFill>
                <a:schemeClr val="lt1"/>
              </a:solidFill>
              <a:latin typeface="Calibri" panose="020F0502020204030204" pitchFamily="34" charset="0"/>
              <a:cs typeface="Calibri" panose="020F0502020204030204" pitchFamily="34" charset="0"/>
            </a:endParaRPr>
          </a:p>
        </p:txBody>
      </p:sp>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solidFill>
                  <a:schemeClr val="tx1"/>
                </a:solidFill>
                <a:latin typeface="Calibri" panose="020F0502020204030204" pitchFamily="34" charset="0"/>
                <a:cs typeface="Calibri" panose="020F0502020204030204" pitchFamily="34" charset="0"/>
              </a:rPr>
              <a:t>Everything</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Connects</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to</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Everything</a:t>
            </a:r>
            <a:endParaRPr sz="2400" b="1" dirty="0">
              <a:latin typeface="Calibri" panose="020F0502020204030204" pitchFamily="34" charset="0"/>
              <a:cs typeface="Calibri" panose="020F0502020204030204" pitchFamily="34" charset="0"/>
            </a:endParaRPr>
          </a:p>
        </p:txBody>
      </p:sp>
      <p:pic>
        <p:nvPicPr>
          <p:cNvPr id="3" name="Picture 3" descr="Radar chart&#10;&#10;Description automatically generated with medium confidence">
            <a:extLst>
              <a:ext uri="{FF2B5EF4-FFF2-40B4-BE49-F238E27FC236}">
                <a16:creationId xmlns:a16="http://schemas.microsoft.com/office/drawing/2014/main" id="{69FD6E15-A372-3410-3233-AA7EF854E1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5282" y="832503"/>
            <a:ext cx="4589306" cy="4330023"/>
          </a:xfrm>
          <a:prstGeom prst="rect">
            <a:avLst/>
          </a:prstGeom>
        </p:spPr>
      </p:pic>
      <p:sp>
        <p:nvSpPr>
          <p:cNvPr id="9" name="Metin kutusu 8">
            <a:extLst>
              <a:ext uri="{FF2B5EF4-FFF2-40B4-BE49-F238E27FC236}">
                <a16:creationId xmlns:a16="http://schemas.microsoft.com/office/drawing/2014/main" id="{29B14681-EFE3-ECE9-519F-7BA26DFF7ABD}"/>
              </a:ext>
            </a:extLst>
          </p:cNvPr>
          <p:cNvSpPr txBox="1"/>
          <p:nvPr/>
        </p:nvSpPr>
        <p:spPr>
          <a:xfrm>
            <a:off x="5080281" y="2027570"/>
            <a:ext cx="4093536" cy="1323439"/>
          </a:xfrm>
          <a:prstGeom prst="rect">
            <a:avLst/>
          </a:prstGeom>
          <a:noFill/>
        </p:spPr>
        <p:txBody>
          <a:bodyPr wrap="square">
            <a:spAutoFit/>
          </a:bodyPr>
          <a:lstStyle/>
          <a:p>
            <a:r>
              <a:rPr lang="tr-TR" sz="1600" dirty="0" err="1">
                <a:latin typeface="Calibri" panose="020F0502020204030204" pitchFamily="34" charset="0"/>
                <a:cs typeface="Calibri" panose="020F0502020204030204" pitchFamily="34" charset="0"/>
              </a:rPr>
              <a:t>Evil</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problems</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and</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risks</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are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intertwined</a:t>
            </a:r>
            <a:r>
              <a:rPr lang="tr-TR" sz="1600" dirty="0">
                <a:latin typeface="Calibri" panose="020F0502020204030204" pitchFamily="34" charset="0"/>
                <a:cs typeface="Calibri" panose="020F0502020204030204" pitchFamily="34" charset="0"/>
              </a:rPr>
              <a:t>. </a:t>
            </a:r>
          </a:p>
          <a:p>
            <a:r>
              <a:rPr lang="tr-TR" sz="1600" dirty="0" err="1">
                <a:latin typeface="Calibri" panose="020F0502020204030204" pitchFamily="34" charset="0"/>
                <a:cs typeface="Calibri" panose="020F0502020204030204" pitchFamily="34" charset="0"/>
              </a:rPr>
              <a:t>While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correcting</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one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side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the</a:t>
            </a:r>
            <a:r>
              <a:rPr lang="tr-TR" sz="1600" dirty="0">
                <a:latin typeface="Calibri" panose="020F0502020204030204" pitchFamily="34" charset="0"/>
                <a:cs typeface="Calibri" panose="020F0502020204030204" pitchFamily="34" charset="0"/>
              </a:rPr>
              <a:t> risk of </a:t>
            </a:r>
            <a:r>
              <a:rPr lang="tr-TR" sz="1600" dirty="0" err="1">
                <a:latin typeface="Calibri" panose="020F0502020204030204" pitchFamily="34" charset="0"/>
                <a:cs typeface="Calibri" panose="020F0502020204030204" pitchFamily="34" charset="0"/>
              </a:rPr>
              <a:t>spoiling</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the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other</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side</a:t>
            </a:r>
            <a:r>
              <a:rPr lang="tr-TR" sz="1600" dirty="0">
                <a:latin typeface="Calibri" panose="020F0502020204030204" pitchFamily="34" charset="0"/>
                <a:cs typeface="Calibri" panose="020F0502020204030204" pitchFamily="34" charset="0"/>
              </a:rPr>
              <a:t> is ver </a:t>
            </a:r>
            <a:r>
              <a:rPr lang="tr-TR" sz="1600" dirty="0" err="1">
                <a:latin typeface="Calibri" panose="020F0502020204030204" pitchFamily="34" charset="0"/>
                <a:cs typeface="Calibri" panose="020F0502020204030204" pitchFamily="34" charset="0"/>
              </a:rPr>
              <a:t>high</a:t>
            </a:r>
            <a:r>
              <a:rPr lang="tr-TR" sz="1600" dirty="0">
                <a:latin typeface="Calibri" panose="020F0502020204030204" pitchFamily="34" charset="0"/>
                <a:cs typeface="Calibri" panose="020F0502020204030204" pitchFamily="34" charset="0"/>
              </a:rPr>
              <a:t>.</a:t>
            </a:r>
          </a:p>
          <a:p>
            <a:r>
              <a:rPr lang="tr-TR" sz="1600" dirty="0" err="1">
                <a:latin typeface="Calibri" panose="020F0502020204030204" pitchFamily="34" charset="0"/>
                <a:cs typeface="Calibri" panose="020F0502020204030204" pitchFamily="34" charset="0"/>
              </a:rPr>
              <a:t>That's</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why</a:t>
            </a:r>
            <a:r>
              <a:rPr lang="tr-TR" sz="1600" dirty="0">
                <a:latin typeface="Calibri" panose="020F0502020204030204" pitchFamily="34" charset="0"/>
                <a:cs typeface="Calibri" panose="020F0502020204030204" pitchFamily="34" charset="0"/>
              </a:rPr>
              <a:t> a </a:t>
            </a:r>
            <a:r>
              <a:rPr lang="tr-TR" sz="1600" dirty="0" err="1">
                <a:latin typeface="Calibri" panose="020F0502020204030204" pitchFamily="34" charset="0"/>
                <a:cs typeface="Calibri" panose="020F0502020204030204" pitchFamily="34" charset="0"/>
              </a:rPr>
              <a:t>holistic</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perspective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and</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different</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ideas</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are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very</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valuable</a:t>
            </a:r>
            <a:r>
              <a:rPr lang="tr-TR" sz="1600" dirty="0">
                <a:latin typeface="Calibri" panose="020F0502020204030204" pitchFamily="34" charset="0"/>
                <a:cs typeface="Calibri" panose="020F0502020204030204" pitchFamily="34" charset="0"/>
              </a:rPr>
              <a:t>.</a:t>
            </a:r>
          </a:p>
        </p:txBody>
      </p:sp>
      <p:pic>
        <p:nvPicPr>
          <p:cNvPr id="2" name="Picture 6">
            <a:extLst>
              <a:ext uri="{FF2B5EF4-FFF2-40B4-BE49-F238E27FC236}">
                <a16:creationId xmlns:a16="http://schemas.microsoft.com/office/drawing/2014/main" id="{76AC96BD-E474-DA03-40A8-73CF18C8C0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spTree>
    <p:extLst>
      <p:ext uri="{BB962C8B-B14F-4D97-AF65-F5344CB8AC3E}">
        <p14:creationId xmlns:p14="http://schemas.microsoft.com/office/powerpoint/2010/main" val="1078326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2400" y="0"/>
            <a:ext cx="9601200" cy="5257800"/>
          </a:xfrm>
          <a:prstGeom prst="rect">
            <a:avLst/>
          </a:prstGeom>
          <a:solidFill>
            <a:srgbClr val="FFFFF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nchor="ctr"/>
          <a:lstStyle/>
          <a:p>
            <a:pPr algn="ctr">
              <a:defRPr/>
            </a:pPr>
            <a:endParaRPr lang="en-US" sz="1350">
              <a:solidFill>
                <a:schemeClr val="lt1"/>
              </a:solidFill>
            </a:endParaRPr>
          </a:p>
        </p:txBody>
      </p:sp>
      <p:sp>
        <p:nvSpPr>
          <p:cNvPr id="2" name="TextBox 1"/>
          <p:cNvSpPr txBox="1"/>
          <p:nvPr/>
        </p:nvSpPr>
        <p:spPr>
          <a:xfrm>
            <a:off x="571500" y="3306989"/>
            <a:ext cx="8153400" cy="646331"/>
          </a:xfrm>
          <a:prstGeom prst="rect">
            <a:avLst/>
          </a:prstGeom>
          <a:noFill/>
        </p:spPr>
        <p:txBody>
          <a:bodyPr wrap="square" rtlCol="0">
            <a:spAutoFit/>
          </a:bodyPr>
          <a:lstStyle/>
          <a:p>
            <a:pPr algn="ctr"/>
            <a:r>
              <a:rPr lang="en-US" sz="3600" b="1" dirty="0">
                <a:solidFill>
                  <a:srgbClr val="000000"/>
                </a:solidFill>
                <a:latin typeface="Calibri"/>
                <a:cs typeface="Calibri"/>
              </a:rPr>
              <a:t>What Companies Want</a:t>
            </a:r>
            <a:endParaRPr lang="en-US" sz="1100" dirty="0">
              <a:solidFill>
                <a:srgbClr val="000000"/>
              </a:solidFill>
              <a:latin typeface="Calibri"/>
              <a:cs typeface="Calibri"/>
            </a:endParaRPr>
          </a:p>
        </p:txBody>
      </p:sp>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p>
          <a:p>
            <a:endParaRPr lang="en-US" sz="1350"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25539" y="4552950"/>
            <a:ext cx="1197280" cy="590550"/>
          </a:xfrm>
          <a:prstGeom prst="rect">
            <a:avLst/>
          </a:prstGeom>
        </p:spPr>
      </p:pic>
      <p:pic>
        <p:nvPicPr>
          <p:cNvPr id="8" name="Picture 4">
            <a:extLst>
              <a:ext uri="{FF2B5EF4-FFF2-40B4-BE49-F238E27FC236}">
                <a16:creationId xmlns:a16="http://schemas.microsoft.com/office/drawing/2014/main" id="{C44A0E4D-C54B-5A2A-11F3-B985172376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0" y="590550"/>
            <a:ext cx="4581475" cy="2590800"/>
          </a:xfrm>
          <a:prstGeom prst="rect">
            <a:avLst/>
          </a:prstGeom>
        </p:spPr>
      </p:pic>
    </p:spTree>
    <p:extLst>
      <p:ext uri="{BB962C8B-B14F-4D97-AF65-F5344CB8AC3E}">
        <p14:creationId xmlns:p14="http://schemas.microsoft.com/office/powerpoint/2010/main" val="417568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2400" y="0"/>
            <a:ext cx="9601200" cy="5257800"/>
          </a:xfrm>
          <a:prstGeom prst="rect">
            <a:avLst/>
          </a:prstGeom>
          <a:solidFill>
            <a:srgbClr val="FFFFF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nchor="ctr"/>
          <a:lstStyle/>
          <a:p>
            <a:pPr algn="ctr">
              <a:defRPr/>
            </a:pPr>
            <a:endParaRPr lang="en-US" sz="1350" dirty="0">
              <a:solidFill>
                <a:schemeClr val="lt1"/>
              </a:solidFill>
              <a:latin typeface="Calibri" panose="020F0502020204030204" pitchFamily="34" charset="0"/>
              <a:cs typeface="Calibri" panose="020F0502020204030204" pitchFamily="34" charset="0"/>
            </a:endParaRPr>
          </a:p>
        </p:txBody>
      </p:sp>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solidFill>
                  <a:schemeClr val="tx1"/>
                </a:solidFill>
                <a:latin typeface="Calibri" panose="020F0502020204030204" pitchFamily="34" charset="0"/>
                <a:cs typeface="Calibri" panose="020F0502020204030204" pitchFamily="34" charset="0"/>
              </a:rPr>
              <a:t>Prepare</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for</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the</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Future</a:t>
            </a:r>
            <a:r>
              <a:rPr lang="tr-TR" sz="2400" b="1" spc="107" dirty="0">
                <a:solidFill>
                  <a:schemeClr val="tx1"/>
                </a:solidFill>
                <a:latin typeface="Calibri" panose="020F0502020204030204" pitchFamily="34" charset="0"/>
                <a:cs typeface="Calibri" panose="020F0502020204030204" pitchFamily="34" charset="0"/>
              </a:rPr>
              <a:t> </a:t>
            </a:r>
            <a:endParaRPr sz="2400" b="1"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6F993F6-2238-0511-80A2-B78B0FC3FF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8600" y="1353304"/>
            <a:ext cx="4648201" cy="2862841"/>
          </a:xfrm>
          <a:prstGeom prst="rect">
            <a:avLst/>
          </a:prstGeom>
        </p:spPr>
      </p:pic>
      <p:sp>
        <p:nvSpPr>
          <p:cNvPr id="8" name="Metin kutusu 7">
            <a:extLst>
              <a:ext uri="{FF2B5EF4-FFF2-40B4-BE49-F238E27FC236}">
                <a16:creationId xmlns:a16="http://schemas.microsoft.com/office/drawing/2014/main" id="{4AFC800F-EB08-8631-C72D-2D9DDF260587}"/>
              </a:ext>
            </a:extLst>
          </p:cNvPr>
          <p:cNvSpPr txBox="1"/>
          <p:nvPr/>
        </p:nvSpPr>
        <p:spPr>
          <a:xfrm>
            <a:off x="5080281" y="2027570"/>
            <a:ext cx="4093536" cy="1323439"/>
          </a:xfrm>
          <a:prstGeom prst="rect">
            <a:avLst/>
          </a:prstGeom>
          <a:noFill/>
        </p:spPr>
        <p:txBody>
          <a:bodyPr wrap="square">
            <a:spAutoFit/>
          </a:bodyPr>
          <a:lstStyle/>
          <a:p>
            <a:r>
              <a:rPr lang="tr-TR" sz="1600" dirty="0" err="1">
                <a:latin typeface="Calibri" panose="020F0502020204030204" pitchFamily="34" charset="0"/>
                <a:cs typeface="Calibri" panose="020F0502020204030204" pitchFamily="34" charset="0"/>
              </a:rPr>
              <a:t>Unfortunately</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there</a:t>
            </a:r>
            <a:r>
              <a:rPr lang="tr-TR" sz="1600" dirty="0">
                <a:latin typeface="Calibri" panose="020F0502020204030204" pitchFamily="34" charset="0"/>
                <a:cs typeface="Calibri" panose="020F0502020204030204" pitchFamily="34" charset="0"/>
              </a:rPr>
              <a:t> is </a:t>
            </a:r>
            <a:r>
              <a:rPr lang="tr-TR" sz="1600" dirty="0" err="1">
                <a:latin typeface="Calibri" panose="020F0502020204030204" pitchFamily="34" charset="0"/>
                <a:cs typeface="Calibri" panose="020F0502020204030204" pitchFamily="34" charset="0"/>
              </a:rPr>
              <a:t>no</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single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linear</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future</a:t>
            </a:r>
            <a:r>
              <a:rPr lang="tr-TR" sz="1600" dirty="0">
                <a:latin typeface="Calibri" panose="020F0502020204030204" pitchFamily="34" charset="0"/>
                <a:cs typeface="Calibri" panose="020F0502020204030204" pitchFamily="34" charset="0"/>
              </a:rPr>
              <a:t> in </a:t>
            </a:r>
            <a:r>
              <a:rPr lang="tr-TR" sz="1600" dirty="0" err="1">
                <a:latin typeface="Calibri" panose="020F0502020204030204" pitchFamily="34" charset="0"/>
                <a:cs typeface="Calibri" panose="020F0502020204030204" pitchFamily="34" charset="0"/>
              </a:rPr>
              <a:t>this</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era</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We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have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to</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produce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different</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scenarios</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with</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different</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approaches</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for</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the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future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to</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predict</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them</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proactively</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and</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to</a:t>
            </a:r>
            <a:r>
              <a:rPr lang="tr-TR" sz="1600" dirty="0">
                <a:latin typeface="Calibri" panose="020F0502020204030204" pitchFamily="34" charset="0"/>
                <a:cs typeface="Calibri" panose="020F0502020204030204" pitchFamily="34" charset="0"/>
              </a:rPr>
              <a:t> pivot </a:t>
            </a:r>
            <a:r>
              <a:rPr lang="tr-TR" sz="1600" dirty="0" err="1">
                <a:latin typeface="Calibri" panose="020F0502020204030204" pitchFamily="34" charset="0"/>
                <a:cs typeface="Calibri" panose="020F0502020204030204" pitchFamily="34" charset="0"/>
              </a:rPr>
              <a:t>according</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to</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developments</a:t>
            </a:r>
            <a:endParaRPr lang="tr-TR" sz="1600" dirty="0">
              <a:latin typeface="Calibri" panose="020F0502020204030204" pitchFamily="34" charset="0"/>
              <a:cs typeface="Calibri" panose="020F0502020204030204" pitchFamily="34" charset="0"/>
            </a:endParaRPr>
          </a:p>
        </p:txBody>
      </p:sp>
      <p:pic>
        <p:nvPicPr>
          <p:cNvPr id="9" name="Picture 6">
            <a:extLst>
              <a:ext uri="{FF2B5EF4-FFF2-40B4-BE49-F238E27FC236}">
                <a16:creationId xmlns:a16="http://schemas.microsoft.com/office/drawing/2014/main" id="{0767C5BE-6CC1-5A87-6076-147043A0EF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spTree>
    <p:extLst>
      <p:ext uri="{BB962C8B-B14F-4D97-AF65-F5344CB8AC3E}">
        <p14:creationId xmlns:p14="http://schemas.microsoft.com/office/powerpoint/2010/main" val="2104449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2400" y="0"/>
            <a:ext cx="9601200" cy="5257800"/>
          </a:xfrm>
          <a:prstGeom prst="rect">
            <a:avLst/>
          </a:prstGeom>
          <a:solidFill>
            <a:srgbClr val="FFFFF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nchor="ctr"/>
          <a:lstStyle/>
          <a:p>
            <a:pPr algn="ctr">
              <a:defRPr/>
            </a:pPr>
            <a:endParaRPr lang="en-US" sz="1350" dirty="0">
              <a:solidFill>
                <a:schemeClr val="lt1"/>
              </a:solidFill>
              <a:latin typeface="Calibri" panose="020F0502020204030204" pitchFamily="34" charset="0"/>
              <a:cs typeface="Calibri" panose="020F0502020204030204" pitchFamily="34" charset="0"/>
            </a:endParaRPr>
          </a:p>
        </p:txBody>
      </p:sp>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11" name="object 2">
            <a:extLst>
              <a:ext uri="{FF2B5EF4-FFF2-40B4-BE49-F238E27FC236}">
                <a16:creationId xmlns:a16="http://schemas.microsoft.com/office/drawing/2014/main" id="{F005688B-35BF-6657-3664-E18FA6E2EB1D}"/>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en-US" sz="2400" b="1" spc="107" dirty="0">
                <a:solidFill>
                  <a:schemeClr val="tx1"/>
                </a:solidFill>
                <a:latin typeface="Calibri" panose="020F0502020204030204" pitchFamily="34" charset="0"/>
                <a:cs typeface="Calibri" panose="020F0502020204030204" pitchFamily="34" charset="0"/>
              </a:rPr>
              <a:t>Trying To Understand The Stakeholder Cycle Better</a:t>
            </a:r>
            <a:endParaRPr lang="en-US" sz="2400" b="1" dirty="0">
              <a:latin typeface="Calibri" panose="020F0502020204030204" pitchFamily="34" charset="0"/>
              <a:cs typeface="Calibri" panose="020F0502020204030204" pitchFamily="34" charset="0"/>
            </a:endParaRPr>
          </a:p>
        </p:txBody>
      </p:sp>
      <p:pic>
        <p:nvPicPr>
          <p:cNvPr id="3" name="Picture 1">
            <a:extLst>
              <a:ext uri="{FF2B5EF4-FFF2-40B4-BE49-F238E27FC236}">
                <a16:creationId xmlns:a16="http://schemas.microsoft.com/office/drawing/2014/main" id="{6ECC4BAE-ACBC-D4EC-DEEE-E590992A14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6800" y="1276350"/>
            <a:ext cx="6277064" cy="3220133"/>
          </a:xfrm>
          <a:prstGeom prst="rect">
            <a:avLst/>
          </a:prstGeom>
        </p:spPr>
      </p:pic>
      <p:pic>
        <p:nvPicPr>
          <p:cNvPr id="4" name="Picture 6">
            <a:extLst>
              <a:ext uri="{FF2B5EF4-FFF2-40B4-BE49-F238E27FC236}">
                <a16:creationId xmlns:a16="http://schemas.microsoft.com/office/drawing/2014/main" id="{8EB1E113-2B62-68D3-C484-527E86E421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spTree>
    <p:extLst>
      <p:ext uri="{BB962C8B-B14F-4D97-AF65-F5344CB8AC3E}">
        <p14:creationId xmlns:p14="http://schemas.microsoft.com/office/powerpoint/2010/main" val="4092350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2400" y="0"/>
            <a:ext cx="9601200" cy="5257800"/>
          </a:xfrm>
          <a:prstGeom prst="rect">
            <a:avLst/>
          </a:prstGeom>
          <a:solidFill>
            <a:srgbClr val="FFFFF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nchor="ctr"/>
          <a:lstStyle/>
          <a:p>
            <a:pPr algn="ctr">
              <a:defRPr/>
            </a:pPr>
            <a:endParaRPr lang="en-US" sz="1350" dirty="0">
              <a:solidFill>
                <a:schemeClr val="lt1"/>
              </a:solidFill>
              <a:latin typeface="Calibri" panose="020F0502020204030204" pitchFamily="34" charset="0"/>
              <a:cs typeface="Calibri" panose="020F0502020204030204" pitchFamily="34" charset="0"/>
            </a:endParaRPr>
          </a:p>
        </p:txBody>
      </p:sp>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en-US" sz="2400" b="1" spc="107" dirty="0">
                <a:solidFill>
                  <a:schemeClr val="tx1"/>
                </a:solidFill>
                <a:latin typeface="Calibri" panose="020F0502020204030204" pitchFamily="34" charset="0"/>
                <a:cs typeface="Calibri" panose="020F0502020204030204" pitchFamily="34" charset="0"/>
              </a:rPr>
              <a:t>Lookin</a:t>
            </a:r>
            <a:r>
              <a:rPr lang="en-US" sz="2400" b="1" spc="107" dirty="0">
                <a:latin typeface="Calibri" panose="020F0502020204030204" pitchFamily="34" charset="0"/>
                <a:cs typeface="Calibri" panose="020F0502020204030204" pitchFamily="34" charset="0"/>
              </a:rPr>
              <a:t>g to Become </a:t>
            </a:r>
            <a:r>
              <a:rPr lang="en-US" sz="2400" b="1" spc="107" dirty="0">
                <a:solidFill>
                  <a:schemeClr val="tx1"/>
                </a:solidFill>
                <a:latin typeface="Calibri" panose="020F0502020204030204" pitchFamily="34" charset="0"/>
                <a:cs typeface="Calibri" panose="020F0502020204030204" pitchFamily="34" charset="0"/>
              </a:rPr>
              <a:t>Purpose Companies</a:t>
            </a:r>
            <a:endParaRPr lang="en-US" sz="2400" b="1" dirty="0">
              <a:latin typeface="Calibri" panose="020F0502020204030204" pitchFamily="34" charset="0"/>
              <a:cs typeface="Calibri" panose="020F0502020204030204" pitchFamily="34" charset="0"/>
            </a:endParaRPr>
          </a:p>
        </p:txBody>
      </p:sp>
      <p:pic>
        <p:nvPicPr>
          <p:cNvPr id="3" name="Picture 1">
            <a:extLst>
              <a:ext uri="{FF2B5EF4-FFF2-40B4-BE49-F238E27FC236}">
                <a16:creationId xmlns:a16="http://schemas.microsoft.com/office/drawing/2014/main" id="{3D3DA224-E082-AD98-C642-22295C03B0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7216" y="824411"/>
            <a:ext cx="3905681" cy="4006981"/>
          </a:xfrm>
          <a:prstGeom prst="rect">
            <a:avLst/>
          </a:prstGeom>
        </p:spPr>
      </p:pic>
      <p:sp>
        <p:nvSpPr>
          <p:cNvPr id="9" name="Metin kutusu 8">
            <a:extLst>
              <a:ext uri="{FF2B5EF4-FFF2-40B4-BE49-F238E27FC236}">
                <a16:creationId xmlns:a16="http://schemas.microsoft.com/office/drawing/2014/main" id="{CA832E26-A9C4-4B1A-3C2F-6E58908B8C25}"/>
              </a:ext>
            </a:extLst>
          </p:cNvPr>
          <p:cNvSpPr txBox="1"/>
          <p:nvPr/>
        </p:nvSpPr>
        <p:spPr>
          <a:xfrm>
            <a:off x="5129080" y="2422264"/>
            <a:ext cx="4093536" cy="584775"/>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Jedi lies at the intersection of these four circles.</a:t>
            </a:r>
          </a:p>
        </p:txBody>
      </p:sp>
      <p:pic>
        <p:nvPicPr>
          <p:cNvPr id="10" name="Picture 6">
            <a:extLst>
              <a:ext uri="{FF2B5EF4-FFF2-40B4-BE49-F238E27FC236}">
                <a16:creationId xmlns:a16="http://schemas.microsoft.com/office/drawing/2014/main" id="{71571B40-EB54-34F8-C1D1-DFC827F25E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spTree>
    <p:extLst>
      <p:ext uri="{BB962C8B-B14F-4D97-AF65-F5344CB8AC3E}">
        <p14:creationId xmlns:p14="http://schemas.microsoft.com/office/powerpoint/2010/main" val="1476042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2400" y="0"/>
            <a:ext cx="9601200" cy="5257800"/>
          </a:xfrm>
          <a:prstGeom prst="rect">
            <a:avLst/>
          </a:prstGeom>
          <a:solidFill>
            <a:srgbClr val="FFFFF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nchor="ctr"/>
          <a:lstStyle/>
          <a:p>
            <a:pPr algn="ctr">
              <a:defRPr/>
            </a:pPr>
            <a:endParaRPr lang="en-US" sz="1350" dirty="0">
              <a:solidFill>
                <a:schemeClr val="lt1"/>
              </a:solidFill>
              <a:latin typeface="Calibri" panose="020F0502020204030204" pitchFamily="34" charset="0"/>
              <a:cs typeface="Calibri" panose="020F0502020204030204" pitchFamily="34" charset="0"/>
            </a:endParaRPr>
          </a:p>
        </p:txBody>
      </p:sp>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pic>
        <p:nvPicPr>
          <p:cNvPr id="10" name="Graphic 1">
            <a:extLst>
              <a:ext uri="{FF2B5EF4-FFF2-40B4-BE49-F238E27FC236}">
                <a16:creationId xmlns:a16="http://schemas.microsoft.com/office/drawing/2014/main" id="{23DBAE4C-A865-0020-E6A3-1623EDA740F6}"/>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1136" b="9073"/>
          <a:stretch/>
        </p:blipFill>
        <p:spPr>
          <a:xfrm>
            <a:off x="1600200" y="1123950"/>
            <a:ext cx="5743575" cy="3275648"/>
          </a:xfrm>
          <a:prstGeom prst="rect">
            <a:avLst/>
          </a:prstGeom>
        </p:spPr>
      </p:pic>
      <p:sp>
        <p:nvSpPr>
          <p:cNvPr id="11" name="object 2">
            <a:extLst>
              <a:ext uri="{FF2B5EF4-FFF2-40B4-BE49-F238E27FC236}">
                <a16:creationId xmlns:a16="http://schemas.microsoft.com/office/drawing/2014/main" id="{F005688B-35BF-6657-3664-E18FA6E2EB1D}"/>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en-US" sz="2400" b="1" spc="107" dirty="0">
                <a:solidFill>
                  <a:schemeClr val="tx1"/>
                </a:solidFill>
                <a:latin typeface="Calibri" panose="020F0502020204030204" pitchFamily="34" charset="0"/>
                <a:cs typeface="Calibri" panose="020F0502020204030204" pitchFamily="34" charset="0"/>
              </a:rPr>
              <a:t>Which Sets Off by Asking 3 Main Questions</a:t>
            </a:r>
            <a:endParaRPr lang="en-US" sz="2400" b="1" dirty="0">
              <a:latin typeface="Calibri" panose="020F0502020204030204" pitchFamily="34" charset="0"/>
              <a:cs typeface="Calibri" panose="020F0502020204030204" pitchFamily="34" charset="0"/>
            </a:endParaRPr>
          </a:p>
        </p:txBody>
      </p:sp>
      <p:pic>
        <p:nvPicPr>
          <p:cNvPr id="13" name="Picture 6">
            <a:extLst>
              <a:ext uri="{FF2B5EF4-FFF2-40B4-BE49-F238E27FC236}">
                <a16:creationId xmlns:a16="http://schemas.microsoft.com/office/drawing/2014/main" id="{29873DC5-B8B6-C72A-E21D-6DB6EECB12D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spTree>
    <p:extLst>
      <p:ext uri="{BB962C8B-B14F-4D97-AF65-F5344CB8AC3E}">
        <p14:creationId xmlns:p14="http://schemas.microsoft.com/office/powerpoint/2010/main" val="1515724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2400" y="0"/>
            <a:ext cx="9601200" cy="5257800"/>
          </a:xfrm>
          <a:prstGeom prst="rect">
            <a:avLst/>
          </a:prstGeom>
          <a:solidFill>
            <a:srgbClr val="FFFFF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nchor="ctr"/>
          <a:lstStyle/>
          <a:p>
            <a:pPr algn="ctr">
              <a:defRPr/>
            </a:pPr>
            <a:endParaRPr lang="en-US" sz="1350" dirty="0">
              <a:solidFill>
                <a:schemeClr val="lt1"/>
              </a:solidFill>
              <a:latin typeface="Calibri" panose="020F0502020204030204" pitchFamily="34" charset="0"/>
              <a:cs typeface="Calibri" panose="020F0502020204030204" pitchFamily="34" charset="0"/>
            </a:endParaRPr>
          </a:p>
        </p:txBody>
      </p:sp>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11" name="object 2">
            <a:extLst>
              <a:ext uri="{FF2B5EF4-FFF2-40B4-BE49-F238E27FC236}">
                <a16:creationId xmlns:a16="http://schemas.microsoft.com/office/drawing/2014/main" id="{F005688B-35BF-6657-3664-E18FA6E2EB1D}"/>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solidFill>
                  <a:schemeClr val="tx1"/>
                </a:solidFill>
                <a:latin typeface="Calibri" panose="020F0502020204030204" pitchFamily="34" charset="0"/>
                <a:cs typeface="Calibri" panose="020F0502020204030204" pitchFamily="34" charset="0"/>
              </a:rPr>
              <a:t>What</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They</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Really</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Want</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to</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Achieve</a:t>
            </a:r>
            <a:endParaRPr sz="2400" b="1" dirty="0">
              <a:latin typeface="Calibri" panose="020F0502020204030204" pitchFamily="34" charset="0"/>
              <a:cs typeface="Calibri" panose="020F0502020204030204" pitchFamily="34" charset="0"/>
            </a:endParaRPr>
          </a:p>
        </p:txBody>
      </p:sp>
      <p:pic>
        <p:nvPicPr>
          <p:cNvPr id="2" name="Picture 2" descr="Répulsion site À bord porter and kramer creating shared value râpé doyen  opportunité">
            <a:extLst>
              <a:ext uri="{FF2B5EF4-FFF2-40B4-BE49-F238E27FC236}">
                <a16:creationId xmlns:a16="http://schemas.microsoft.com/office/drawing/2014/main" id="{E3794AD7-5E57-0C4B-7174-52C8532279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27671" y="1302102"/>
            <a:ext cx="3688658" cy="33717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418A1845-64A6-19D5-4BFA-24ABD90F53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spTree>
    <p:extLst>
      <p:ext uri="{BB962C8B-B14F-4D97-AF65-F5344CB8AC3E}">
        <p14:creationId xmlns:p14="http://schemas.microsoft.com/office/powerpoint/2010/main" val="674103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2400" y="0"/>
            <a:ext cx="9601200" cy="5257800"/>
          </a:xfrm>
          <a:prstGeom prst="rect">
            <a:avLst/>
          </a:prstGeom>
          <a:solidFill>
            <a:srgbClr val="FFFFF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nchor="ctr"/>
          <a:lstStyle/>
          <a:p>
            <a:pPr algn="ctr">
              <a:defRPr/>
            </a:pPr>
            <a:endParaRPr lang="en-US" sz="1350" dirty="0">
              <a:solidFill>
                <a:schemeClr val="lt1"/>
              </a:solidFill>
              <a:latin typeface="Calibri" panose="020F0502020204030204" pitchFamily="34" charset="0"/>
              <a:cs typeface="Calibri" panose="020F0502020204030204" pitchFamily="34" charset="0"/>
            </a:endParaRPr>
          </a:p>
        </p:txBody>
      </p:sp>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11" name="object 2">
            <a:extLst>
              <a:ext uri="{FF2B5EF4-FFF2-40B4-BE49-F238E27FC236}">
                <a16:creationId xmlns:a16="http://schemas.microsoft.com/office/drawing/2014/main" id="{F005688B-35BF-6657-3664-E18FA6E2EB1D}"/>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solidFill>
                  <a:schemeClr val="tx1"/>
                </a:solidFill>
                <a:latin typeface="Calibri" panose="020F0502020204030204" pitchFamily="34" charset="0"/>
                <a:cs typeface="Calibri" panose="020F0502020204030204" pitchFamily="34" charset="0"/>
              </a:rPr>
              <a:t>Need</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to</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latin typeface="Calibri" panose="020F0502020204030204" pitchFamily="34" charset="0"/>
                <a:cs typeface="Calibri" panose="020F0502020204030204" pitchFamily="34" charset="0"/>
              </a:rPr>
              <a:t>M</a:t>
            </a:r>
            <a:r>
              <a:rPr lang="tr-TR" sz="2400" b="1" spc="107" dirty="0" err="1">
                <a:solidFill>
                  <a:schemeClr val="tx1"/>
                </a:solidFill>
                <a:latin typeface="Calibri" panose="020F0502020204030204" pitchFamily="34" charset="0"/>
                <a:cs typeface="Calibri" panose="020F0502020204030204" pitchFamily="34" charset="0"/>
              </a:rPr>
              <a:t>ake</a:t>
            </a:r>
            <a:r>
              <a:rPr lang="tr-TR" sz="2400" b="1" spc="107" dirty="0">
                <a:solidFill>
                  <a:schemeClr val="tx1"/>
                </a:solidFill>
                <a:latin typeface="Calibri" panose="020F0502020204030204" pitchFamily="34" charset="0"/>
                <a:cs typeface="Calibri" panose="020F0502020204030204" pitchFamily="34" charset="0"/>
              </a:rPr>
              <a:t> Smart </a:t>
            </a:r>
            <a:r>
              <a:rPr lang="tr-TR" sz="2400" b="1" spc="107" dirty="0" err="1">
                <a:solidFill>
                  <a:schemeClr val="tx1"/>
                </a:solidFill>
                <a:latin typeface="Calibri" panose="020F0502020204030204" pitchFamily="34" charset="0"/>
                <a:cs typeface="Calibri" panose="020F0502020204030204" pitchFamily="34" charset="0"/>
              </a:rPr>
              <a:t>Pivots</a:t>
            </a:r>
            <a:endParaRPr sz="2400"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AEAADA4-876C-A7A7-9819-40BA97F884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0800" y="957002"/>
            <a:ext cx="4562427" cy="3806258"/>
          </a:xfrm>
          <a:prstGeom prst="rect">
            <a:avLst/>
          </a:prstGeom>
        </p:spPr>
      </p:pic>
      <p:pic>
        <p:nvPicPr>
          <p:cNvPr id="4" name="Picture 6">
            <a:extLst>
              <a:ext uri="{FF2B5EF4-FFF2-40B4-BE49-F238E27FC236}">
                <a16:creationId xmlns:a16="http://schemas.microsoft.com/office/drawing/2014/main" id="{6185453E-23F7-440B-8C3A-C4577E870F8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spTree>
    <p:extLst>
      <p:ext uri="{BB962C8B-B14F-4D97-AF65-F5344CB8AC3E}">
        <p14:creationId xmlns:p14="http://schemas.microsoft.com/office/powerpoint/2010/main" val="1576531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2400" y="0"/>
            <a:ext cx="9601200" cy="5257800"/>
          </a:xfrm>
          <a:prstGeom prst="rect">
            <a:avLst/>
          </a:prstGeom>
          <a:solidFill>
            <a:srgbClr val="FFFFF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nchor="ctr"/>
          <a:lstStyle/>
          <a:p>
            <a:pPr algn="ctr">
              <a:defRPr/>
            </a:pPr>
            <a:endParaRPr lang="en-US" sz="1350" dirty="0">
              <a:solidFill>
                <a:schemeClr val="lt1"/>
              </a:solidFill>
              <a:latin typeface="Calibri" panose="020F0502020204030204" pitchFamily="34" charset="0"/>
              <a:cs typeface="Calibri" panose="020F0502020204030204" pitchFamily="34" charset="0"/>
            </a:endParaRPr>
          </a:p>
        </p:txBody>
      </p:sp>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195574"/>
            <a:ext cx="8358115" cy="745371"/>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a:solidFill>
                  <a:schemeClr val="tx1"/>
                </a:solidFill>
                <a:latin typeface="Calibri" panose="020F0502020204030204" pitchFamily="34" charset="0"/>
                <a:cs typeface="Calibri" panose="020F0502020204030204" pitchFamily="34" charset="0"/>
              </a:rPr>
              <a:t>But </a:t>
            </a:r>
            <a:r>
              <a:rPr lang="tr-TR" sz="2400" b="1" spc="107" dirty="0" err="1">
                <a:solidFill>
                  <a:schemeClr val="tx1"/>
                </a:solidFill>
                <a:latin typeface="Calibri" panose="020F0502020204030204" pitchFamily="34" charset="0"/>
                <a:cs typeface="Calibri" panose="020F0502020204030204" pitchFamily="34" charset="0"/>
              </a:rPr>
              <a:t>Companies</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Don’t</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Know</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Themselves</a:t>
            </a:r>
            <a:r>
              <a:rPr lang="tr-TR" sz="2400" b="1" spc="107" dirty="0">
                <a:solidFill>
                  <a:schemeClr val="tx1"/>
                </a:solidFill>
                <a:latin typeface="Calibri" panose="020F0502020204030204" pitchFamily="34" charset="0"/>
                <a:cs typeface="Calibri" panose="020F0502020204030204" pitchFamily="34" charset="0"/>
              </a:rPr>
              <a:t> as </a:t>
            </a:r>
            <a:r>
              <a:rPr lang="tr-TR" sz="2400" b="1" spc="107" dirty="0" err="1">
                <a:solidFill>
                  <a:schemeClr val="tx1"/>
                </a:solidFill>
                <a:latin typeface="Calibri" panose="020F0502020204030204" pitchFamily="34" charset="0"/>
                <a:cs typeface="Calibri" panose="020F0502020204030204" pitchFamily="34" charset="0"/>
              </a:rPr>
              <a:t>Well</a:t>
            </a:r>
            <a:r>
              <a:rPr lang="tr-TR" sz="2400" b="1" spc="107" dirty="0">
                <a:solidFill>
                  <a:schemeClr val="tx1"/>
                </a:solidFill>
                <a:latin typeface="Calibri" panose="020F0502020204030204" pitchFamily="34" charset="0"/>
                <a:cs typeface="Calibri" panose="020F0502020204030204" pitchFamily="34" charset="0"/>
              </a:rPr>
              <a:t> as </a:t>
            </a:r>
            <a:r>
              <a:rPr lang="tr-TR" sz="2400" b="1" spc="107" dirty="0" err="1">
                <a:solidFill>
                  <a:schemeClr val="tx1"/>
                </a:solidFill>
                <a:latin typeface="Calibri" panose="020F0502020204030204" pitchFamily="34" charset="0"/>
                <a:cs typeface="Calibri" panose="020F0502020204030204" pitchFamily="34" charset="0"/>
              </a:rPr>
              <a:t>They</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Think</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They</a:t>
            </a:r>
            <a:r>
              <a:rPr lang="tr-TR" sz="2400" b="1" spc="107" dirty="0">
                <a:solidFill>
                  <a:schemeClr val="tx1"/>
                </a:solidFill>
                <a:latin typeface="Calibri" panose="020F0502020204030204" pitchFamily="34" charset="0"/>
                <a:cs typeface="Calibri" panose="020F0502020204030204" pitchFamily="34" charset="0"/>
              </a:rPr>
              <a:t> Do</a:t>
            </a:r>
            <a:endParaRPr sz="2400" b="1"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7AEBACD-9D28-239C-2B86-035D97BC85E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7272"/>
          <a:stretch/>
        </p:blipFill>
        <p:spPr>
          <a:xfrm>
            <a:off x="405282" y="936044"/>
            <a:ext cx="4194712" cy="3997905"/>
          </a:xfrm>
          <a:prstGeom prst="rect">
            <a:avLst/>
          </a:prstGeom>
        </p:spPr>
      </p:pic>
      <p:sp>
        <p:nvSpPr>
          <p:cNvPr id="8" name="Metin kutusu 7">
            <a:extLst>
              <a:ext uri="{FF2B5EF4-FFF2-40B4-BE49-F238E27FC236}">
                <a16:creationId xmlns:a16="http://schemas.microsoft.com/office/drawing/2014/main" id="{6882C7A5-1991-5A13-93BD-62F09312BAB6}"/>
              </a:ext>
            </a:extLst>
          </p:cNvPr>
          <p:cNvSpPr txBox="1"/>
          <p:nvPr/>
        </p:nvSpPr>
        <p:spPr>
          <a:xfrm>
            <a:off x="4568687" y="2132116"/>
            <a:ext cx="4093536" cy="830997"/>
          </a:xfrm>
          <a:prstGeom prst="rect">
            <a:avLst/>
          </a:prstGeom>
          <a:noFill/>
        </p:spPr>
        <p:txBody>
          <a:bodyPr wrap="square">
            <a:spAutoFit/>
          </a:bodyPr>
          <a:lstStyle/>
          <a:p>
            <a:r>
              <a:rPr lang="tr-TR" sz="1600" dirty="0" err="1">
                <a:latin typeface="Calibri" panose="020F0502020204030204" pitchFamily="34" charset="0"/>
                <a:cs typeface="Calibri" panose="020F0502020204030204" pitchFamily="34" charset="0"/>
              </a:rPr>
              <a:t>In</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this</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era</a:t>
            </a:r>
            <a:r>
              <a:rPr lang="tr-TR" sz="1600" dirty="0">
                <a:latin typeface="Calibri" panose="020F0502020204030204" pitchFamily="34" charset="0"/>
                <a:cs typeface="Calibri" panose="020F0502020204030204" pitchFamily="34" charset="0"/>
              </a:rPr>
              <a:t> of </a:t>
            </a:r>
            <a:r>
              <a:rPr lang="tr-TR" sz="1600" dirty="0" err="1">
                <a:latin typeface="Calibri" panose="020F0502020204030204" pitchFamily="34" charset="0"/>
                <a:cs typeface="Calibri" panose="020F0502020204030204" pitchFamily="34" charset="0"/>
              </a:rPr>
              <a:t>wicked</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problems</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companies</a:t>
            </a:r>
            <a:r>
              <a:rPr lang="tr-TR" sz="1600" dirty="0">
                <a:latin typeface="Calibri" panose="020F0502020204030204" pitchFamily="34" charset="0"/>
                <a:cs typeface="Calibri" panose="020F0502020204030204" pitchFamily="34" charset="0"/>
              </a:rPr>
              <a:t> do not </a:t>
            </a:r>
            <a:r>
              <a:rPr lang="tr-TR" sz="1600" dirty="0" err="1">
                <a:latin typeface="Calibri" panose="020F0502020204030204" pitchFamily="34" charset="0"/>
                <a:cs typeface="Calibri" panose="020F0502020204030204" pitchFamily="34" charset="0"/>
              </a:rPr>
              <a:t>know</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themselves</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well</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and</a:t>
            </a:r>
            <a:r>
              <a:rPr lang="tr-TR" sz="1600" dirty="0">
                <a:latin typeface="Calibri" panose="020F0502020204030204" pitchFamily="34" charset="0"/>
                <a:cs typeface="Calibri" panose="020F0502020204030204" pitchFamily="34" charset="0"/>
              </a:rPr>
              <a:t> as </a:t>
            </a:r>
            <a:r>
              <a:rPr lang="tr-TR" sz="1600" dirty="0" err="1">
                <a:latin typeface="Calibri" panose="020F0502020204030204" pitchFamily="34" charset="0"/>
                <a:cs typeface="Calibri" panose="020F0502020204030204" pitchFamily="34" charset="0"/>
              </a:rPr>
              <a:t>such</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they</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are</a:t>
            </a:r>
            <a:r>
              <a:rPr lang="tr-TR" sz="1600" dirty="0">
                <a:latin typeface="Calibri" panose="020F0502020204030204" pitchFamily="34" charset="0"/>
                <a:cs typeface="Calibri" panose="020F0502020204030204" pitchFamily="34" charset="0"/>
              </a:rPr>
              <a:t> not </a:t>
            </a:r>
            <a:r>
              <a:rPr lang="tr-TR" sz="1600" dirty="0" err="1">
                <a:latin typeface="Calibri" panose="020F0502020204030204" pitchFamily="34" charset="0"/>
                <a:cs typeface="Calibri" panose="020F0502020204030204" pitchFamily="34" charset="0"/>
              </a:rPr>
              <a:t>ready</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to</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deal</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with</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these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problems</a:t>
            </a:r>
            <a:r>
              <a:rPr lang="tr-TR" sz="1600" dirty="0">
                <a:latin typeface="Calibri" panose="020F0502020204030204" pitchFamily="34" charset="0"/>
                <a:cs typeface="Calibri" panose="020F0502020204030204" pitchFamily="34" charset="0"/>
              </a:rPr>
              <a:t>.</a:t>
            </a:r>
          </a:p>
        </p:txBody>
      </p:sp>
      <p:pic>
        <p:nvPicPr>
          <p:cNvPr id="9" name="Picture 6">
            <a:extLst>
              <a:ext uri="{FF2B5EF4-FFF2-40B4-BE49-F238E27FC236}">
                <a16:creationId xmlns:a16="http://schemas.microsoft.com/office/drawing/2014/main" id="{37275462-F716-FE9B-4A14-A3A145A45E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spTree>
    <p:extLst>
      <p:ext uri="{BB962C8B-B14F-4D97-AF65-F5344CB8AC3E}">
        <p14:creationId xmlns:p14="http://schemas.microsoft.com/office/powerpoint/2010/main" val="2710821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FF05CF30-033B-67F1-83D5-4FBB38F8EB96}"/>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347472" y="4346972"/>
            <a:ext cx="796528" cy="796528"/>
          </a:xfrm>
          <a:prstGeom prst="rect">
            <a:avLst/>
          </a:prstGeom>
        </p:spPr>
      </p:pic>
      <p:sp>
        <p:nvSpPr>
          <p:cNvPr id="10" name="Google Shape;513;p95">
            <a:extLst>
              <a:ext uri="{FF2B5EF4-FFF2-40B4-BE49-F238E27FC236}">
                <a16:creationId xmlns:a16="http://schemas.microsoft.com/office/drawing/2014/main" id="{685820FD-E777-DB2A-22AB-C3527C617BC7}"/>
              </a:ext>
            </a:extLst>
          </p:cNvPr>
          <p:cNvSpPr txBox="1"/>
          <p:nvPr/>
        </p:nvSpPr>
        <p:spPr>
          <a:xfrm>
            <a:off x="0" y="1122084"/>
            <a:ext cx="7077002" cy="516900"/>
          </a:xfrm>
          <a:prstGeom prst="rect">
            <a:avLst/>
          </a:prstGeom>
          <a:noFill/>
          <a:ln>
            <a:noFill/>
          </a:ln>
        </p:spPr>
        <p:txBody>
          <a:bodyPr spcFirstLastPara="1" wrap="square" lIns="68575" tIns="34275" rIns="68575" bIns="34275" anchor="ctr" anchorCtr="0">
            <a:noAutofit/>
          </a:bodyPr>
          <a:lstStyle/>
          <a:p>
            <a:pPr marL="0" marR="0" lvl="0" indent="0" algn="l" defTabSz="685800" rtl="0" eaLnBrk="1" fontAlgn="auto" latinLnBrk="0" hangingPunct="1">
              <a:lnSpc>
                <a:spcPct val="90000"/>
              </a:lnSpc>
              <a:spcBef>
                <a:spcPts val="0"/>
              </a:spcBef>
              <a:spcAft>
                <a:spcPts val="0"/>
              </a:spcAft>
              <a:buClr>
                <a:prstClr val="white"/>
              </a:buClr>
              <a:buSzPts val="2700"/>
              <a:buFontTx/>
              <a:buNone/>
              <a:tabLst/>
              <a:defRPr/>
            </a:pPr>
            <a:endParaRPr kumimoji="0" lang="tr-TR" sz="3300" b="1" i="0" u="none" strike="noStrike" kern="1200" cap="none" spc="0" normalizeH="0" baseline="0" noProof="0" dirty="0">
              <a:ln>
                <a:noFill/>
              </a:ln>
              <a:solidFill>
                <a:srgbClr val="434343"/>
              </a:solidFill>
              <a:effectLst/>
              <a:uLnTx/>
              <a:uFillTx/>
              <a:latin typeface="Calibri" panose="020F0502020204030204"/>
              <a:ea typeface="Lato"/>
              <a:cs typeface="Lato"/>
              <a:sym typeface="Lato"/>
            </a:endParaRPr>
          </a:p>
        </p:txBody>
      </p:sp>
      <p:pic>
        <p:nvPicPr>
          <p:cNvPr id="11" name="Resim 10">
            <a:extLst>
              <a:ext uri="{FF2B5EF4-FFF2-40B4-BE49-F238E27FC236}">
                <a16:creationId xmlns:a16="http://schemas.microsoft.com/office/drawing/2014/main" id="{49CB64C2-076A-FDA8-EE94-D8D95E3A7B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4405" y="968942"/>
            <a:ext cx="2134630" cy="3201945"/>
          </a:xfrm>
          <a:prstGeom prst="rect">
            <a:avLst/>
          </a:prstGeom>
        </p:spPr>
      </p:pic>
      <p:pic>
        <p:nvPicPr>
          <p:cNvPr id="12" name="Resim 11">
            <a:extLst>
              <a:ext uri="{FF2B5EF4-FFF2-40B4-BE49-F238E27FC236}">
                <a16:creationId xmlns:a16="http://schemas.microsoft.com/office/drawing/2014/main" id="{ED96B249-6943-9E6C-0D7F-0B14DE842F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4995" y="968942"/>
            <a:ext cx="2134630" cy="3201945"/>
          </a:xfrm>
          <a:prstGeom prst="rect">
            <a:avLst/>
          </a:prstGeom>
        </p:spPr>
      </p:pic>
      <p:sp>
        <p:nvSpPr>
          <p:cNvPr id="13" name="Metin kutusu 12">
            <a:extLst>
              <a:ext uri="{FF2B5EF4-FFF2-40B4-BE49-F238E27FC236}">
                <a16:creationId xmlns:a16="http://schemas.microsoft.com/office/drawing/2014/main" id="{7A558006-60C2-4934-A08A-9172F0E153ED}"/>
              </a:ext>
            </a:extLst>
          </p:cNvPr>
          <p:cNvSpPr txBox="1"/>
          <p:nvPr/>
        </p:nvSpPr>
        <p:spPr>
          <a:xfrm>
            <a:off x="1804084" y="4238943"/>
            <a:ext cx="2458997" cy="646331"/>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Commonly</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used</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to</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describe</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group</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warriors</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attached</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to</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dark</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side</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Force.</a:t>
            </a:r>
          </a:p>
        </p:txBody>
      </p:sp>
      <p:sp>
        <p:nvSpPr>
          <p:cNvPr id="14" name="Metin kutusu 13">
            <a:extLst>
              <a:ext uri="{FF2B5EF4-FFF2-40B4-BE49-F238E27FC236}">
                <a16:creationId xmlns:a16="http://schemas.microsoft.com/office/drawing/2014/main" id="{3DE6162A-4D4D-54E9-6ECA-D74692370EBE}"/>
              </a:ext>
            </a:extLst>
          </p:cNvPr>
          <p:cNvSpPr txBox="1"/>
          <p:nvPr/>
        </p:nvSpPr>
        <p:spPr>
          <a:xfrm>
            <a:off x="4639963" y="4238943"/>
            <a:ext cx="3459891" cy="83099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Jedi</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are</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guardians</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peace</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Although</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their</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origins</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are</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very</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old</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they</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have</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become</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guardians</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and</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warriors</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Galactic</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Republic</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after</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thousands</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generations</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5" name="Metin kutusu 14">
            <a:extLst>
              <a:ext uri="{FF2B5EF4-FFF2-40B4-BE49-F238E27FC236}">
                <a16:creationId xmlns:a16="http://schemas.microsoft.com/office/drawing/2014/main" id="{C13525A2-B743-A42B-EA7B-FBF28FBC46AA}"/>
              </a:ext>
            </a:extLst>
          </p:cNvPr>
          <p:cNvSpPr txBox="1"/>
          <p:nvPr/>
        </p:nvSpPr>
        <p:spPr>
          <a:xfrm>
            <a:off x="2064350" y="2456420"/>
            <a:ext cx="4647684"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434343"/>
                </a:solidFill>
                <a:effectLst/>
                <a:uLnTx/>
                <a:uFillTx/>
                <a:latin typeface="Calibri" panose="020F0502020204030204"/>
                <a:ea typeface="Lato"/>
                <a:cs typeface="Lato"/>
                <a:sym typeface="Lato"/>
              </a:rPr>
              <a:t>Vs. </a:t>
            </a:r>
            <a:endPar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bject 2">
            <a:extLst>
              <a:ext uri="{FF2B5EF4-FFF2-40B4-BE49-F238E27FC236}">
                <a16:creationId xmlns:a16="http://schemas.microsoft.com/office/drawing/2014/main" id="{EFD1ABBF-4E47-C974-7575-7E6AD349E14D}"/>
              </a:ext>
            </a:extLst>
          </p:cNvPr>
          <p:cNvSpPr txBox="1">
            <a:spLocks noGrp="1"/>
          </p:cNvSpPr>
          <p:nvPr>
            <p:ph type="title"/>
          </p:nvPr>
        </p:nvSpPr>
        <p:spPr>
          <a:xfrm>
            <a:off x="405282" y="379470"/>
            <a:ext cx="8358115" cy="377578"/>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solidFill>
                  <a:schemeClr val="tx1"/>
                </a:solidFill>
                <a:latin typeface="Calibri" panose="020F0502020204030204" pitchFamily="34" charset="0"/>
                <a:cs typeface="Calibri" panose="020F0502020204030204" pitchFamily="34" charset="0"/>
              </a:rPr>
              <a:t>Sith</a:t>
            </a:r>
            <a:r>
              <a:rPr lang="tr-TR" sz="2400" b="1" spc="107" dirty="0">
                <a:solidFill>
                  <a:schemeClr val="tx1"/>
                </a:solidFill>
                <a:latin typeface="Calibri" panose="020F0502020204030204" pitchFamily="34" charset="0"/>
                <a:cs typeface="Calibri" panose="020F0502020204030204" pitchFamily="34" charset="0"/>
              </a:rPr>
              <a:t> Vs. </a:t>
            </a:r>
            <a:r>
              <a:rPr lang="tr-TR" sz="2400" b="1" spc="107" dirty="0" err="1">
                <a:solidFill>
                  <a:schemeClr val="tx1"/>
                </a:solidFill>
                <a:latin typeface="Calibri" panose="020F0502020204030204" pitchFamily="34" charset="0"/>
                <a:cs typeface="Calibri" panose="020F0502020204030204" pitchFamily="34" charset="0"/>
              </a:rPr>
              <a:t>Jedi</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Companies</a:t>
            </a:r>
            <a:endParaRPr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201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2400" y="0"/>
            <a:ext cx="9601200" cy="5257800"/>
          </a:xfrm>
          <a:prstGeom prst="rect">
            <a:avLst/>
          </a:prstGeom>
          <a:solidFill>
            <a:srgbClr val="FFFFF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nchor="ctr"/>
          <a:lstStyle/>
          <a:p>
            <a:pPr algn="ctr">
              <a:defRPr/>
            </a:pPr>
            <a:endParaRPr lang="en-US" sz="1350" dirty="0">
              <a:solidFill>
                <a:schemeClr val="lt1"/>
              </a:solidFill>
              <a:latin typeface="Calibri" panose="020F0502020204030204" pitchFamily="34" charset="0"/>
              <a:cs typeface="Calibri" panose="020F0502020204030204" pitchFamily="34" charset="0"/>
            </a:endParaRPr>
          </a:p>
        </p:txBody>
      </p:sp>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195574"/>
            <a:ext cx="8358115" cy="745371"/>
          </a:xfrm>
          <a:prstGeom prst="rect">
            <a:avLst/>
          </a:prstGeom>
        </p:spPr>
        <p:txBody>
          <a:bodyPr vert="horz" wrap="square" lIns="0" tIns="6642" rIns="0" bIns="0" rtlCol="0" anchor="ctr">
            <a:spAutoFit/>
          </a:bodyPr>
          <a:lstStyle/>
          <a:p>
            <a:pPr marL="5776" algn="l">
              <a:lnSpc>
                <a:spcPct val="100000"/>
              </a:lnSpc>
              <a:spcBef>
                <a:spcPts val="52"/>
              </a:spcBef>
            </a:pPr>
            <a:r>
              <a:rPr lang="en-US" sz="2400" b="1" spc="107" dirty="0">
                <a:solidFill>
                  <a:schemeClr val="tx1"/>
                </a:solidFill>
                <a:latin typeface="Calibri" panose="020F0502020204030204" pitchFamily="34" charset="0"/>
                <a:cs typeface="Calibri" panose="020F0502020204030204" pitchFamily="34" charset="0"/>
              </a:rPr>
              <a:t>This Inner Unpreparedness to the New Age Triggers Internal Grief</a:t>
            </a:r>
            <a:endParaRPr lang="en-US" sz="2400"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DC05DEA-5D03-55C4-8C96-B4F8C61963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0200" y="849413"/>
            <a:ext cx="5693359" cy="4020310"/>
          </a:xfrm>
          <a:prstGeom prst="rect">
            <a:avLst/>
          </a:prstGeom>
        </p:spPr>
      </p:pic>
      <p:pic>
        <p:nvPicPr>
          <p:cNvPr id="8" name="Picture 6">
            <a:extLst>
              <a:ext uri="{FF2B5EF4-FFF2-40B4-BE49-F238E27FC236}">
                <a16:creationId xmlns:a16="http://schemas.microsoft.com/office/drawing/2014/main" id="{8F216EA4-035E-8C1D-8F81-9D8D3D202C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spTree>
    <p:extLst>
      <p:ext uri="{BB962C8B-B14F-4D97-AF65-F5344CB8AC3E}">
        <p14:creationId xmlns:p14="http://schemas.microsoft.com/office/powerpoint/2010/main" val="1211921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2400" y="0"/>
            <a:ext cx="9601200" cy="5257800"/>
          </a:xfrm>
          <a:prstGeom prst="rect">
            <a:avLst/>
          </a:prstGeom>
          <a:solidFill>
            <a:srgbClr val="FFFFF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nchor="ctr"/>
          <a:lstStyle/>
          <a:p>
            <a:pPr algn="ctr">
              <a:defRPr/>
            </a:pPr>
            <a:endParaRPr lang="en-US" sz="1350" dirty="0">
              <a:solidFill>
                <a:schemeClr val="lt1"/>
              </a:solidFill>
              <a:latin typeface="Calibri" panose="020F0502020204030204" pitchFamily="34" charset="0"/>
              <a:cs typeface="Calibri" panose="020F0502020204030204" pitchFamily="34" charset="0"/>
            </a:endParaRPr>
          </a:p>
        </p:txBody>
      </p:sp>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solidFill>
                  <a:schemeClr val="tx1"/>
                </a:solidFill>
                <a:latin typeface="Calibri" panose="020F0502020204030204" pitchFamily="34" charset="0"/>
                <a:cs typeface="Calibri" panose="020F0502020204030204" pitchFamily="34" charset="0"/>
              </a:rPr>
              <a:t>What</a:t>
            </a:r>
            <a:r>
              <a:rPr lang="tr-TR" sz="2400" b="1" spc="107" dirty="0">
                <a:solidFill>
                  <a:schemeClr val="tx1"/>
                </a:solidFill>
                <a:latin typeface="Calibri" panose="020F0502020204030204" pitchFamily="34" charset="0"/>
                <a:cs typeface="Calibri" panose="020F0502020204030204" pitchFamily="34" charset="0"/>
              </a:rPr>
              <a:t> People </a:t>
            </a:r>
            <a:r>
              <a:rPr lang="tr-TR" sz="2400" b="1" spc="107" dirty="0" err="1">
                <a:solidFill>
                  <a:schemeClr val="tx1"/>
                </a:solidFill>
                <a:latin typeface="Calibri" panose="020F0502020204030204" pitchFamily="34" charset="0"/>
                <a:cs typeface="Calibri" panose="020F0502020204030204" pitchFamily="34" charset="0"/>
              </a:rPr>
              <a:t>Want</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From</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Their</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Companies</a:t>
            </a:r>
            <a:r>
              <a:rPr lang="tr-TR" sz="2400" b="1" spc="107" dirty="0">
                <a:solidFill>
                  <a:schemeClr val="tx1"/>
                </a:solidFill>
                <a:latin typeface="Calibri" panose="020F0502020204030204" pitchFamily="34" charset="0"/>
                <a:cs typeface="Calibri" panose="020F0502020204030204" pitchFamily="34" charset="0"/>
              </a:rPr>
              <a:t> is </a:t>
            </a:r>
            <a:r>
              <a:rPr lang="tr-TR" sz="2400" b="1" spc="107" dirty="0" err="1">
                <a:solidFill>
                  <a:schemeClr val="tx1"/>
                </a:solidFill>
                <a:latin typeface="Calibri" panose="020F0502020204030204" pitchFamily="34" charset="0"/>
                <a:cs typeface="Calibri" panose="020F0502020204030204" pitchFamily="34" charset="0"/>
              </a:rPr>
              <a:t>Trust</a:t>
            </a:r>
            <a:endParaRPr sz="2400" b="1" dirty="0">
              <a:latin typeface="Calibri" panose="020F0502020204030204" pitchFamily="34" charset="0"/>
              <a:cs typeface="Calibri" panose="020F0502020204030204" pitchFamily="34" charset="0"/>
            </a:endParaRPr>
          </a:p>
        </p:txBody>
      </p:sp>
      <p:pic>
        <p:nvPicPr>
          <p:cNvPr id="8" name="Picture 2">
            <a:extLst>
              <a:ext uri="{FF2B5EF4-FFF2-40B4-BE49-F238E27FC236}">
                <a16:creationId xmlns:a16="http://schemas.microsoft.com/office/drawing/2014/main" id="{5BC303DB-6BB6-B890-1F21-051AF41558A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6220"/>
          <a:stretch/>
        </p:blipFill>
        <p:spPr>
          <a:xfrm>
            <a:off x="2133600" y="1276350"/>
            <a:ext cx="5350986" cy="3200400"/>
          </a:xfrm>
          <a:prstGeom prst="rect">
            <a:avLst/>
          </a:prstGeom>
        </p:spPr>
      </p:pic>
      <p:pic>
        <p:nvPicPr>
          <p:cNvPr id="9" name="Picture 6">
            <a:extLst>
              <a:ext uri="{FF2B5EF4-FFF2-40B4-BE49-F238E27FC236}">
                <a16:creationId xmlns:a16="http://schemas.microsoft.com/office/drawing/2014/main" id="{D37BCC34-B26E-847B-FE00-D7A58338B7A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spTree>
    <p:extLst>
      <p:ext uri="{BB962C8B-B14F-4D97-AF65-F5344CB8AC3E}">
        <p14:creationId xmlns:p14="http://schemas.microsoft.com/office/powerpoint/2010/main" val="807810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2400" y="0"/>
            <a:ext cx="9601200" cy="5257800"/>
          </a:xfrm>
          <a:prstGeom prst="rect">
            <a:avLst/>
          </a:prstGeom>
          <a:solidFill>
            <a:srgbClr val="FFFFF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nchor="ctr"/>
          <a:lstStyle/>
          <a:p>
            <a:pPr algn="ctr">
              <a:defRPr/>
            </a:pPr>
            <a:endParaRPr lang="en-US" sz="1350" dirty="0">
              <a:solidFill>
                <a:schemeClr val="lt1"/>
              </a:solidFill>
              <a:latin typeface="Calibri" panose="020F0502020204030204" pitchFamily="34" charset="0"/>
              <a:cs typeface="Calibri" panose="020F0502020204030204" pitchFamily="34" charset="0"/>
            </a:endParaRPr>
          </a:p>
        </p:txBody>
      </p:sp>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solidFill>
                  <a:schemeClr val="tx1"/>
                </a:solidFill>
                <a:latin typeface="Calibri" panose="020F0502020204030204" pitchFamily="34" charset="0"/>
                <a:cs typeface="Calibri" panose="020F0502020204030204" pitchFamily="34" charset="0"/>
              </a:rPr>
              <a:t>What</a:t>
            </a:r>
            <a:r>
              <a:rPr lang="tr-TR" sz="2400" b="1" spc="107" dirty="0">
                <a:solidFill>
                  <a:schemeClr val="tx1"/>
                </a:solidFill>
                <a:latin typeface="Calibri" panose="020F0502020204030204" pitchFamily="34" charset="0"/>
                <a:cs typeface="Calibri" panose="020F0502020204030204" pitchFamily="34" charset="0"/>
              </a:rPr>
              <a:t> People </a:t>
            </a:r>
            <a:r>
              <a:rPr lang="tr-TR" sz="2400" b="1" spc="107" dirty="0" err="1">
                <a:solidFill>
                  <a:schemeClr val="tx1"/>
                </a:solidFill>
                <a:latin typeface="Calibri" panose="020F0502020204030204" pitchFamily="34" charset="0"/>
                <a:cs typeface="Calibri" panose="020F0502020204030204" pitchFamily="34" charset="0"/>
              </a:rPr>
              <a:t>Want</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From</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Their</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Companies</a:t>
            </a:r>
            <a:r>
              <a:rPr lang="tr-TR" sz="2400" b="1" spc="107" dirty="0">
                <a:solidFill>
                  <a:schemeClr val="tx1"/>
                </a:solidFill>
                <a:latin typeface="Calibri" panose="020F0502020204030204" pitchFamily="34" charset="0"/>
                <a:cs typeface="Calibri" panose="020F0502020204030204" pitchFamily="34" charset="0"/>
              </a:rPr>
              <a:t> is </a:t>
            </a:r>
            <a:r>
              <a:rPr lang="tr-TR" sz="2400" b="1" spc="107" dirty="0" err="1">
                <a:solidFill>
                  <a:schemeClr val="tx1"/>
                </a:solidFill>
                <a:latin typeface="Calibri" panose="020F0502020204030204" pitchFamily="34" charset="0"/>
                <a:cs typeface="Calibri" panose="020F0502020204030204" pitchFamily="34" charset="0"/>
              </a:rPr>
              <a:t>Compassion</a:t>
            </a:r>
            <a:endParaRPr sz="2400" b="1"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BE914C6-44FE-EA75-23A5-C189CC4F1D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24200" y="918582"/>
            <a:ext cx="3733800" cy="3994224"/>
          </a:xfrm>
          <a:prstGeom prst="rect">
            <a:avLst/>
          </a:prstGeom>
        </p:spPr>
      </p:pic>
      <p:pic>
        <p:nvPicPr>
          <p:cNvPr id="9" name="Picture 6">
            <a:extLst>
              <a:ext uri="{FF2B5EF4-FFF2-40B4-BE49-F238E27FC236}">
                <a16:creationId xmlns:a16="http://schemas.microsoft.com/office/drawing/2014/main" id="{4276F509-399A-7002-790A-FB9F3856D5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spTree>
    <p:extLst>
      <p:ext uri="{BB962C8B-B14F-4D97-AF65-F5344CB8AC3E}">
        <p14:creationId xmlns:p14="http://schemas.microsoft.com/office/powerpoint/2010/main" val="3447587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2400" y="0"/>
            <a:ext cx="9601200" cy="5257800"/>
          </a:xfrm>
          <a:prstGeom prst="rect">
            <a:avLst/>
          </a:prstGeom>
          <a:solidFill>
            <a:srgbClr val="FFFFF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nchor="ctr"/>
          <a:lstStyle/>
          <a:p>
            <a:pPr algn="ctr">
              <a:defRPr/>
            </a:pPr>
            <a:endParaRPr lang="en-US" sz="1350">
              <a:solidFill>
                <a:schemeClr val="lt1"/>
              </a:solidFill>
            </a:endParaRPr>
          </a:p>
        </p:txBody>
      </p:sp>
      <p:sp>
        <p:nvSpPr>
          <p:cNvPr id="2" name="TextBox 1"/>
          <p:cNvSpPr txBox="1"/>
          <p:nvPr/>
        </p:nvSpPr>
        <p:spPr>
          <a:xfrm>
            <a:off x="571500" y="3306989"/>
            <a:ext cx="8153400" cy="1200329"/>
          </a:xfrm>
          <a:prstGeom prst="rect">
            <a:avLst/>
          </a:prstGeom>
          <a:noFill/>
        </p:spPr>
        <p:txBody>
          <a:bodyPr wrap="square" rtlCol="0">
            <a:spAutoFit/>
          </a:bodyPr>
          <a:lstStyle/>
          <a:p>
            <a:pPr algn="ctr"/>
            <a:r>
              <a:rPr lang="en-US" sz="3600" b="1" dirty="0">
                <a:solidFill>
                  <a:srgbClr val="000000"/>
                </a:solidFill>
                <a:latin typeface="Calibri"/>
                <a:cs typeface="Calibri"/>
              </a:rPr>
              <a:t>What Happens In Employee Subconsciousness</a:t>
            </a:r>
            <a:endParaRPr lang="en-US" sz="1100" dirty="0">
              <a:solidFill>
                <a:srgbClr val="000000"/>
              </a:solidFill>
              <a:latin typeface="Calibri"/>
              <a:cs typeface="Calibri"/>
            </a:endParaRPr>
          </a:p>
        </p:txBody>
      </p:sp>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p>
          <a:p>
            <a:endParaRPr lang="en-US" sz="1350"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25539" y="4552950"/>
            <a:ext cx="1197280" cy="590550"/>
          </a:xfrm>
          <a:prstGeom prst="rect">
            <a:avLst/>
          </a:prstGeom>
        </p:spPr>
      </p:pic>
      <p:pic>
        <p:nvPicPr>
          <p:cNvPr id="8" name="Picture 4">
            <a:extLst>
              <a:ext uri="{FF2B5EF4-FFF2-40B4-BE49-F238E27FC236}">
                <a16:creationId xmlns:a16="http://schemas.microsoft.com/office/drawing/2014/main" id="{C44A0E4D-C54B-5A2A-11F3-B985172376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9800" y="590550"/>
            <a:ext cx="4581475" cy="2590800"/>
          </a:xfrm>
          <a:prstGeom prst="rect">
            <a:avLst/>
          </a:prstGeom>
        </p:spPr>
      </p:pic>
    </p:spTree>
    <p:extLst>
      <p:ext uri="{BB962C8B-B14F-4D97-AF65-F5344CB8AC3E}">
        <p14:creationId xmlns:p14="http://schemas.microsoft.com/office/powerpoint/2010/main" val="4261510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latin typeface="Calibri" panose="020F0502020204030204" pitchFamily="34" charset="0"/>
                <a:cs typeface="Calibri" panose="020F0502020204030204" pitchFamily="34" charset="0"/>
              </a:rPr>
              <a:t>I</a:t>
            </a:r>
            <a:r>
              <a:rPr lang="tr-TR" sz="2400" b="1" spc="107" dirty="0" err="1">
                <a:solidFill>
                  <a:schemeClr val="tx1"/>
                </a:solidFill>
                <a:latin typeface="Calibri" panose="020F0502020204030204" pitchFamily="34" charset="0"/>
                <a:cs typeface="Calibri" panose="020F0502020204030204" pitchFamily="34" charset="0"/>
              </a:rPr>
              <a:t>mplicit</a:t>
            </a:r>
            <a:r>
              <a:rPr lang="tr-TR" sz="2400" b="1" spc="107" dirty="0">
                <a:solidFill>
                  <a:schemeClr val="tx1"/>
                </a:solidFill>
                <a:latin typeface="Calibri" panose="020F0502020204030204" pitchFamily="34" charset="0"/>
                <a:cs typeface="Calibri" panose="020F0502020204030204" pitchFamily="34" charset="0"/>
              </a:rPr>
              <a:t> Memory</a:t>
            </a:r>
            <a:endParaRPr sz="2400" b="1" dirty="0">
              <a:latin typeface="Calibri" panose="020F0502020204030204" pitchFamily="34" charset="0"/>
              <a:cs typeface="Calibri" panose="020F0502020204030204" pitchFamily="34" charset="0"/>
            </a:endParaRPr>
          </a:p>
        </p:txBody>
      </p:sp>
      <p:pic>
        <p:nvPicPr>
          <p:cNvPr id="21" name="Picture 6">
            <a:extLst>
              <a:ext uri="{FF2B5EF4-FFF2-40B4-BE49-F238E27FC236}">
                <a16:creationId xmlns:a16="http://schemas.microsoft.com/office/drawing/2014/main" id="{C798CA08-8F15-3223-5DB1-CFB43C7679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pic>
        <p:nvPicPr>
          <p:cNvPr id="3" name="duygusalbellek.mp4">
            <a:hlinkClick r:id="" action="ppaction://media"/>
            <a:extLst>
              <a:ext uri="{FF2B5EF4-FFF2-40B4-BE49-F238E27FC236}">
                <a16:creationId xmlns:a16="http://schemas.microsoft.com/office/drawing/2014/main" id="{E1692F6B-F669-1075-838D-BFB07EB5650E}"/>
              </a:ext>
            </a:extLst>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1609794" y="795196"/>
            <a:ext cx="6183313" cy="4161598"/>
          </a:xfrm>
          <a:prstGeom prst="rect">
            <a:avLst/>
          </a:prstGeom>
        </p:spPr>
      </p:pic>
    </p:spTree>
    <p:extLst>
      <p:ext uri="{BB962C8B-B14F-4D97-AF65-F5344CB8AC3E}">
        <p14:creationId xmlns:p14="http://schemas.microsoft.com/office/powerpoint/2010/main" val="236246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9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solidFill>
                  <a:schemeClr val="tx1"/>
                </a:solidFill>
                <a:latin typeface="Calibri" panose="020F0502020204030204" pitchFamily="34" charset="0"/>
                <a:cs typeface="Calibri" panose="020F0502020204030204" pitchFamily="34" charset="0"/>
              </a:rPr>
              <a:t>The</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Native</a:t>
            </a:r>
            <a:r>
              <a:rPr lang="tr-TR" sz="2400" b="1" spc="107" dirty="0">
                <a:solidFill>
                  <a:schemeClr val="tx1"/>
                </a:solidFill>
                <a:latin typeface="Calibri" panose="020F0502020204030204" pitchFamily="34" charset="0"/>
                <a:cs typeface="Calibri" panose="020F0502020204030204" pitchFamily="34" charset="0"/>
              </a:rPr>
              <a:t> Language of </a:t>
            </a:r>
            <a:r>
              <a:rPr lang="tr-TR" sz="2400" b="1" spc="107" dirty="0" err="1">
                <a:latin typeface="Calibri" panose="020F0502020204030204" pitchFamily="34" charset="0"/>
                <a:cs typeface="Calibri" panose="020F0502020204030204" pitchFamily="34" charset="0"/>
              </a:rPr>
              <a:t>I</a:t>
            </a:r>
            <a:r>
              <a:rPr lang="tr-TR" sz="2400" b="1" spc="107" dirty="0" err="1">
                <a:solidFill>
                  <a:schemeClr val="tx1"/>
                </a:solidFill>
                <a:latin typeface="Calibri" panose="020F0502020204030204" pitchFamily="34" charset="0"/>
                <a:cs typeface="Calibri" panose="020F0502020204030204" pitchFamily="34" charset="0"/>
              </a:rPr>
              <a:t>mplicit</a:t>
            </a:r>
            <a:r>
              <a:rPr lang="tr-TR" sz="2400" b="1" spc="107" dirty="0">
                <a:solidFill>
                  <a:schemeClr val="tx1"/>
                </a:solidFill>
                <a:latin typeface="Calibri" panose="020F0502020204030204" pitchFamily="34" charset="0"/>
                <a:cs typeface="Calibri" panose="020F0502020204030204" pitchFamily="34" charset="0"/>
              </a:rPr>
              <a:t> Memory is </a:t>
            </a:r>
            <a:r>
              <a:rPr lang="tr-TR" sz="2400" b="1" spc="107" dirty="0" err="1">
                <a:solidFill>
                  <a:schemeClr val="tx1"/>
                </a:solidFill>
                <a:latin typeface="Calibri" panose="020F0502020204030204" pitchFamily="34" charset="0"/>
                <a:cs typeface="Calibri" panose="020F0502020204030204" pitchFamily="34" charset="0"/>
              </a:rPr>
              <a:t>Images</a:t>
            </a:r>
            <a:r>
              <a:rPr lang="tr-TR" sz="2400" b="1" spc="107" dirty="0">
                <a:solidFill>
                  <a:schemeClr val="tx1"/>
                </a:solidFill>
                <a:latin typeface="Calibri" panose="020F0502020204030204" pitchFamily="34" charset="0"/>
                <a:cs typeface="Calibri" panose="020F0502020204030204" pitchFamily="34" charset="0"/>
              </a:rPr>
              <a:t>  </a:t>
            </a:r>
            <a:endParaRPr sz="2400" b="1" dirty="0">
              <a:latin typeface="Calibri" panose="020F0502020204030204" pitchFamily="34" charset="0"/>
              <a:cs typeface="Calibri" panose="020F0502020204030204" pitchFamily="34" charset="0"/>
            </a:endParaRPr>
          </a:p>
        </p:txBody>
      </p:sp>
      <p:pic>
        <p:nvPicPr>
          <p:cNvPr id="21" name="Picture 6">
            <a:extLst>
              <a:ext uri="{FF2B5EF4-FFF2-40B4-BE49-F238E27FC236}">
                <a16:creationId xmlns:a16="http://schemas.microsoft.com/office/drawing/2014/main" id="{C798CA08-8F15-3223-5DB1-CFB43C7679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pic>
        <p:nvPicPr>
          <p:cNvPr id="3" name="Picture 5">
            <a:extLst>
              <a:ext uri="{FF2B5EF4-FFF2-40B4-BE49-F238E27FC236}">
                <a16:creationId xmlns:a16="http://schemas.microsoft.com/office/drawing/2014/main" id="{E4ED6032-DCDE-FB13-1AFF-FC20BB64F7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3447"/>
            <a:ext cx="9153659" cy="5450844"/>
          </a:xfrm>
          <a:prstGeom prst="rect">
            <a:avLst/>
          </a:prstGeom>
        </p:spPr>
      </p:pic>
      <p:pic>
        <p:nvPicPr>
          <p:cNvPr id="9" name="Picture 7">
            <a:extLst>
              <a:ext uri="{FF2B5EF4-FFF2-40B4-BE49-F238E27FC236}">
                <a16:creationId xmlns:a16="http://schemas.microsoft.com/office/drawing/2014/main" id="{5A7057D1-4C42-8F5E-7BE1-F755FBE692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505" y="1280603"/>
            <a:ext cx="1095230" cy="1649634"/>
          </a:xfrm>
          <a:prstGeom prst="rect">
            <a:avLst/>
          </a:prstGeom>
          <a:ln w="38100">
            <a:solidFill>
              <a:schemeClr val="tx1"/>
            </a:solidFill>
          </a:ln>
        </p:spPr>
      </p:pic>
      <p:pic>
        <p:nvPicPr>
          <p:cNvPr id="10" name="Picture 8">
            <a:extLst>
              <a:ext uri="{FF2B5EF4-FFF2-40B4-BE49-F238E27FC236}">
                <a16:creationId xmlns:a16="http://schemas.microsoft.com/office/drawing/2014/main" id="{F55AD1FA-585E-ABE2-BD6E-4B13981637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92655" y="1280603"/>
            <a:ext cx="1095230" cy="1649634"/>
          </a:xfrm>
          <a:prstGeom prst="rect">
            <a:avLst/>
          </a:prstGeom>
          <a:ln w="38100">
            <a:solidFill>
              <a:schemeClr val="tx1"/>
            </a:solidFill>
          </a:ln>
        </p:spPr>
      </p:pic>
      <p:pic>
        <p:nvPicPr>
          <p:cNvPr id="11" name="Picture 9">
            <a:extLst>
              <a:ext uri="{FF2B5EF4-FFF2-40B4-BE49-F238E27FC236}">
                <a16:creationId xmlns:a16="http://schemas.microsoft.com/office/drawing/2014/main" id="{5368DFCD-665A-E843-E686-8F5C35FCB3A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62580" y="1280603"/>
            <a:ext cx="1095230" cy="1649634"/>
          </a:xfrm>
          <a:prstGeom prst="rect">
            <a:avLst/>
          </a:prstGeom>
          <a:ln w="38100">
            <a:solidFill>
              <a:schemeClr val="tx1"/>
            </a:solidFill>
          </a:ln>
        </p:spPr>
      </p:pic>
      <p:sp>
        <p:nvSpPr>
          <p:cNvPr id="12" name="Rectangle 10">
            <a:extLst>
              <a:ext uri="{FF2B5EF4-FFF2-40B4-BE49-F238E27FC236}">
                <a16:creationId xmlns:a16="http://schemas.microsoft.com/office/drawing/2014/main" id="{9A70937D-CC2E-005B-B048-7BA2CA8EA197}"/>
              </a:ext>
            </a:extLst>
          </p:cNvPr>
          <p:cNvSpPr/>
          <p:nvPr/>
        </p:nvSpPr>
        <p:spPr>
          <a:xfrm>
            <a:off x="-705165" y="3492892"/>
            <a:ext cx="4145435" cy="669414"/>
          </a:xfrm>
          <a:prstGeom prst="rect">
            <a:avLst/>
          </a:prstGeom>
        </p:spPr>
        <p:txBody>
          <a:bodyPr wrap="square">
            <a:spAutoFit/>
          </a:bodyPr>
          <a:lstStyle/>
          <a:p>
            <a:pPr algn="r" defTabSz="685800">
              <a:defRPr/>
            </a:pPr>
            <a:r>
              <a:rPr lang="tr-TR" sz="2400" b="1" dirty="0">
                <a:solidFill>
                  <a:srgbClr val="000000"/>
                </a:solidFill>
                <a:latin typeface="Arial"/>
              </a:rPr>
              <a:t>Gerald </a:t>
            </a:r>
            <a:r>
              <a:rPr lang="tr-TR" sz="2400" b="1" dirty="0" err="1">
                <a:solidFill>
                  <a:srgbClr val="000000"/>
                </a:solidFill>
                <a:latin typeface="Arial"/>
              </a:rPr>
              <a:t>Zaltman</a:t>
            </a:r>
            <a:r>
              <a:rPr lang="tr-TR" sz="2400" dirty="0">
                <a:solidFill>
                  <a:srgbClr val="000000"/>
                </a:solidFill>
                <a:latin typeface="Arial"/>
              </a:rPr>
              <a:t> </a:t>
            </a:r>
          </a:p>
          <a:p>
            <a:pPr algn="r" defTabSz="685800">
              <a:defRPr/>
            </a:pPr>
            <a:r>
              <a:rPr lang="tr-TR" sz="1350" dirty="0">
                <a:solidFill>
                  <a:srgbClr val="000000"/>
                </a:solidFill>
                <a:latin typeface="Arial"/>
              </a:rPr>
              <a:t>Harvard Business School</a:t>
            </a:r>
          </a:p>
        </p:txBody>
      </p:sp>
    </p:spTree>
    <p:extLst>
      <p:ext uri="{BB962C8B-B14F-4D97-AF65-F5344CB8AC3E}">
        <p14:creationId xmlns:p14="http://schemas.microsoft.com/office/powerpoint/2010/main" val="1904925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solidFill>
                  <a:schemeClr val="tx1"/>
                </a:solidFill>
                <a:latin typeface="Calibri" panose="020F0502020204030204" pitchFamily="34" charset="0"/>
                <a:cs typeface="Calibri" panose="020F0502020204030204" pitchFamily="34" charset="0"/>
              </a:rPr>
              <a:t>The</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Native</a:t>
            </a:r>
            <a:r>
              <a:rPr lang="tr-TR" sz="2400" b="1" spc="107" dirty="0">
                <a:solidFill>
                  <a:schemeClr val="tx1"/>
                </a:solidFill>
                <a:latin typeface="Calibri" panose="020F0502020204030204" pitchFamily="34" charset="0"/>
                <a:cs typeface="Calibri" panose="020F0502020204030204" pitchFamily="34" charset="0"/>
              </a:rPr>
              <a:t> Language of </a:t>
            </a:r>
            <a:r>
              <a:rPr lang="tr-TR" sz="2400" b="1" spc="107" dirty="0" err="1">
                <a:latin typeface="Calibri" panose="020F0502020204030204" pitchFamily="34" charset="0"/>
                <a:cs typeface="Calibri" panose="020F0502020204030204" pitchFamily="34" charset="0"/>
              </a:rPr>
              <a:t>I</a:t>
            </a:r>
            <a:r>
              <a:rPr lang="tr-TR" sz="2400" b="1" spc="107" dirty="0" err="1">
                <a:solidFill>
                  <a:schemeClr val="tx1"/>
                </a:solidFill>
                <a:latin typeface="Calibri" panose="020F0502020204030204" pitchFamily="34" charset="0"/>
                <a:cs typeface="Calibri" panose="020F0502020204030204" pitchFamily="34" charset="0"/>
              </a:rPr>
              <a:t>mplicit</a:t>
            </a:r>
            <a:r>
              <a:rPr lang="tr-TR" sz="2400" b="1" spc="107" dirty="0">
                <a:solidFill>
                  <a:schemeClr val="tx1"/>
                </a:solidFill>
                <a:latin typeface="Calibri" panose="020F0502020204030204" pitchFamily="34" charset="0"/>
                <a:cs typeface="Calibri" panose="020F0502020204030204" pitchFamily="34" charset="0"/>
              </a:rPr>
              <a:t> Memory is </a:t>
            </a:r>
            <a:r>
              <a:rPr lang="tr-TR" sz="2400" b="1" spc="107" dirty="0" err="1">
                <a:solidFill>
                  <a:schemeClr val="tx1"/>
                </a:solidFill>
                <a:latin typeface="Calibri" panose="020F0502020204030204" pitchFamily="34" charset="0"/>
                <a:cs typeface="Calibri" panose="020F0502020204030204" pitchFamily="34" charset="0"/>
              </a:rPr>
              <a:t>Images</a:t>
            </a:r>
            <a:r>
              <a:rPr lang="tr-TR" sz="2400" b="1" spc="107" dirty="0">
                <a:solidFill>
                  <a:schemeClr val="tx1"/>
                </a:solidFill>
                <a:latin typeface="Calibri" panose="020F0502020204030204" pitchFamily="34" charset="0"/>
                <a:cs typeface="Calibri" panose="020F0502020204030204" pitchFamily="34" charset="0"/>
              </a:rPr>
              <a:t>  </a:t>
            </a:r>
            <a:endParaRPr sz="2400" b="1" dirty="0">
              <a:latin typeface="Calibri" panose="020F0502020204030204" pitchFamily="34" charset="0"/>
              <a:cs typeface="Calibri" panose="020F0502020204030204" pitchFamily="34" charset="0"/>
            </a:endParaRPr>
          </a:p>
        </p:txBody>
      </p:sp>
      <p:pic>
        <p:nvPicPr>
          <p:cNvPr id="21" name="Picture 6">
            <a:extLst>
              <a:ext uri="{FF2B5EF4-FFF2-40B4-BE49-F238E27FC236}">
                <a16:creationId xmlns:a16="http://schemas.microsoft.com/office/drawing/2014/main" id="{C798CA08-8F15-3223-5DB1-CFB43C7679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pic>
        <p:nvPicPr>
          <p:cNvPr id="2" name="Google Shape;622;p104">
            <a:extLst>
              <a:ext uri="{FF2B5EF4-FFF2-40B4-BE49-F238E27FC236}">
                <a16:creationId xmlns:a16="http://schemas.microsoft.com/office/drawing/2014/main" id="{1BD9D418-35A4-09FF-7F68-C46111443DB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8028" y="1341890"/>
            <a:ext cx="3911225" cy="817125"/>
          </a:xfrm>
          <a:prstGeom prst="rect">
            <a:avLst/>
          </a:prstGeom>
          <a:noFill/>
          <a:ln>
            <a:noFill/>
          </a:ln>
        </p:spPr>
      </p:pic>
      <p:pic>
        <p:nvPicPr>
          <p:cNvPr id="6" name="Google Shape;623;p104">
            <a:extLst>
              <a:ext uri="{FF2B5EF4-FFF2-40B4-BE49-F238E27FC236}">
                <a16:creationId xmlns:a16="http://schemas.microsoft.com/office/drawing/2014/main" id="{89C3E1C0-C61E-9DD6-7280-C125559A8FE8}"/>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314478" y="1338554"/>
            <a:ext cx="4404255" cy="882675"/>
          </a:xfrm>
          <a:prstGeom prst="rect">
            <a:avLst/>
          </a:prstGeom>
          <a:noFill/>
          <a:ln>
            <a:noFill/>
          </a:ln>
        </p:spPr>
      </p:pic>
      <p:pic>
        <p:nvPicPr>
          <p:cNvPr id="7" name="Google Shape;624;p104">
            <a:extLst>
              <a:ext uri="{FF2B5EF4-FFF2-40B4-BE49-F238E27FC236}">
                <a16:creationId xmlns:a16="http://schemas.microsoft.com/office/drawing/2014/main" id="{0897D1B4-AA17-20B5-009A-1667FE571517}"/>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48028" y="3450829"/>
            <a:ext cx="8441777" cy="869225"/>
          </a:xfrm>
          <a:prstGeom prst="rect">
            <a:avLst/>
          </a:prstGeom>
          <a:noFill/>
          <a:ln>
            <a:noFill/>
          </a:ln>
        </p:spPr>
      </p:pic>
      <p:pic>
        <p:nvPicPr>
          <p:cNvPr id="8" name="Google Shape;625;p104">
            <a:extLst>
              <a:ext uri="{FF2B5EF4-FFF2-40B4-BE49-F238E27FC236}">
                <a16:creationId xmlns:a16="http://schemas.microsoft.com/office/drawing/2014/main" id="{FCDECB21-9FEB-17D8-C735-0AAEA53B4DB9}"/>
              </a:ext>
            </a:extLst>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48028" y="2371540"/>
            <a:ext cx="8441778" cy="882672"/>
          </a:xfrm>
          <a:prstGeom prst="rect">
            <a:avLst/>
          </a:prstGeom>
          <a:noFill/>
          <a:ln>
            <a:noFill/>
          </a:ln>
        </p:spPr>
      </p:pic>
    </p:spTree>
    <p:extLst>
      <p:ext uri="{BB962C8B-B14F-4D97-AF65-F5344CB8AC3E}">
        <p14:creationId xmlns:p14="http://schemas.microsoft.com/office/powerpoint/2010/main" val="2764285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solidFill>
                  <a:schemeClr val="tx1"/>
                </a:solidFill>
                <a:latin typeface="Calibri" panose="020F0502020204030204" pitchFamily="34" charset="0"/>
                <a:cs typeface="Calibri" panose="020F0502020204030204" pitchFamily="34" charset="0"/>
              </a:rPr>
              <a:t>Metaphors</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are</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Doors</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Into</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Subconsciousness</a:t>
            </a:r>
            <a:r>
              <a:rPr lang="tr-TR" sz="2400" b="1" spc="107" dirty="0">
                <a:solidFill>
                  <a:schemeClr val="tx1"/>
                </a:solidFill>
                <a:latin typeface="Calibri" panose="020F0502020204030204" pitchFamily="34" charset="0"/>
                <a:cs typeface="Calibri" panose="020F0502020204030204" pitchFamily="34" charset="0"/>
              </a:rPr>
              <a:t>  </a:t>
            </a:r>
            <a:endParaRPr sz="2400" b="1" dirty="0">
              <a:latin typeface="Calibri" panose="020F0502020204030204" pitchFamily="34" charset="0"/>
              <a:cs typeface="Calibri" panose="020F0502020204030204" pitchFamily="34" charset="0"/>
            </a:endParaRPr>
          </a:p>
        </p:txBody>
      </p:sp>
      <p:pic>
        <p:nvPicPr>
          <p:cNvPr id="21" name="Picture 6">
            <a:extLst>
              <a:ext uri="{FF2B5EF4-FFF2-40B4-BE49-F238E27FC236}">
                <a16:creationId xmlns:a16="http://schemas.microsoft.com/office/drawing/2014/main" id="{C798CA08-8F15-3223-5DB1-CFB43C7679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pic>
        <p:nvPicPr>
          <p:cNvPr id="3" name="Picture 3" descr="Balance1.jpg">
            <a:extLst>
              <a:ext uri="{FF2B5EF4-FFF2-40B4-BE49-F238E27FC236}">
                <a16:creationId xmlns:a16="http://schemas.microsoft.com/office/drawing/2014/main" id="{DD2FF24D-E447-EC4B-96CB-68E3853E75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272079" y="1117990"/>
            <a:ext cx="3028950" cy="3032555"/>
          </a:xfrm>
          <a:prstGeom prst="ellipse">
            <a:avLst/>
          </a:prstGeom>
        </p:spPr>
      </p:pic>
      <p:pic>
        <p:nvPicPr>
          <p:cNvPr id="9" name="Picture 4" descr="Container3.jpg">
            <a:extLst>
              <a:ext uri="{FF2B5EF4-FFF2-40B4-BE49-F238E27FC236}">
                <a16:creationId xmlns:a16="http://schemas.microsoft.com/office/drawing/2014/main" id="{F74DF3DD-8669-7BFA-828C-A964D9397BA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257300" y="1974275"/>
            <a:ext cx="1314450" cy="1314450"/>
          </a:xfrm>
          <a:prstGeom prst="ellipse">
            <a:avLst/>
          </a:prstGeom>
        </p:spPr>
      </p:pic>
      <p:pic>
        <p:nvPicPr>
          <p:cNvPr id="10" name="Picture 5" descr="Journey3.jpg">
            <a:extLst>
              <a:ext uri="{FF2B5EF4-FFF2-40B4-BE49-F238E27FC236}">
                <a16:creationId xmlns:a16="http://schemas.microsoft.com/office/drawing/2014/main" id="{2271281A-011A-887F-D335-9E0A3DCDBEEE}"/>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143500" y="2374325"/>
            <a:ext cx="2628900" cy="2628900"/>
          </a:xfrm>
          <a:prstGeom prst="ellipse">
            <a:avLst/>
          </a:prstGeom>
        </p:spPr>
      </p:pic>
      <p:pic>
        <p:nvPicPr>
          <p:cNvPr id="11" name="Picture 6" descr="Transformation2.jpg">
            <a:extLst>
              <a:ext uri="{FF2B5EF4-FFF2-40B4-BE49-F238E27FC236}">
                <a16:creationId xmlns:a16="http://schemas.microsoft.com/office/drawing/2014/main" id="{09E24FEC-D5BA-CA13-A5EE-53BD382C5E8C}"/>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800600" y="1059875"/>
            <a:ext cx="1600200" cy="1600200"/>
          </a:xfrm>
          <a:prstGeom prst="ellipse">
            <a:avLst/>
          </a:prstGeom>
        </p:spPr>
      </p:pic>
      <p:pic>
        <p:nvPicPr>
          <p:cNvPr id="12" name="Picture 8" descr="Connection1.jpg">
            <a:extLst>
              <a:ext uri="{FF2B5EF4-FFF2-40B4-BE49-F238E27FC236}">
                <a16:creationId xmlns:a16="http://schemas.microsoft.com/office/drawing/2014/main" id="{7CE0516F-AA9E-1028-DCFA-31C79D5EFFDA}"/>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515100" y="1459925"/>
            <a:ext cx="1257300" cy="1257300"/>
          </a:xfrm>
          <a:prstGeom prst="ellipse">
            <a:avLst/>
          </a:prstGeom>
        </p:spPr>
      </p:pic>
      <p:pic>
        <p:nvPicPr>
          <p:cNvPr id="13" name="Picture 10" descr="Control1.jpg">
            <a:extLst>
              <a:ext uri="{FF2B5EF4-FFF2-40B4-BE49-F238E27FC236}">
                <a16:creationId xmlns:a16="http://schemas.microsoft.com/office/drawing/2014/main" id="{FE2A134A-C81A-BA8E-976B-83233463354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flipH="1">
            <a:off x="1788320" y="3174425"/>
            <a:ext cx="1885950" cy="1885950"/>
          </a:xfrm>
          <a:prstGeom prst="ellipse">
            <a:avLst/>
          </a:prstGeom>
        </p:spPr>
      </p:pic>
      <p:pic>
        <p:nvPicPr>
          <p:cNvPr id="14" name="Picture 11" descr="Resource1.jpg">
            <a:extLst>
              <a:ext uri="{FF2B5EF4-FFF2-40B4-BE49-F238E27FC236}">
                <a16:creationId xmlns:a16="http://schemas.microsoft.com/office/drawing/2014/main" id="{6CEC278E-C6E8-918B-79F6-B162B33884DF}"/>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3886200" y="3460175"/>
            <a:ext cx="1600200" cy="1600200"/>
          </a:xfrm>
          <a:prstGeom prst="ellipse">
            <a:avLst/>
          </a:prstGeom>
        </p:spPr>
      </p:pic>
      <p:sp>
        <p:nvSpPr>
          <p:cNvPr id="15" name="Rectangle 12">
            <a:extLst>
              <a:ext uri="{FF2B5EF4-FFF2-40B4-BE49-F238E27FC236}">
                <a16:creationId xmlns:a16="http://schemas.microsoft.com/office/drawing/2014/main" id="{F38FDCB2-8F8E-F6F1-E829-BF9D9CA589F4}"/>
              </a:ext>
            </a:extLst>
          </p:cNvPr>
          <p:cNvSpPr>
            <a:spLocks noChangeArrowheads="1"/>
          </p:cNvSpPr>
          <p:nvPr/>
        </p:nvSpPr>
        <p:spPr bwMode="auto">
          <a:xfrm>
            <a:off x="3211081" y="2631500"/>
            <a:ext cx="1059906" cy="323165"/>
          </a:xfrm>
          <a:prstGeom prst="rect">
            <a:avLst/>
          </a:prstGeom>
          <a:noFill/>
          <a:ln w="9525">
            <a:noFill/>
            <a:miter lim="800000"/>
            <a:headEnd/>
            <a:tailEnd/>
          </a:ln>
        </p:spPr>
        <p:txBody>
          <a:bodyPr wrap="none">
            <a:spAutoFit/>
          </a:bodyPr>
          <a:lstStyle/>
          <a:p>
            <a:r>
              <a:rPr lang="en-US" sz="1500" b="1" dirty="0">
                <a:solidFill>
                  <a:srgbClr val="FFFFFF"/>
                </a:solidFill>
                <a:latin typeface="Century Gothic" panose="020B0502020202020204" pitchFamily="34" charset="0"/>
                <a:ea typeface="ＭＳ Ｐゴシック" pitchFamily="34" charset="-128"/>
              </a:rPr>
              <a:t>BALANCE</a:t>
            </a:r>
            <a:endParaRPr lang="en-US" sz="1500" b="1" dirty="0">
              <a:solidFill>
                <a:srgbClr val="FFFFFF"/>
              </a:solidFill>
              <a:latin typeface="Century Gothic" panose="020B0502020202020204" pitchFamily="34" charset="0"/>
            </a:endParaRPr>
          </a:p>
        </p:txBody>
      </p:sp>
      <p:sp>
        <p:nvSpPr>
          <p:cNvPr id="16" name="Rectangle 13">
            <a:extLst>
              <a:ext uri="{FF2B5EF4-FFF2-40B4-BE49-F238E27FC236}">
                <a16:creationId xmlns:a16="http://schemas.microsoft.com/office/drawing/2014/main" id="{0C55B56F-C7CB-19E2-4FE7-D28397EB65BA}"/>
              </a:ext>
            </a:extLst>
          </p:cNvPr>
          <p:cNvSpPr>
            <a:spLocks noChangeArrowheads="1"/>
          </p:cNvSpPr>
          <p:nvPr/>
        </p:nvSpPr>
        <p:spPr bwMode="auto">
          <a:xfrm>
            <a:off x="6408247" y="2017092"/>
            <a:ext cx="1471878" cy="323165"/>
          </a:xfrm>
          <a:prstGeom prst="rect">
            <a:avLst/>
          </a:prstGeom>
          <a:noFill/>
          <a:ln w="9525">
            <a:noFill/>
            <a:miter lim="800000"/>
            <a:headEnd/>
            <a:tailEnd/>
          </a:ln>
        </p:spPr>
        <p:txBody>
          <a:bodyPr wrap="none">
            <a:spAutoFit/>
          </a:bodyPr>
          <a:lstStyle/>
          <a:p>
            <a:r>
              <a:rPr lang="en-US" sz="1500" b="1" dirty="0">
                <a:solidFill>
                  <a:srgbClr val="FFFFFF"/>
                </a:solidFill>
                <a:latin typeface="Century Gothic" panose="020B0502020202020204" pitchFamily="34" charset="0"/>
              </a:rPr>
              <a:t>CONNECTION</a:t>
            </a:r>
          </a:p>
        </p:txBody>
      </p:sp>
      <p:sp>
        <p:nvSpPr>
          <p:cNvPr id="17" name="Rectangle 14">
            <a:extLst>
              <a:ext uri="{FF2B5EF4-FFF2-40B4-BE49-F238E27FC236}">
                <a16:creationId xmlns:a16="http://schemas.microsoft.com/office/drawing/2014/main" id="{3CD5021B-6185-DF1A-3144-546114E129AE}"/>
              </a:ext>
            </a:extLst>
          </p:cNvPr>
          <p:cNvSpPr>
            <a:spLocks noChangeArrowheads="1"/>
          </p:cNvSpPr>
          <p:nvPr/>
        </p:nvSpPr>
        <p:spPr bwMode="auto">
          <a:xfrm>
            <a:off x="1565429" y="2823839"/>
            <a:ext cx="1271502" cy="323165"/>
          </a:xfrm>
          <a:prstGeom prst="rect">
            <a:avLst/>
          </a:prstGeom>
          <a:noFill/>
          <a:ln w="9525">
            <a:noFill/>
            <a:miter lim="800000"/>
            <a:headEnd/>
            <a:tailEnd/>
          </a:ln>
        </p:spPr>
        <p:txBody>
          <a:bodyPr wrap="none">
            <a:spAutoFit/>
          </a:bodyPr>
          <a:lstStyle/>
          <a:p>
            <a:r>
              <a:rPr lang="en-US" sz="1500" b="1" dirty="0">
                <a:solidFill>
                  <a:srgbClr val="FFFFFF"/>
                </a:solidFill>
                <a:latin typeface="Century Gothic" panose="020B0502020202020204" pitchFamily="34" charset="0"/>
                <a:ea typeface="ＭＳ Ｐゴシック" pitchFamily="34" charset="-128"/>
              </a:rPr>
              <a:t>CONTAINER</a:t>
            </a:r>
            <a:endParaRPr lang="en-US" sz="1500" b="1" dirty="0">
              <a:solidFill>
                <a:srgbClr val="FFFFFF"/>
              </a:solidFill>
              <a:latin typeface="Century Gothic" panose="020B0502020202020204" pitchFamily="34" charset="0"/>
            </a:endParaRPr>
          </a:p>
        </p:txBody>
      </p:sp>
      <p:sp>
        <p:nvSpPr>
          <p:cNvPr id="18" name="Rectangle 15">
            <a:extLst>
              <a:ext uri="{FF2B5EF4-FFF2-40B4-BE49-F238E27FC236}">
                <a16:creationId xmlns:a16="http://schemas.microsoft.com/office/drawing/2014/main" id="{F66B0866-4AB7-C556-F3D2-83B8A8DCC749}"/>
              </a:ext>
            </a:extLst>
          </p:cNvPr>
          <p:cNvSpPr>
            <a:spLocks noChangeArrowheads="1"/>
          </p:cNvSpPr>
          <p:nvPr/>
        </p:nvSpPr>
        <p:spPr bwMode="auto">
          <a:xfrm>
            <a:off x="2556802" y="4260275"/>
            <a:ext cx="1154999" cy="323165"/>
          </a:xfrm>
          <a:prstGeom prst="rect">
            <a:avLst/>
          </a:prstGeom>
          <a:noFill/>
          <a:ln w="9525">
            <a:noFill/>
            <a:miter lim="800000"/>
            <a:headEnd/>
            <a:tailEnd/>
          </a:ln>
        </p:spPr>
        <p:txBody>
          <a:bodyPr wrap="square">
            <a:spAutoFit/>
          </a:bodyPr>
          <a:lstStyle/>
          <a:p>
            <a:r>
              <a:rPr lang="en-US" sz="1500" b="1" dirty="0">
                <a:solidFill>
                  <a:srgbClr val="FFFFFF"/>
                </a:solidFill>
                <a:latin typeface="Century Gothic" panose="020B0502020202020204" pitchFamily="34" charset="0"/>
              </a:rPr>
              <a:t>CONTROL</a:t>
            </a:r>
          </a:p>
        </p:txBody>
      </p:sp>
      <p:sp>
        <p:nvSpPr>
          <p:cNvPr id="19" name="Rectangle 18">
            <a:extLst>
              <a:ext uri="{FF2B5EF4-FFF2-40B4-BE49-F238E27FC236}">
                <a16:creationId xmlns:a16="http://schemas.microsoft.com/office/drawing/2014/main" id="{C7D42160-5F6D-7CCF-BE23-4E4392D89DA8}"/>
              </a:ext>
            </a:extLst>
          </p:cNvPr>
          <p:cNvSpPr>
            <a:spLocks noChangeArrowheads="1"/>
          </p:cNvSpPr>
          <p:nvPr/>
        </p:nvSpPr>
        <p:spPr bwMode="auto">
          <a:xfrm>
            <a:off x="4262687" y="3838816"/>
            <a:ext cx="1143262" cy="323165"/>
          </a:xfrm>
          <a:prstGeom prst="rect">
            <a:avLst/>
          </a:prstGeom>
          <a:noFill/>
          <a:ln w="9525">
            <a:noFill/>
            <a:miter lim="800000"/>
            <a:headEnd/>
            <a:tailEnd/>
          </a:ln>
        </p:spPr>
        <p:txBody>
          <a:bodyPr wrap="none">
            <a:spAutoFit/>
          </a:bodyPr>
          <a:lstStyle/>
          <a:p>
            <a:r>
              <a:rPr lang="tr-TR" sz="1500" b="1" dirty="0">
                <a:solidFill>
                  <a:srgbClr val="FFFFFF"/>
                </a:solidFill>
                <a:latin typeface="Century Gothic" panose="020B0502020202020204" pitchFamily="34" charset="0"/>
              </a:rPr>
              <a:t>RE</a:t>
            </a:r>
            <a:r>
              <a:rPr lang="en-US" sz="1500" b="1" dirty="0">
                <a:solidFill>
                  <a:srgbClr val="FFFFFF"/>
                </a:solidFill>
                <a:latin typeface="Century Gothic" panose="020B0502020202020204" pitchFamily="34" charset="0"/>
              </a:rPr>
              <a:t>SOURCE</a:t>
            </a:r>
          </a:p>
        </p:txBody>
      </p:sp>
      <p:sp>
        <p:nvSpPr>
          <p:cNvPr id="20" name="Rectangle 19">
            <a:extLst>
              <a:ext uri="{FF2B5EF4-FFF2-40B4-BE49-F238E27FC236}">
                <a16:creationId xmlns:a16="http://schemas.microsoft.com/office/drawing/2014/main" id="{B046DACB-1C6F-C20A-283F-B8709C975354}"/>
              </a:ext>
            </a:extLst>
          </p:cNvPr>
          <p:cNvSpPr>
            <a:spLocks noChangeArrowheads="1"/>
          </p:cNvSpPr>
          <p:nvPr/>
        </p:nvSpPr>
        <p:spPr bwMode="auto">
          <a:xfrm>
            <a:off x="4672329" y="2327449"/>
            <a:ext cx="1883849" cy="323165"/>
          </a:xfrm>
          <a:prstGeom prst="rect">
            <a:avLst/>
          </a:prstGeom>
          <a:noFill/>
          <a:ln w="9525">
            <a:noFill/>
            <a:miter lim="800000"/>
            <a:headEnd/>
            <a:tailEnd/>
          </a:ln>
        </p:spPr>
        <p:txBody>
          <a:bodyPr wrap="none">
            <a:spAutoFit/>
          </a:bodyPr>
          <a:lstStyle/>
          <a:p>
            <a:r>
              <a:rPr lang="en-US" sz="1500" b="1" dirty="0">
                <a:solidFill>
                  <a:srgbClr val="FFFFFF"/>
                </a:solidFill>
                <a:latin typeface="Century Gothic" panose="020B0502020202020204" pitchFamily="34" charset="0"/>
                <a:ea typeface="ＭＳ Ｐゴシック" pitchFamily="34" charset="-128"/>
              </a:rPr>
              <a:t>TRANSFORMATION</a:t>
            </a:r>
            <a:endParaRPr lang="en-US" sz="1500" b="1" dirty="0">
              <a:solidFill>
                <a:srgbClr val="FFFFFF"/>
              </a:solidFill>
              <a:latin typeface="Century Gothic" panose="020B0502020202020204" pitchFamily="34" charset="0"/>
            </a:endParaRPr>
          </a:p>
        </p:txBody>
      </p:sp>
      <p:sp>
        <p:nvSpPr>
          <p:cNvPr id="22" name="Rectangle 20">
            <a:extLst>
              <a:ext uri="{FF2B5EF4-FFF2-40B4-BE49-F238E27FC236}">
                <a16:creationId xmlns:a16="http://schemas.microsoft.com/office/drawing/2014/main" id="{F3DD3205-6E0A-CB50-5327-1B0E0A5E6F97}"/>
              </a:ext>
            </a:extLst>
          </p:cNvPr>
          <p:cNvSpPr>
            <a:spLocks noChangeArrowheads="1"/>
          </p:cNvSpPr>
          <p:nvPr/>
        </p:nvSpPr>
        <p:spPr bwMode="auto">
          <a:xfrm>
            <a:off x="5948971" y="3566789"/>
            <a:ext cx="1455539" cy="323165"/>
          </a:xfrm>
          <a:prstGeom prst="rect">
            <a:avLst/>
          </a:prstGeom>
          <a:noFill/>
          <a:ln w="9525">
            <a:noFill/>
            <a:miter lim="800000"/>
            <a:headEnd/>
            <a:tailEnd/>
          </a:ln>
        </p:spPr>
        <p:txBody>
          <a:bodyPr wrap="square">
            <a:spAutoFit/>
          </a:bodyPr>
          <a:lstStyle/>
          <a:p>
            <a:r>
              <a:rPr lang="en-US" sz="1500" b="1" dirty="0">
                <a:solidFill>
                  <a:srgbClr val="FFFFFF"/>
                </a:solidFill>
                <a:latin typeface="Century Gothic" panose="020B0502020202020204" pitchFamily="34" charset="0"/>
              </a:rPr>
              <a:t>JOURNEY</a:t>
            </a:r>
          </a:p>
        </p:txBody>
      </p:sp>
    </p:spTree>
    <p:extLst>
      <p:ext uri="{BB962C8B-B14F-4D97-AF65-F5344CB8AC3E}">
        <p14:creationId xmlns:p14="http://schemas.microsoft.com/office/powerpoint/2010/main" val="3991847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latin typeface="Calibri" panose="020F0502020204030204" pitchFamily="34" charset="0"/>
                <a:cs typeface="Calibri" panose="020F0502020204030204" pitchFamily="34" charset="0"/>
              </a:rPr>
              <a:t>Employee</a:t>
            </a:r>
            <a:r>
              <a:rPr lang="tr-TR" sz="2400" b="1" spc="107" dirty="0">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Subconsciousness</a:t>
            </a:r>
            <a:r>
              <a:rPr lang="tr-TR" sz="2400" b="1" spc="107" dirty="0">
                <a:solidFill>
                  <a:schemeClr val="tx1"/>
                </a:solidFill>
                <a:latin typeface="Calibri" panose="020F0502020204030204" pitchFamily="34" charset="0"/>
                <a:cs typeface="Calibri" panose="020F0502020204030204" pitchFamily="34" charset="0"/>
              </a:rPr>
              <a:t>  </a:t>
            </a:r>
            <a:endParaRPr sz="2400" b="1" dirty="0">
              <a:latin typeface="Calibri" panose="020F0502020204030204" pitchFamily="34" charset="0"/>
              <a:cs typeface="Calibri" panose="020F0502020204030204" pitchFamily="34" charset="0"/>
            </a:endParaRPr>
          </a:p>
        </p:txBody>
      </p:sp>
      <p:pic>
        <p:nvPicPr>
          <p:cNvPr id="21" name="Picture 6">
            <a:extLst>
              <a:ext uri="{FF2B5EF4-FFF2-40B4-BE49-F238E27FC236}">
                <a16:creationId xmlns:a16="http://schemas.microsoft.com/office/drawing/2014/main" id="{C798CA08-8F15-3223-5DB1-CFB43C7679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pic>
        <p:nvPicPr>
          <p:cNvPr id="2" name="Picture 32">
            <a:extLst>
              <a:ext uri="{FF2B5EF4-FFF2-40B4-BE49-F238E27FC236}">
                <a16:creationId xmlns:a16="http://schemas.microsoft.com/office/drawing/2014/main" id="{AB70CF44-29F2-C6FC-B2D2-063B7D6C782E}"/>
              </a:ext>
            </a:extLst>
          </p:cNvPr>
          <p:cNvPicPr>
            <a:picLocks noChangeAspect="1"/>
          </p:cNvPicPr>
          <p:nvPr/>
        </p:nvPicPr>
        <p:blipFill>
          <a:blip r:embed="rId3"/>
          <a:stretch>
            <a:fillRect/>
          </a:stretch>
        </p:blipFill>
        <p:spPr>
          <a:xfrm>
            <a:off x="2075292" y="1500181"/>
            <a:ext cx="1489796" cy="1489796"/>
          </a:xfrm>
          <a:prstGeom prst="rect">
            <a:avLst/>
          </a:prstGeom>
        </p:spPr>
      </p:pic>
      <p:pic>
        <p:nvPicPr>
          <p:cNvPr id="6" name="Picture 33">
            <a:extLst>
              <a:ext uri="{FF2B5EF4-FFF2-40B4-BE49-F238E27FC236}">
                <a16:creationId xmlns:a16="http://schemas.microsoft.com/office/drawing/2014/main" id="{2B585F2B-8EC4-2D34-CC7C-9BFBDD2ABA9E}"/>
              </a:ext>
            </a:extLst>
          </p:cNvPr>
          <p:cNvPicPr>
            <a:picLocks noChangeAspect="1"/>
          </p:cNvPicPr>
          <p:nvPr/>
        </p:nvPicPr>
        <p:blipFill>
          <a:blip r:embed="rId4"/>
          <a:stretch>
            <a:fillRect/>
          </a:stretch>
        </p:blipFill>
        <p:spPr>
          <a:xfrm>
            <a:off x="5657935" y="1509358"/>
            <a:ext cx="1489796" cy="1489796"/>
          </a:xfrm>
          <a:prstGeom prst="rect">
            <a:avLst/>
          </a:prstGeom>
        </p:spPr>
      </p:pic>
      <p:sp>
        <p:nvSpPr>
          <p:cNvPr id="7" name="Rectangle 19">
            <a:extLst>
              <a:ext uri="{FF2B5EF4-FFF2-40B4-BE49-F238E27FC236}">
                <a16:creationId xmlns:a16="http://schemas.microsoft.com/office/drawing/2014/main" id="{168056B8-BB8C-7F3D-1503-4C73C1A5C33B}"/>
              </a:ext>
            </a:extLst>
          </p:cNvPr>
          <p:cNvSpPr>
            <a:spLocks noChangeArrowheads="1"/>
          </p:cNvSpPr>
          <p:nvPr/>
        </p:nvSpPr>
        <p:spPr bwMode="auto">
          <a:xfrm>
            <a:off x="5755564" y="3155343"/>
            <a:ext cx="1904367" cy="323165"/>
          </a:xfrm>
          <a:prstGeom prst="rect">
            <a:avLst/>
          </a:prstGeom>
          <a:noFill/>
          <a:ln w="9525">
            <a:noFill/>
            <a:miter lim="800000"/>
            <a:headEnd/>
            <a:tailEnd/>
          </a:ln>
        </p:spPr>
        <p:txBody>
          <a:bodyPr wrap="none">
            <a:spAutoFit/>
          </a:bodyPr>
          <a:lstStyle/>
          <a:p>
            <a:r>
              <a:rPr lang="tr-TR" sz="1500" b="1" dirty="0">
                <a:ea typeface="ＭＳ Ｐゴシック" pitchFamily="34" charset="-128"/>
              </a:rPr>
              <a:t>RE</a:t>
            </a:r>
            <a:r>
              <a:rPr lang="en-US" sz="1500" b="1" dirty="0">
                <a:ea typeface="ＭＳ Ｐゴシック" pitchFamily="34" charset="-128"/>
              </a:rPr>
              <a:t>SOURCE (REVERSE)</a:t>
            </a:r>
            <a:endParaRPr lang="en-US" sz="1500" b="1" dirty="0"/>
          </a:p>
        </p:txBody>
      </p:sp>
      <p:sp>
        <p:nvSpPr>
          <p:cNvPr id="8" name="Rectangle 19">
            <a:extLst>
              <a:ext uri="{FF2B5EF4-FFF2-40B4-BE49-F238E27FC236}">
                <a16:creationId xmlns:a16="http://schemas.microsoft.com/office/drawing/2014/main" id="{20C84DB7-973B-241D-FEF9-5F01220C8FCD}"/>
              </a:ext>
            </a:extLst>
          </p:cNvPr>
          <p:cNvSpPr>
            <a:spLocks noChangeArrowheads="1"/>
          </p:cNvSpPr>
          <p:nvPr/>
        </p:nvSpPr>
        <p:spPr bwMode="auto">
          <a:xfrm>
            <a:off x="4207925" y="3175128"/>
            <a:ext cx="706027" cy="323165"/>
          </a:xfrm>
          <a:prstGeom prst="rect">
            <a:avLst/>
          </a:prstGeom>
          <a:noFill/>
          <a:ln w="9525">
            <a:noFill/>
            <a:miter lim="800000"/>
            <a:headEnd/>
            <a:tailEnd/>
          </a:ln>
        </p:spPr>
        <p:txBody>
          <a:bodyPr wrap="none">
            <a:spAutoFit/>
          </a:bodyPr>
          <a:lstStyle/>
          <a:p>
            <a:r>
              <a:rPr lang="en-US" sz="1500" b="1" dirty="0">
                <a:ea typeface="ＭＳ Ｐゴシック" pitchFamily="34" charset="-128"/>
              </a:rPr>
              <a:t>FORCE</a:t>
            </a:r>
            <a:endParaRPr lang="en-US" sz="1500" b="1" dirty="0"/>
          </a:p>
        </p:txBody>
      </p:sp>
      <p:sp>
        <p:nvSpPr>
          <p:cNvPr id="23" name="Rectangle 19">
            <a:extLst>
              <a:ext uri="{FF2B5EF4-FFF2-40B4-BE49-F238E27FC236}">
                <a16:creationId xmlns:a16="http://schemas.microsoft.com/office/drawing/2014/main" id="{B56F8950-5E31-4A58-BFC5-7E49A4FD9E17}"/>
              </a:ext>
            </a:extLst>
          </p:cNvPr>
          <p:cNvSpPr>
            <a:spLocks noChangeArrowheads="1"/>
          </p:cNvSpPr>
          <p:nvPr/>
        </p:nvSpPr>
        <p:spPr bwMode="auto">
          <a:xfrm>
            <a:off x="2381719" y="3164736"/>
            <a:ext cx="1120307" cy="323165"/>
          </a:xfrm>
          <a:prstGeom prst="rect">
            <a:avLst/>
          </a:prstGeom>
          <a:noFill/>
          <a:ln w="9525">
            <a:noFill/>
            <a:miter lim="800000"/>
            <a:headEnd/>
            <a:tailEnd/>
          </a:ln>
        </p:spPr>
        <p:txBody>
          <a:bodyPr wrap="none">
            <a:spAutoFit/>
          </a:bodyPr>
          <a:lstStyle/>
          <a:p>
            <a:r>
              <a:rPr lang="en-US" sz="1500" b="1" dirty="0">
                <a:ea typeface="ＭＳ Ｐゴシック" pitchFamily="34" charset="-128"/>
              </a:rPr>
              <a:t>CONTAINER</a:t>
            </a:r>
            <a:endParaRPr lang="en-US" sz="1500" b="1" dirty="0"/>
          </a:p>
        </p:txBody>
      </p:sp>
      <p:pic>
        <p:nvPicPr>
          <p:cNvPr id="24" name="Picture 37">
            <a:extLst>
              <a:ext uri="{FF2B5EF4-FFF2-40B4-BE49-F238E27FC236}">
                <a16:creationId xmlns:a16="http://schemas.microsoft.com/office/drawing/2014/main" id="{F7EEBC10-E195-4F38-AC1D-6601EAB1E06E}"/>
              </a:ext>
            </a:extLst>
          </p:cNvPr>
          <p:cNvPicPr>
            <a:picLocks noChangeAspect="1"/>
          </p:cNvPicPr>
          <p:nvPr/>
        </p:nvPicPr>
        <p:blipFill>
          <a:blip r:embed="rId5"/>
          <a:stretch>
            <a:fillRect/>
          </a:stretch>
        </p:blipFill>
        <p:spPr>
          <a:xfrm>
            <a:off x="3866810" y="1520029"/>
            <a:ext cx="1468451" cy="1468451"/>
          </a:xfrm>
          <a:prstGeom prst="rect">
            <a:avLst/>
          </a:prstGeom>
        </p:spPr>
      </p:pic>
    </p:spTree>
    <p:extLst>
      <p:ext uri="{BB962C8B-B14F-4D97-AF65-F5344CB8AC3E}">
        <p14:creationId xmlns:p14="http://schemas.microsoft.com/office/powerpoint/2010/main" val="2670353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latin typeface="Calibri" panose="020F0502020204030204" pitchFamily="34" charset="0"/>
                <a:cs typeface="Calibri" panose="020F0502020204030204" pitchFamily="34" charset="0"/>
              </a:rPr>
              <a:t>Employee</a:t>
            </a:r>
            <a:r>
              <a:rPr lang="tr-TR" sz="2400" b="1" spc="107" dirty="0">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Subconsciousness</a:t>
            </a:r>
            <a:r>
              <a:rPr lang="tr-TR" sz="2400" b="1" spc="107" dirty="0">
                <a:solidFill>
                  <a:schemeClr val="tx1"/>
                </a:solidFill>
                <a:latin typeface="Calibri" panose="020F0502020204030204" pitchFamily="34" charset="0"/>
                <a:cs typeface="Calibri" panose="020F0502020204030204" pitchFamily="34" charset="0"/>
              </a:rPr>
              <a:t>  </a:t>
            </a:r>
            <a:endParaRPr sz="2400" b="1" dirty="0">
              <a:latin typeface="Calibri" panose="020F0502020204030204" pitchFamily="34" charset="0"/>
              <a:cs typeface="Calibri" panose="020F0502020204030204" pitchFamily="34" charset="0"/>
            </a:endParaRPr>
          </a:p>
        </p:txBody>
      </p:sp>
      <p:pic>
        <p:nvPicPr>
          <p:cNvPr id="21" name="Picture 6">
            <a:extLst>
              <a:ext uri="{FF2B5EF4-FFF2-40B4-BE49-F238E27FC236}">
                <a16:creationId xmlns:a16="http://schemas.microsoft.com/office/drawing/2014/main" id="{C798CA08-8F15-3223-5DB1-CFB43C7679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sp>
        <p:nvSpPr>
          <p:cNvPr id="3" name="Rectangle 9">
            <a:extLst>
              <a:ext uri="{FF2B5EF4-FFF2-40B4-BE49-F238E27FC236}">
                <a16:creationId xmlns:a16="http://schemas.microsoft.com/office/drawing/2014/main" id="{8C1557BA-A94E-2D13-B9EE-ACEF056D7768}"/>
              </a:ext>
            </a:extLst>
          </p:cNvPr>
          <p:cNvSpPr/>
          <p:nvPr/>
        </p:nvSpPr>
        <p:spPr>
          <a:xfrm>
            <a:off x="4389620" y="1915607"/>
            <a:ext cx="3905364" cy="553998"/>
          </a:xfrm>
          <a:prstGeom prst="rect">
            <a:avLst/>
          </a:prstGeom>
        </p:spPr>
        <p:txBody>
          <a:bodyPr wrap="none">
            <a:spAutoFit/>
          </a:bodyPr>
          <a:lstStyle/>
          <a:p>
            <a:r>
              <a:rPr lang="en-US" sz="3000" b="1" dirty="0"/>
              <a:t>=  THE AGE OF ANXIETY</a:t>
            </a:r>
            <a:endParaRPr lang="en-US" sz="1800" dirty="0"/>
          </a:p>
        </p:txBody>
      </p:sp>
      <p:pic>
        <p:nvPicPr>
          <p:cNvPr id="9" name="Picture 10">
            <a:extLst>
              <a:ext uri="{FF2B5EF4-FFF2-40B4-BE49-F238E27FC236}">
                <a16:creationId xmlns:a16="http://schemas.microsoft.com/office/drawing/2014/main" id="{84AC35A8-8EC0-73DB-9860-C517FBA84BE3}"/>
              </a:ext>
            </a:extLst>
          </p:cNvPr>
          <p:cNvPicPr>
            <a:picLocks noChangeAspect="1"/>
          </p:cNvPicPr>
          <p:nvPr/>
        </p:nvPicPr>
        <p:blipFill>
          <a:blip r:embed="rId3"/>
          <a:stretch>
            <a:fillRect/>
          </a:stretch>
        </p:blipFill>
        <p:spPr>
          <a:xfrm>
            <a:off x="1338462" y="1374412"/>
            <a:ext cx="1489796" cy="1489796"/>
          </a:xfrm>
          <a:prstGeom prst="rect">
            <a:avLst/>
          </a:prstGeom>
        </p:spPr>
      </p:pic>
      <p:pic>
        <p:nvPicPr>
          <p:cNvPr id="10" name="Picture 11">
            <a:extLst>
              <a:ext uri="{FF2B5EF4-FFF2-40B4-BE49-F238E27FC236}">
                <a16:creationId xmlns:a16="http://schemas.microsoft.com/office/drawing/2014/main" id="{1FE8016A-F413-A34D-EE51-69A687F9E8B0}"/>
              </a:ext>
            </a:extLst>
          </p:cNvPr>
          <p:cNvPicPr>
            <a:picLocks noChangeAspect="1"/>
          </p:cNvPicPr>
          <p:nvPr/>
        </p:nvPicPr>
        <p:blipFill>
          <a:blip r:embed="rId4"/>
          <a:stretch>
            <a:fillRect/>
          </a:stretch>
        </p:blipFill>
        <p:spPr>
          <a:xfrm>
            <a:off x="2703670" y="1390001"/>
            <a:ext cx="1489796" cy="1489796"/>
          </a:xfrm>
          <a:prstGeom prst="rect">
            <a:avLst/>
          </a:prstGeom>
        </p:spPr>
      </p:pic>
      <p:sp>
        <p:nvSpPr>
          <p:cNvPr id="11" name="Rectangle 19">
            <a:extLst>
              <a:ext uri="{FF2B5EF4-FFF2-40B4-BE49-F238E27FC236}">
                <a16:creationId xmlns:a16="http://schemas.microsoft.com/office/drawing/2014/main" id="{AC3DEA53-D25C-A82B-EDA2-92E6E82E6DF2}"/>
              </a:ext>
            </a:extLst>
          </p:cNvPr>
          <p:cNvSpPr>
            <a:spLocks noChangeArrowheads="1"/>
          </p:cNvSpPr>
          <p:nvPr/>
        </p:nvSpPr>
        <p:spPr bwMode="auto">
          <a:xfrm>
            <a:off x="3180173" y="3070770"/>
            <a:ext cx="706027" cy="323165"/>
          </a:xfrm>
          <a:prstGeom prst="rect">
            <a:avLst/>
          </a:prstGeom>
          <a:noFill/>
          <a:ln w="9525">
            <a:noFill/>
            <a:miter lim="800000"/>
            <a:headEnd/>
            <a:tailEnd/>
          </a:ln>
        </p:spPr>
        <p:txBody>
          <a:bodyPr wrap="none">
            <a:spAutoFit/>
          </a:bodyPr>
          <a:lstStyle/>
          <a:p>
            <a:r>
              <a:rPr lang="en-US" sz="1500" b="1" dirty="0">
                <a:ea typeface="ＭＳ Ｐゴシック" pitchFamily="34" charset="-128"/>
              </a:rPr>
              <a:t>FORCE</a:t>
            </a:r>
            <a:endParaRPr lang="en-US" sz="1500" b="1" dirty="0"/>
          </a:p>
        </p:txBody>
      </p:sp>
      <p:sp>
        <p:nvSpPr>
          <p:cNvPr id="12" name="Rectangle 19">
            <a:extLst>
              <a:ext uri="{FF2B5EF4-FFF2-40B4-BE49-F238E27FC236}">
                <a16:creationId xmlns:a16="http://schemas.microsoft.com/office/drawing/2014/main" id="{5D305825-6BCA-1B4C-CACC-3FF5793C4433}"/>
              </a:ext>
            </a:extLst>
          </p:cNvPr>
          <p:cNvSpPr>
            <a:spLocks noChangeArrowheads="1"/>
          </p:cNvSpPr>
          <p:nvPr/>
        </p:nvSpPr>
        <p:spPr bwMode="auto">
          <a:xfrm>
            <a:off x="1371600" y="3070770"/>
            <a:ext cx="1120307" cy="323165"/>
          </a:xfrm>
          <a:prstGeom prst="rect">
            <a:avLst/>
          </a:prstGeom>
          <a:noFill/>
          <a:ln w="9525">
            <a:noFill/>
            <a:miter lim="800000"/>
            <a:headEnd/>
            <a:tailEnd/>
          </a:ln>
        </p:spPr>
        <p:txBody>
          <a:bodyPr wrap="none">
            <a:spAutoFit/>
          </a:bodyPr>
          <a:lstStyle/>
          <a:p>
            <a:r>
              <a:rPr lang="en-US" sz="1500" b="1" dirty="0">
                <a:ea typeface="ＭＳ Ｐゴシック" pitchFamily="34" charset="-128"/>
              </a:rPr>
              <a:t>CONTAINER</a:t>
            </a:r>
            <a:endParaRPr lang="en-US" sz="1500" b="1" dirty="0"/>
          </a:p>
        </p:txBody>
      </p:sp>
    </p:spTree>
    <p:extLst>
      <p:ext uri="{BB962C8B-B14F-4D97-AF65-F5344CB8AC3E}">
        <p14:creationId xmlns:p14="http://schemas.microsoft.com/office/powerpoint/2010/main" val="2664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2400" y="0"/>
            <a:ext cx="9601200" cy="5257800"/>
          </a:xfrm>
          <a:prstGeom prst="rect">
            <a:avLst/>
          </a:prstGeom>
          <a:solidFill>
            <a:srgbClr val="FFFFF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nchor="ctr"/>
          <a:lstStyle/>
          <a:p>
            <a:pPr algn="ctr">
              <a:defRPr/>
            </a:pPr>
            <a:endParaRPr lang="en-US" sz="1350">
              <a:solidFill>
                <a:schemeClr val="lt1"/>
              </a:solidFill>
            </a:endParaRPr>
          </a:p>
        </p:txBody>
      </p:sp>
      <p:sp>
        <p:nvSpPr>
          <p:cNvPr id="2" name="TextBox 1"/>
          <p:cNvSpPr txBox="1"/>
          <p:nvPr/>
        </p:nvSpPr>
        <p:spPr>
          <a:xfrm>
            <a:off x="571500" y="3306989"/>
            <a:ext cx="8153400" cy="815608"/>
          </a:xfrm>
          <a:prstGeom prst="rect">
            <a:avLst/>
          </a:prstGeom>
          <a:noFill/>
        </p:spPr>
        <p:txBody>
          <a:bodyPr wrap="square" rtlCol="0">
            <a:spAutoFit/>
          </a:bodyPr>
          <a:lstStyle/>
          <a:p>
            <a:pPr algn="ctr"/>
            <a:r>
              <a:rPr lang="en-US" sz="3600" b="1" dirty="0">
                <a:solidFill>
                  <a:srgbClr val="000000"/>
                </a:solidFill>
                <a:latin typeface="Calibri"/>
                <a:cs typeface="Calibri"/>
              </a:rPr>
              <a:t>How We Got Here</a:t>
            </a:r>
          </a:p>
          <a:p>
            <a:pPr algn="ctr"/>
            <a:endParaRPr lang="en-US" sz="1100" dirty="0">
              <a:solidFill>
                <a:srgbClr val="000000"/>
              </a:solidFill>
              <a:latin typeface="Calibri"/>
              <a:cs typeface="Calibri"/>
            </a:endParaRPr>
          </a:p>
        </p:txBody>
      </p:sp>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p>
          <a:p>
            <a:endParaRPr lang="en-US" sz="1350"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25539" y="4552950"/>
            <a:ext cx="1197280" cy="590550"/>
          </a:xfrm>
          <a:prstGeom prst="rect">
            <a:avLst/>
          </a:prstGeom>
        </p:spPr>
      </p:pic>
      <p:pic>
        <p:nvPicPr>
          <p:cNvPr id="8" name="Picture 4">
            <a:extLst>
              <a:ext uri="{FF2B5EF4-FFF2-40B4-BE49-F238E27FC236}">
                <a16:creationId xmlns:a16="http://schemas.microsoft.com/office/drawing/2014/main" id="{C44A0E4D-C54B-5A2A-11F3-B985172376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9800" y="590550"/>
            <a:ext cx="4581475" cy="2590800"/>
          </a:xfrm>
          <a:prstGeom prst="rect">
            <a:avLst/>
          </a:prstGeom>
        </p:spPr>
      </p:pic>
    </p:spTree>
    <p:extLst>
      <p:ext uri="{BB962C8B-B14F-4D97-AF65-F5344CB8AC3E}">
        <p14:creationId xmlns:p14="http://schemas.microsoft.com/office/powerpoint/2010/main" val="958932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latin typeface="Calibri" panose="020F0502020204030204" pitchFamily="34" charset="0"/>
                <a:cs typeface="Calibri" panose="020F0502020204030204" pitchFamily="34" charset="0"/>
              </a:rPr>
              <a:t>Employee</a:t>
            </a:r>
            <a:r>
              <a:rPr lang="tr-TR" sz="2400" b="1" spc="107" dirty="0">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Subconsciousness</a:t>
            </a:r>
            <a:r>
              <a:rPr lang="tr-TR" sz="2400" b="1" spc="107" dirty="0">
                <a:solidFill>
                  <a:schemeClr val="tx1"/>
                </a:solidFill>
                <a:latin typeface="Calibri" panose="020F0502020204030204" pitchFamily="34" charset="0"/>
                <a:cs typeface="Calibri" panose="020F0502020204030204" pitchFamily="34" charset="0"/>
              </a:rPr>
              <a:t>  </a:t>
            </a:r>
            <a:endParaRPr sz="2400" b="1" dirty="0">
              <a:latin typeface="Calibri" panose="020F0502020204030204" pitchFamily="34" charset="0"/>
              <a:cs typeface="Calibri" panose="020F0502020204030204" pitchFamily="34" charset="0"/>
            </a:endParaRPr>
          </a:p>
        </p:txBody>
      </p:sp>
      <p:pic>
        <p:nvPicPr>
          <p:cNvPr id="21" name="Picture 6">
            <a:extLst>
              <a:ext uri="{FF2B5EF4-FFF2-40B4-BE49-F238E27FC236}">
                <a16:creationId xmlns:a16="http://schemas.microsoft.com/office/drawing/2014/main" id="{C798CA08-8F15-3223-5DB1-CFB43C7679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pic>
        <p:nvPicPr>
          <p:cNvPr id="2" name="Picture 16">
            <a:extLst>
              <a:ext uri="{FF2B5EF4-FFF2-40B4-BE49-F238E27FC236}">
                <a16:creationId xmlns:a16="http://schemas.microsoft.com/office/drawing/2014/main" id="{B6A027E3-8909-08A0-ACDD-598570AB6DB0}"/>
              </a:ext>
            </a:extLst>
          </p:cNvPr>
          <p:cNvPicPr>
            <a:picLocks noChangeAspect="1"/>
          </p:cNvPicPr>
          <p:nvPr/>
        </p:nvPicPr>
        <p:blipFill>
          <a:blip r:embed="rId3"/>
          <a:stretch>
            <a:fillRect/>
          </a:stretch>
        </p:blipFill>
        <p:spPr>
          <a:xfrm>
            <a:off x="1318657" y="1462851"/>
            <a:ext cx="1489796" cy="1489796"/>
          </a:xfrm>
          <a:prstGeom prst="rect">
            <a:avLst/>
          </a:prstGeom>
        </p:spPr>
      </p:pic>
      <p:sp>
        <p:nvSpPr>
          <p:cNvPr id="6" name="Rectangle 19">
            <a:extLst>
              <a:ext uri="{FF2B5EF4-FFF2-40B4-BE49-F238E27FC236}">
                <a16:creationId xmlns:a16="http://schemas.microsoft.com/office/drawing/2014/main" id="{CF858EDC-3FA2-C713-BB6F-3F0E0795C8A9}"/>
              </a:ext>
            </a:extLst>
          </p:cNvPr>
          <p:cNvSpPr>
            <a:spLocks noChangeArrowheads="1"/>
          </p:cNvSpPr>
          <p:nvPr/>
        </p:nvSpPr>
        <p:spPr bwMode="auto">
          <a:xfrm>
            <a:off x="3013865" y="3148816"/>
            <a:ext cx="793038" cy="323165"/>
          </a:xfrm>
          <a:prstGeom prst="rect">
            <a:avLst/>
          </a:prstGeom>
          <a:noFill/>
          <a:ln w="9525">
            <a:noFill/>
            <a:miter lim="800000"/>
            <a:headEnd/>
            <a:tailEnd/>
          </a:ln>
        </p:spPr>
        <p:txBody>
          <a:bodyPr wrap="none">
            <a:spAutoFit/>
          </a:bodyPr>
          <a:lstStyle/>
          <a:p>
            <a:r>
              <a:rPr lang="en-US" sz="1500" b="1" dirty="0">
                <a:ea typeface="ＭＳ Ｐゴシック" pitchFamily="34" charset="-128"/>
              </a:rPr>
              <a:t>POWER</a:t>
            </a:r>
            <a:endParaRPr lang="en-US" sz="1500" b="1" dirty="0"/>
          </a:p>
        </p:txBody>
      </p:sp>
      <p:sp>
        <p:nvSpPr>
          <p:cNvPr id="7" name="Rectangle 19">
            <a:extLst>
              <a:ext uri="{FF2B5EF4-FFF2-40B4-BE49-F238E27FC236}">
                <a16:creationId xmlns:a16="http://schemas.microsoft.com/office/drawing/2014/main" id="{78DEF3D9-6220-D3A9-54C2-65B9E22BBFEC}"/>
              </a:ext>
            </a:extLst>
          </p:cNvPr>
          <p:cNvSpPr>
            <a:spLocks noChangeArrowheads="1"/>
          </p:cNvSpPr>
          <p:nvPr/>
        </p:nvSpPr>
        <p:spPr bwMode="auto">
          <a:xfrm>
            <a:off x="1761073" y="3159210"/>
            <a:ext cx="1120307" cy="323165"/>
          </a:xfrm>
          <a:prstGeom prst="rect">
            <a:avLst/>
          </a:prstGeom>
          <a:noFill/>
          <a:ln w="9525">
            <a:noFill/>
            <a:miter lim="800000"/>
            <a:headEnd/>
            <a:tailEnd/>
          </a:ln>
        </p:spPr>
        <p:txBody>
          <a:bodyPr wrap="none">
            <a:spAutoFit/>
          </a:bodyPr>
          <a:lstStyle/>
          <a:p>
            <a:r>
              <a:rPr lang="en-US" sz="1500" b="1" dirty="0">
                <a:ea typeface="ＭＳ Ｐゴシック" pitchFamily="34" charset="-128"/>
              </a:rPr>
              <a:t>CONTAINER</a:t>
            </a:r>
            <a:endParaRPr lang="en-US" sz="1500" b="1" dirty="0"/>
          </a:p>
        </p:txBody>
      </p:sp>
      <p:pic>
        <p:nvPicPr>
          <p:cNvPr id="8" name="Picture 20">
            <a:extLst>
              <a:ext uri="{FF2B5EF4-FFF2-40B4-BE49-F238E27FC236}">
                <a16:creationId xmlns:a16="http://schemas.microsoft.com/office/drawing/2014/main" id="{6E347166-C10F-58C0-2BE0-82F0D770B28A}"/>
              </a:ext>
            </a:extLst>
          </p:cNvPr>
          <p:cNvPicPr>
            <a:picLocks noChangeAspect="1"/>
          </p:cNvPicPr>
          <p:nvPr/>
        </p:nvPicPr>
        <p:blipFill>
          <a:blip r:embed="rId4"/>
          <a:stretch>
            <a:fillRect/>
          </a:stretch>
        </p:blipFill>
        <p:spPr>
          <a:xfrm>
            <a:off x="5398315" y="1478440"/>
            <a:ext cx="1489796" cy="1489796"/>
          </a:xfrm>
          <a:prstGeom prst="rect">
            <a:avLst/>
          </a:prstGeom>
        </p:spPr>
      </p:pic>
      <p:sp>
        <p:nvSpPr>
          <p:cNvPr id="14" name="Rectangle 19">
            <a:extLst>
              <a:ext uri="{FF2B5EF4-FFF2-40B4-BE49-F238E27FC236}">
                <a16:creationId xmlns:a16="http://schemas.microsoft.com/office/drawing/2014/main" id="{A86BCD29-949F-2980-8240-BA0FFFE85E1F}"/>
              </a:ext>
            </a:extLst>
          </p:cNvPr>
          <p:cNvSpPr>
            <a:spLocks noChangeArrowheads="1"/>
          </p:cNvSpPr>
          <p:nvPr/>
        </p:nvSpPr>
        <p:spPr bwMode="auto">
          <a:xfrm>
            <a:off x="5277038" y="3159210"/>
            <a:ext cx="1785745" cy="323165"/>
          </a:xfrm>
          <a:prstGeom prst="rect">
            <a:avLst/>
          </a:prstGeom>
          <a:noFill/>
          <a:ln w="9525">
            <a:noFill/>
            <a:miter lim="800000"/>
            <a:headEnd/>
            <a:tailEnd/>
          </a:ln>
        </p:spPr>
        <p:txBody>
          <a:bodyPr wrap="none">
            <a:spAutoFit/>
          </a:bodyPr>
          <a:lstStyle/>
          <a:p>
            <a:r>
              <a:rPr lang="en-US" sz="1500" b="1" dirty="0">
                <a:ea typeface="ＭＳ Ｐゴシック" pitchFamily="34" charset="-128"/>
              </a:rPr>
              <a:t>REVERSE </a:t>
            </a:r>
            <a:r>
              <a:rPr lang="tr-TR" sz="1500" b="1" dirty="0">
                <a:ea typeface="ＭＳ Ｐゴシック" pitchFamily="34" charset="-128"/>
              </a:rPr>
              <a:t>RE</a:t>
            </a:r>
            <a:r>
              <a:rPr lang="en-US" sz="1500" b="1" dirty="0">
                <a:ea typeface="ＭＳ Ｐゴシック" pitchFamily="34" charset="-128"/>
              </a:rPr>
              <a:t>SOURCE</a:t>
            </a:r>
            <a:endParaRPr lang="en-US" sz="1500" b="1" dirty="0"/>
          </a:p>
        </p:txBody>
      </p:sp>
      <p:sp>
        <p:nvSpPr>
          <p:cNvPr id="15" name="TextBox 22">
            <a:extLst>
              <a:ext uri="{FF2B5EF4-FFF2-40B4-BE49-F238E27FC236}">
                <a16:creationId xmlns:a16="http://schemas.microsoft.com/office/drawing/2014/main" id="{478FE7BF-F271-39A5-F012-3C5505160BF9}"/>
              </a:ext>
            </a:extLst>
          </p:cNvPr>
          <p:cNvSpPr txBox="1"/>
          <p:nvPr/>
        </p:nvSpPr>
        <p:spPr>
          <a:xfrm>
            <a:off x="4798614" y="1663427"/>
            <a:ext cx="990214" cy="1015663"/>
          </a:xfrm>
          <a:prstGeom prst="rect">
            <a:avLst/>
          </a:prstGeom>
          <a:noFill/>
        </p:spPr>
        <p:txBody>
          <a:bodyPr wrap="square" rtlCol="0">
            <a:spAutoFit/>
          </a:bodyPr>
          <a:lstStyle/>
          <a:p>
            <a:r>
              <a:rPr lang="tr-TR" sz="6000" b="1" dirty="0"/>
              <a:t>+</a:t>
            </a:r>
            <a:endParaRPr lang="tr-TR" sz="1800" b="1" dirty="0"/>
          </a:p>
        </p:txBody>
      </p:sp>
      <p:pic>
        <p:nvPicPr>
          <p:cNvPr id="16" name="Picture 23">
            <a:extLst>
              <a:ext uri="{FF2B5EF4-FFF2-40B4-BE49-F238E27FC236}">
                <a16:creationId xmlns:a16="http://schemas.microsoft.com/office/drawing/2014/main" id="{86895EA0-63C6-6993-86FE-5BF29A20AF48}"/>
              </a:ext>
            </a:extLst>
          </p:cNvPr>
          <p:cNvPicPr>
            <a:picLocks noChangeAspect="1"/>
          </p:cNvPicPr>
          <p:nvPr/>
        </p:nvPicPr>
        <p:blipFill>
          <a:blip r:embed="rId5"/>
          <a:stretch>
            <a:fillRect/>
          </a:stretch>
        </p:blipFill>
        <p:spPr>
          <a:xfrm>
            <a:off x="2673928" y="1478440"/>
            <a:ext cx="1468451" cy="1468451"/>
          </a:xfrm>
          <a:prstGeom prst="rect">
            <a:avLst/>
          </a:prstGeom>
        </p:spPr>
      </p:pic>
      <p:sp>
        <p:nvSpPr>
          <p:cNvPr id="17" name="Rectangle 24">
            <a:extLst>
              <a:ext uri="{FF2B5EF4-FFF2-40B4-BE49-F238E27FC236}">
                <a16:creationId xmlns:a16="http://schemas.microsoft.com/office/drawing/2014/main" id="{A8EAC87C-C8A2-85B8-B5C3-3B58CF5CC24D}"/>
              </a:ext>
            </a:extLst>
          </p:cNvPr>
          <p:cNvSpPr/>
          <p:nvPr/>
        </p:nvSpPr>
        <p:spPr>
          <a:xfrm>
            <a:off x="4561133" y="3609879"/>
            <a:ext cx="4582867" cy="692497"/>
          </a:xfrm>
          <a:prstGeom prst="rect">
            <a:avLst/>
          </a:prstGeom>
        </p:spPr>
        <p:txBody>
          <a:bodyPr wrap="square">
            <a:spAutoFit/>
          </a:bodyPr>
          <a:lstStyle/>
          <a:p>
            <a:r>
              <a:rPr lang="en-US" sz="1800" dirty="0"/>
              <a:t>The most critical resources that we have lost:</a:t>
            </a:r>
          </a:p>
          <a:p>
            <a:r>
              <a:rPr lang="en-US" sz="2100" b="1" u="sng" dirty="0"/>
              <a:t>Our Emotional Self and Moods</a:t>
            </a:r>
            <a:endParaRPr lang="en-US" sz="1800" b="1" u="sng" dirty="0"/>
          </a:p>
        </p:txBody>
      </p:sp>
    </p:spTree>
    <p:extLst>
      <p:ext uri="{BB962C8B-B14F-4D97-AF65-F5344CB8AC3E}">
        <p14:creationId xmlns:p14="http://schemas.microsoft.com/office/powerpoint/2010/main" val="1678578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latin typeface="Calibri" panose="020F0502020204030204" pitchFamily="34" charset="0"/>
                <a:cs typeface="Calibri" panose="020F0502020204030204" pitchFamily="34" charset="0"/>
              </a:rPr>
              <a:t>In</a:t>
            </a:r>
            <a:r>
              <a:rPr lang="tr-TR" sz="2400" b="1" spc="107" dirty="0">
                <a:latin typeface="Calibri" panose="020F0502020204030204" pitchFamily="34" charset="0"/>
                <a:cs typeface="Calibri" panose="020F0502020204030204" pitchFamily="34" charset="0"/>
              </a:rPr>
              <a:t> </a:t>
            </a:r>
            <a:r>
              <a:rPr lang="tr-TR" sz="2400" b="1" spc="107" dirty="0" err="1">
                <a:latin typeface="Calibri" panose="020F0502020204030204" pitchFamily="34" charset="0"/>
                <a:cs typeface="Calibri" panose="020F0502020204030204" pitchFamily="34" charset="0"/>
              </a:rPr>
              <a:t>the</a:t>
            </a:r>
            <a:r>
              <a:rPr lang="tr-TR" sz="2400" b="1" spc="107" dirty="0">
                <a:latin typeface="Calibri" panose="020F0502020204030204" pitchFamily="34" charset="0"/>
                <a:cs typeface="Calibri" panose="020F0502020204030204" pitchFamily="34" charset="0"/>
              </a:rPr>
              <a:t> Age of </a:t>
            </a:r>
            <a:r>
              <a:rPr lang="tr-TR" sz="2400" b="1" spc="107" dirty="0" err="1">
                <a:latin typeface="Calibri" panose="020F0502020204030204" pitchFamily="34" charset="0"/>
                <a:cs typeface="Calibri" panose="020F0502020204030204" pitchFamily="34" charset="0"/>
              </a:rPr>
              <a:t>Anxiety</a:t>
            </a:r>
            <a:endParaRPr sz="2400" b="1" dirty="0">
              <a:latin typeface="Calibri" panose="020F0502020204030204" pitchFamily="34" charset="0"/>
              <a:cs typeface="Calibri" panose="020F0502020204030204" pitchFamily="34" charset="0"/>
            </a:endParaRPr>
          </a:p>
        </p:txBody>
      </p:sp>
      <p:pic>
        <p:nvPicPr>
          <p:cNvPr id="21" name="Picture 6">
            <a:extLst>
              <a:ext uri="{FF2B5EF4-FFF2-40B4-BE49-F238E27FC236}">
                <a16:creationId xmlns:a16="http://schemas.microsoft.com/office/drawing/2014/main" id="{C798CA08-8F15-3223-5DB1-CFB43C7679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sp>
        <p:nvSpPr>
          <p:cNvPr id="2" name="Title 1">
            <a:extLst>
              <a:ext uri="{FF2B5EF4-FFF2-40B4-BE49-F238E27FC236}">
                <a16:creationId xmlns:a16="http://schemas.microsoft.com/office/drawing/2014/main" id="{8A05FFDD-7D82-3523-B037-61A23BDAE07A}"/>
              </a:ext>
            </a:extLst>
          </p:cNvPr>
          <p:cNvSpPr txBox="1">
            <a:spLocks/>
          </p:cNvSpPr>
          <p:nvPr/>
        </p:nvSpPr>
        <p:spPr bwMode="auto">
          <a:xfrm>
            <a:off x="0" y="31473"/>
            <a:ext cx="8839200" cy="2079412"/>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defTabSz="914378" eaLnBrk="1" fontAlgn="auto" hangingPunct="1">
              <a:spcAft>
                <a:spcPts val="0"/>
              </a:spcAft>
              <a:defRPr/>
            </a:pPr>
            <a:r>
              <a:rPr lang="en-US" sz="1600" b="1" dirty="0">
                <a:ln>
                  <a:solidFill>
                    <a:srgbClr val="000000">
                      <a:lumMod val="65000"/>
                      <a:lumOff val="35000"/>
                    </a:srgbClr>
                  </a:solidFill>
                </a:ln>
                <a:solidFill>
                  <a:schemeClr val="tx1"/>
                </a:solidFill>
                <a:ea typeface="Calibri" charset="0"/>
                <a:cs typeface="Calibri" charset="0"/>
              </a:rPr>
              <a:t>There Is No Absolute Human Measure Of Worth. The Value Is Set In A Reference Where The Culture Lives In. </a:t>
            </a:r>
          </a:p>
        </p:txBody>
      </p:sp>
      <p:pic>
        <p:nvPicPr>
          <p:cNvPr id="6" name="Picture 2" descr="Ebbinghaus illusion: the two orange circles are exactly the same size, but they seem different">
            <a:hlinkClick r:id="rId3"/>
            <a:extLst>
              <a:ext uri="{FF2B5EF4-FFF2-40B4-BE49-F238E27FC236}">
                <a16:creationId xmlns:a16="http://schemas.microsoft.com/office/drawing/2014/main" id="{61D8D365-36F1-77A4-4160-980E2E856F5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49305" y="1084263"/>
            <a:ext cx="619125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4">
            <a:extLst>
              <a:ext uri="{FF2B5EF4-FFF2-40B4-BE49-F238E27FC236}">
                <a16:creationId xmlns:a16="http://schemas.microsoft.com/office/drawing/2014/main" id="{D636F647-1CB8-A307-9D72-E64522701EA5}"/>
              </a:ext>
            </a:extLst>
          </p:cNvPr>
          <p:cNvGrpSpPr>
            <a:grpSpLocks/>
          </p:cNvGrpSpPr>
          <p:nvPr/>
        </p:nvGrpSpPr>
        <p:grpSpPr bwMode="auto">
          <a:xfrm>
            <a:off x="379400" y="2647950"/>
            <a:ext cx="7991475" cy="660400"/>
            <a:chOff x="384" y="2188"/>
            <a:chExt cx="5034" cy="416"/>
          </a:xfrm>
        </p:grpSpPr>
        <p:sp>
          <p:nvSpPr>
            <p:cNvPr id="8" name="Line 5">
              <a:extLst>
                <a:ext uri="{FF2B5EF4-FFF2-40B4-BE49-F238E27FC236}">
                  <a16:creationId xmlns:a16="http://schemas.microsoft.com/office/drawing/2014/main" id="{4BFE95BB-4FAD-F598-E478-AD9A2A727E7F}"/>
                </a:ext>
              </a:extLst>
            </p:cNvPr>
            <p:cNvSpPr>
              <a:spLocks noChangeShapeType="1"/>
            </p:cNvSpPr>
            <p:nvPr/>
          </p:nvSpPr>
          <p:spPr bwMode="auto">
            <a:xfrm>
              <a:off x="384" y="2604"/>
              <a:ext cx="5034" cy="0"/>
            </a:xfrm>
            <a:prstGeom prst="line">
              <a:avLst/>
            </a:prstGeom>
            <a:noFill/>
            <a:ln w="38100">
              <a:solidFill>
                <a:schemeClr val="tx1"/>
              </a:solidFill>
              <a:round/>
              <a:headEnd/>
              <a:tailEnd/>
            </a:ln>
            <a:effectLst/>
          </p:spPr>
          <p:txBody>
            <a:bodyPr/>
            <a:lstStyle/>
            <a:p>
              <a:pPr>
                <a:defRPr/>
              </a:pPr>
              <a:endParaRPr lang="en-US" sz="1800" b="1">
                <a:latin typeface="+mj-lt"/>
              </a:endParaRPr>
            </a:p>
          </p:txBody>
        </p:sp>
        <p:sp>
          <p:nvSpPr>
            <p:cNvPr id="14" name="Line 6">
              <a:extLst>
                <a:ext uri="{FF2B5EF4-FFF2-40B4-BE49-F238E27FC236}">
                  <a16:creationId xmlns:a16="http://schemas.microsoft.com/office/drawing/2014/main" id="{7EB7A215-C800-650B-D34E-A71D5314F8A0}"/>
                </a:ext>
              </a:extLst>
            </p:cNvPr>
            <p:cNvSpPr>
              <a:spLocks noChangeShapeType="1"/>
            </p:cNvSpPr>
            <p:nvPr/>
          </p:nvSpPr>
          <p:spPr bwMode="auto">
            <a:xfrm>
              <a:off x="384" y="2188"/>
              <a:ext cx="5034" cy="0"/>
            </a:xfrm>
            <a:prstGeom prst="line">
              <a:avLst/>
            </a:prstGeom>
            <a:noFill/>
            <a:ln w="38100">
              <a:solidFill>
                <a:schemeClr val="tx1"/>
              </a:solidFill>
              <a:round/>
              <a:headEnd/>
              <a:tailEnd/>
            </a:ln>
            <a:effectLst/>
          </p:spPr>
          <p:txBody>
            <a:bodyPr/>
            <a:lstStyle/>
            <a:p>
              <a:pPr>
                <a:defRPr/>
              </a:pPr>
              <a:endParaRPr lang="en-US" sz="1800" b="1">
                <a:latin typeface="+mj-lt"/>
              </a:endParaRPr>
            </a:p>
          </p:txBody>
        </p:sp>
      </p:grpSp>
    </p:spTree>
    <p:extLst>
      <p:ext uri="{BB962C8B-B14F-4D97-AF65-F5344CB8AC3E}">
        <p14:creationId xmlns:p14="http://schemas.microsoft.com/office/powerpoint/2010/main" val="314134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latin typeface="Calibri" panose="020F0502020204030204" pitchFamily="34" charset="0"/>
                <a:cs typeface="Calibri" panose="020F0502020204030204" pitchFamily="34" charset="0"/>
              </a:rPr>
              <a:t>In</a:t>
            </a:r>
            <a:r>
              <a:rPr lang="tr-TR" sz="2400" b="1" spc="107" dirty="0">
                <a:latin typeface="Calibri" panose="020F0502020204030204" pitchFamily="34" charset="0"/>
                <a:cs typeface="Calibri" panose="020F0502020204030204" pitchFamily="34" charset="0"/>
              </a:rPr>
              <a:t> </a:t>
            </a:r>
            <a:r>
              <a:rPr lang="tr-TR" sz="2400" b="1" spc="107" dirty="0" err="1">
                <a:latin typeface="Calibri" panose="020F0502020204030204" pitchFamily="34" charset="0"/>
                <a:cs typeface="Calibri" panose="020F0502020204030204" pitchFamily="34" charset="0"/>
              </a:rPr>
              <a:t>the</a:t>
            </a:r>
            <a:r>
              <a:rPr lang="tr-TR" sz="2400" b="1" spc="107" dirty="0">
                <a:latin typeface="Calibri" panose="020F0502020204030204" pitchFamily="34" charset="0"/>
                <a:cs typeface="Calibri" panose="020F0502020204030204" pitchFamily="34" charset="0"/>
              </a:rPr>
              <a:t> Age of </a:t>
            </a:r>
            <a:r>
              <a:rPr lang="tr-TR" sz="2400" b="1" spc="107" dirty="0" err="1">
                <a:latin typeface="Calibri" panose="020F0502020204030204" pitchFamily="34" charset="0"/>
                <a:cs typeface="Calibri" panose="020F0502020204030204" pitchFamily="34" charset="0"/>
              </a:rPr>
              <a:t>Anxiety</a:t>
            </a:r>
            <a:endParaRPr sz="2400" b="1" dirty="0">
              <a:latin typeface="Calibri" panose="020F0502020204030204" pitchFamily="34" charset="0"/>
              <a:cs typeface="Calibri" panose="020F0502020204030204" pitchFamily="34" charset="0"/>
            </a:endParaRPr>
          </a:p>
        </p:txBody>
      </p:sp>
      <p:pic>
        <p:nvPicPr>
          <p:cNvPr id="21" name="Picture 6">
            <a:extLst>
              <a:ext uri="{FF2B5EF4-FFF2-40B4-BE49-F238E27FC236}">
                <a16:creationId xmlns:a16="http://schemas.microsoft.com/office/drawing/2014/main" id="{C798CA08-8F15-3223-5DB1-CFB43C7679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pic>
        <p:nvPicPr>
          <p:cNvPr id="11" name="Picture 3">
            <a:extLst>
              <a:ext uri="{FF2B5EF4-FFF2-40B4-BE49-F238E27FC236}">
                <a16:creationId xmlns:a16="http://schemas.microsoft.com/office/drawing/2014/main" id="{D81F82DC-951E-7BA3-A466-51CBB81ECAC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5665" y="1428750"/>
            <a:ext cx="6813885" cy="3155025"/>
          </a:xfrm>
          <a:prstGeom prst="rect">
            <a:avLst/>
          </a:prstGeom>
          <a:noFill/>
          <a:ln w="9525">
            <a:noFill/>
            <a:miter lim="800000"/>
            <a:headEnd/>
            <a:tailEnd/>
          </a:ln>
        </p:spPr>
      </p:pic>
      <p:sp>
        <p:nvSpPr>
          <p:cNvPr id="12" name="Title 1">
            <a:extLst>
              <a:ext uri="{FF2B5EF4-FFF2-40B4-BE49-F238E27FC236}">
                <a16:creationId xmlns:a16="http://schemas.microsoft.com/office/drawing/2014/main" id="{6480E759-4104-56A3-B596-51CA9C0E7F2F}"/>
              </a:ext>
            </a:extLst>
          </p:cNvPr>
          <p:cNvSpPr txBox="1">
            <a:spLocks/>
          </p:cNvSpPr>
          <p:nvPr/>
        </p:nvSpPr>
        <p:spPr bwMode="auto">
          <a:xfrm>
            <a:off x="0" y="-117262"/>
            <a:ext cx="8839200" cy="2079412"/>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defTabSz="914378" eaLnBrk="1" fontAlgn="auto" hangingPunct="1">
              <a:spcAft>
                <a:spcPts val="0"/>
              </a:spcAft>
              <a:defRPr/>
            </a:pPr>
            <a:r>
              <a:rPr lang="en-US" sz="1600" b="1" dirty="0">
                <a:ln>
                  <a:solidFill>
                    <a:srgbClr val="000000">
                      <a:lumMod val="65000"/>
                      <a:lumOff val="35000"/>
                    </a:srgbClr>
                  </a:solidFill>
                </a:ln>
                <a:solidFill>
                  <a:schemeClr val="tx1"/>
                </a:solidFill>
                <a:ea typeface="Calibri" charset="0"/>
                <a:cs typeface="Calibri" charset="0"/>
              </a:rPr>
              <a:t> Brain Hates Starting But Desperately Needs Completing </a:t>
            </a:r>
          </a:p>
        </p:txBody>
      </p:sp>
    </p:spTree>
    <p:extLst>
      <p:ext uri="{BB962C8B-B14F-4D97-AF65-F5344CB8AC3E}">
        <p14:creationId xmlns:p14="http://schemas.microsoft.com/office/powerpoint/2010/main" val="1721729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latin typeface="Calibri" panose="020F0502020204030204" pitchFamily="34" charset="0"/>
                <a:cs typeface="Calibri" panose="020F0502020204030204" pitchFamily="34" charset="0"/>
              </a:rPr>
              <a:t>In</a:t>
            </a:r>
            <a:r>
              <a:rPr lang="tr-TR" sz="2400" b="1" spc="107" dirty="0">
                <a:latin typeface="Calibri" panose="020F0502020204030204" pitchFamily="34" charset="0"/>
                <a:cs typeface="Calibri" panose="020F0502020204030204" pitchFamily="34" charset="0"/>
              </a:rPr>
              <a:t> </a:t>
            </a:r>
            <a:r>
              <a:rPr lang="tr-TR" sz="2400" b="1" spc="107" dirty="0" err="1">
                <a:latin typeface="Calibri" panose="020F0502020204030204" pitchFamily="34" charset="0"/>
                <a:cs typeface="Calibri" panose="020F0502020204030204" pitchFamily="34" charset="0"/>
              </a:rPr>
              <a:t>the</a:t>
            </a:r>
            <a:r>
              <a:rPr lang="tr-TR" sz="2400" b="1" spc="107" dirty="0">
                <a:latin typeface="Calibri" panose="020F0502020204030204" pitchFamily="34" charset="0"/>
                <a:cs typeface="Calibri" panose="020F0502020204030204" pitchFamily="34" charset="0"/>
              </a:rPr>
              <a:t> Age of </a:t>
            </a:r>
            <a:r>
              <a:rPr lang="tr-TR" sz="2400" b="1" spc="107" dirty="0" err="1">
                <a:latin typeface="Calibri" panose="020F0502020204030204" pitchFamily="34" charset="0"/>
                <a:cs typeface="Calibri" panose="020F0502020204030204" pitchFamily="34" charset="0"/>
              </a:rPr>
              <a:t>Anxiety</a:t>
            </a:r>
            <a:endParaRPr sz="2400" b="1" dirty="0">
              <a:latin typeface="Calibri" panose="020F0502020204030204" pitchFamily="34" charset="0"/>
              <a:cs typeface="Calibri" panose="020F0502020204030204" pitchFamily="34" charset="0"/>
            </a:endParaRPr>
          </a:p>
        </p:txBody>
      </p:sp>
      <p:pic>
        <p:nvPicPr>
          <p:cNvPr id="21" name="Picture 6">
            <a:extLst>
              <a:ext uri="{FF2B5EF4-FFF2-40B4-BE49-F238E27FC236}">
                <a16:creationId xmlns:a16="http://schemas.microsoft.com/office/drawing/2014/main" id="{C798CA08-8F15-3223-5DB1-CFB43C7679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sp>
        <p:nvSpPr>
          <p:cNvPr id="3" name="Rectangle 8">
            <a:extLst>
              <a:ext uri="{FF2B5EF4-FFF2-40B4-BE49-F238E27FC236}">
                <a16:creationId xmlns:a16="http://schemas.microsoft.com/office/drawing/2014/main" id="{AF47B076-6DDA-6C1F-00F9-B0891B6312A8}"/>
              </a:ext>
            </a:extLst>
          </p:cNvPr>
          <p:cNvSpPr/>
          <p:nvPr/>
        </p:nvSpPr>
        <p:spPr>
          <a:xfrm>
            <a:off x="1262683" y="3728566"/>
            <a:ext cx="6248400" cy="1141260"/>
          </a:xfrm>
          <a:prstGeom prst="rect">
            <a:avLst/>
          </a:prstGeom>
          <a:noFill/>
          <a:ln>
            <a:noFill/>
          </a:ln>
        </p:spPr>
        <p:txBody>
          <a:bodyPr anchor="ctr"/>
          <a:lstStyle/>
          <a:p>
            <a:pPr algn="ctr" defTabSz="914378">
              <a:defRPr/>
            </a:pPr>
            <a:endParaRPr lang="tr-TR" sz="1600" dirty="0">
              <a:ln>
                <a:solidFill>
                  <a:srgbClr val="000000">
                    <a:lumMod val="65000"/>
                    <a:lumOff val="35000"/>
                  </a:srgbClr>
                </a:solidFill>
              </a:ln>
              <a:latin typeface="+mj-lt"/>
              <a:cs typeface="Calibri"/>
            </a:endParaRPr>
          </a:p>
          <a:p>
            <a:pPr algn="ctr">
              <a:defRPr/>
            </a:pPr>
            <a:r>
              <a:rPr lang="tr-TR" sz="2400" dirty="0">
                <a:ln>
                  <a:solidFill>
                    <a:srgbClr val="000000">
                      <a:lumMod val="65000"/>
                      <a:lumOff val="35000"/>
                    </a:srgbClr>
                  </a:solidFill>
                </a:ln>
                <a:latin typeface="+mj-lt"/>
                <a:cs typeface="Calibri"/>
              </a:rPr>
              <a:t>LIBERTANISM    </a:t>
            </a:r>
            <a:r>
              <a:rPr lang="tr-TR" sz="2400" dirty="0">
                <a:ln>
                  <a:solidFill>
                    <a:srgbClr val="000000">
                      <a:lumMod val="65000"/>
                      <a:lumOff val="35000"/>
                    </a:srgbClr>
                  </a:solidFill>
                </a:ln>
                <a:latin typeface="+mj-lt"/>
                <a:ea typeface="Wingdings"/>
                <a:cs typeface="Wingdings"/>
                <a:sym typeface="Wingdings"/>
              </a:rPr>
              <a:t> </a:t>
            </a:r>
            <a:r>
              <a:rPr lang="tr-TR" sz="2400" dirty="0">
                <a:ln>
                  <a:solidFill>
                    <a:srgbClr val="000000">
                      <a:lumMod val="65000"/>
                      <a:lumOff val="35000"/>
                    </a:srgbClr>
                  </a:solidFill>
                </a:ln>
                <a:latin typeface="+mj-lt"/>
                <a:cs typeface="Calibri"/>
              </a:rPr>
              <a:t>PATERNALISM</a:t>
            </a:r>
          </a:p>
        </p:txBody>
      </p:sp>
      <p:pic>
        <p:nvPicPr>
          <p:cNvPr id="9" name="Picture 7">
            <a:extLst>
              <a:ext uri="{FF2B5EF4-FFF2-40B4-BE49-F238E27FC236}">
                <a16:creationId xmlns:a16="http://schemas.microsoft.com/office/drawing/2014/main" id="{78AE3FD8-1BE9-72F9-7A8E-74014B1EA60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6179" y="1105540"/>
            <a:ext cx="3588065" cy="2686670"/>
          </a:xfrm>
          <a:prstGeom prst="rect">
            <a:avLst/>
          </a:prstGeom>
          <a:noFill/>
          <a:ln w="9525">
            <a:noFill/>
            <a:miter lim="800000"/>
            <a:headEnd/>
            <a:tailEnd/>
          </a:ln>
        </p:spPr>
      </p:pic>
      <p:sp>
        <p:nvSpPr>
          <p:cNvPr id="10" name="Rectangle 10">
            <a:extLst>
              <a:ext uri="{FF2B5EF4-FFF2-40B4-BE49-F238E27FC236}">
                <a16:creationId xmlns:a16="http://schemas.microsoft.com/office/drawing/2014/main" id="{CD117590-F461-27C5-A0F1-4E2042186241}"/>
              </a:ext>
            </a:extLst>
          </p:cNvPr>
          <p:cNvSpPr/>
          <p:nvPr/>
        </p:nvSpPr>
        <p:spPr>
          <a:xfrm>
            <a:off x="5179322" y="1344085"/>
            <a:ext cx="3948113" cy="2031325"/>
          </a:xfrm>
          <a:prstGeom prst="rect">
            <a:avLst/>
          </a:prstGeom>
        </p:spPr>
        <p:txBody>
          <a:bodyPr>
            <a:spAutoFit/>
          </a:bodyPr>
          <a:lstStyle/>
          <a:p>
            <a:pPr>
              <a:defRPr/>
            </a:pPr>
            <a:r>
              <a:rPr lang="en-US" sz="1400" dirty="0">
                <a:latin typeface="+mj-lt"/>
              </a:rPr>
              <a:t>What ever you do, human are fed up of huge number of choices and employee initiatives. </a:t>
            </a:r>
          </a:p>
          <a:p>
            <a:pPr>
              <a:defRPr/>
            </a:pPr>
            <a:r>
              <a:rPr lang="en-US" sz="1400" dirty="0">
                <a:latin typeface="+mj-lt"/>
              </a:rPr>
              <a:t>Choice architecture: make it simple and easy</a:t>
            </a:r>
          </a:p>
          <a:p>
            <a:pPr>
              <a:defRPr/>
            </a:pPr>
            <a:endParaRPr lang="en-US" sz="1400" dirty="0">
              <a:latin typeface="+mj-lt"/>
            </a:endParaRPr>
          </a:p>
          <a:p>
            <a:pPr>
              <a:defRPr/>
            </a:pPr>
            <a:r>
              <a:rPr lang="en-US" sz="1400" dirty="0">
                <a:latin typeface="+mj-lt"/>
              </a:rPr>
              <a:t>Simplify it for them by.. </a:t>
            </a:r>
          </a:p>
          <a:p>
            <a:pPr marL="342892" indent="-342892">
              <a:buFont typeface="+mj-lt"/>
              <a:buAutoNum type="arabicPeriod"/>
              <a:defRPr/>
            </a:pPr>
            <a:r>
              <a:rPr lang="en-US" sz="1400" dirty="0">
                <a:latin typeface="+mj-lt"/>
              </a:rPr>
              <a:t>Group</a:t>
            </a:r>
          </a:p>
          <a:p>
            <a:pPr marL="342892" indent="-342892">
              <a:buFont typeface="+mj-lt"/>
              <a:buAutoNum type="arabicPeriod"/>
              <a:defRPr/>
            </a:pPr>
            <a:r>
              <a:rPr lang="en-US" sz="1400" dirty="0">
                <a:latin typeface="+mj-lt"/>
              </a:rPr>
              <a:t>Choose defaults</a:t>
            </a:r>
          </a:p>
          <a:p>
            <a:pPr marL="342892" indent="-342892">
              <a:buFont typeface="+mj-lt"/>
              <a:buAutoNum type="arabicPeriod"/>
              <a:defRPr/>
            </a:pPr>
            <a:r>
              <a:rPr lang="en-US" sz="1400" dirty="0">
                <a:latin typeface="+mj-lt"/>
              </a:rPr>
              <a:t>Involve technology</a:t>
            </a:r>
          </a:p>
          <a:p>
            <a:pPr marL="342892" indent="-342892">
              <a:buFont typeface="+mj-lt"/>
              <a:buAutoNum type="arabicPeriod"/>
              <a:defRPr/>
            </a:pPr>
            <a:r>
              <a:rPr lang="en-US" sz="1400" dirty="0">
                <a:latin typeface="+mj-lt"/>
              </a:rPr>
              <a:t>Gam</a:t>
            </a:r>
            <a:r>
              <a:rPr lang="tr-TR" sz="1400" dirty="0">
                <a:latin typeface="+mj-lt"/>
              </a:rPr>
              <a:t>i</a:t>
            </a:r>
            <a:r>
              <a:rPr lang="en-US" sz="1400" dirty="0" err="1">
                <a:latin typeface="+mj-lt"/>
              </a:rPr>
              <a:t>fy</a:t>
            </a:r>
            <a:endParaRPr lang="en-US" sz="1400" dirty="0">
              <a:latin typeface="+mj-lt"/>
            </a:endParaRPr>
          </a:p>
        </p:txBody>
      </p:sp>
    </p:spTree>
    <p:extLst>
      <p:ext uri="{BB962C8B-B14F-4D97-AF65-F5344CB8AC3E}">
        <p14:creationId xmlns:p14="http://schemas.microsoft.com/office/powerpoint/2010/main" val="691528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latin typeface="Calibri" panose="020F0502020204030204" pitchFamily="34" charset="0"/>
                <a:cs typeface="Calibri" panose="020F0502020204030204" pitchFamily="34" charset="0"/>
              </a:rPr>
              <a:t>In</a:t>
            </a:r>
            <a:r>
              <a:rPr lang="tr-TR" sz="2400" b="1" spc="107" dirty="0">
                <a:latin typeface="Calibri" panose="020F0502020204030204" pitchFamily="34" charset="0"/>
                <a:cs typeface="Calibri" panose="020F0502020204030204" pitchFamily="34" charset="0"/>
              </a:rPr>
              <a:t> </a:t>
            </a:r>
            <a:r>
              <a:rPr lang="tr-TR" sz="2400" b="1" spc="107" dirty="0" err="1">
                <a:latin typeface="Calibri" panose="020F0502020204030204" pitchFamily="34" charset="0"/>
                <a:cs typeface="Calibri" panose="020F0502020204030204" pitchFamily="34" charset="0"/>
              </a:rPr>
              <a:t>the</a:t>
            </a:r>
            <a:r>
              <a:rPr lang="tr-TR" sz="2400" b="1" spc="107" dirty="0">
                <a:latin typeface="Calibri" panose="020F0502020204030204" pitchFamily="34" charset="0"/>
                <a:cs typeface="Calibri" panose="020F0502020204030204" pitchFamily="34" charset="0"/>
              </a:rPr>
              <a:t> Age of </a:t>
            </a:r>
            <a:r>
              <a:rPr lang="tr-TR" sz="2400" b="1" spc="107" dirty="0" err="1">
                <a:latin typeface="Calibri" panose="020F0502020204030204" pitchFamily="34" charset="0"/>
                <a:cs typeface="Calibri" panose="020F0502020204030204" pitchFamily="34" charset="0"/>
              </a:rPr>
              <a:t>Anxiety</a:t>
            </a:r>
            <a:endParaRPr sz="2400" b="1" dirty="0">
              <a:latin typeface="Calibri" panose="020F0502020204030204" pitchFamily="34" charset="0"/>
              <a:cs typeface="Calibri" panose="020F0502020204030204" pitchFamily="34" charset="0"/>
            </a:endParaRPr>
          </a:p>
        </p:txBody>
      </p:sp>
      <p:pic>
        <p:nvPicPr>
          <p:cNvPr id="21" name="Picture 6">
            <a:extLst>
              <a:ext uri="{FF2B5EF4-FFF2-40B4-BE49-F238E27FC236}">
                <a16:creationId xmlns:a16="http://schemas.microsoft.com/office/drawing/2014/main" id="{C798CA08-8F15-3223-5DB1-CFB43C7679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sp>
        <p:nvSpPr>
          <p:cNvPr id="2" name="Title 1">
            <a:extLst>
              <a:ext uri="{FF2B5EF4-FFF2-40B4-BE49-F238E27FC236}">
                <a16:creationId xmlns:a16="http://schemas.microsoft.com/office/drawing/2014/main" id="{099A5A34-CE68-1984-213B-AD898CD81E36}"/>
              </a:ext>
            </a:extLst>
          </p:cNvPr>
          <p:cNvSpPr txBox="1">
            <a:spLocks/>
          </p:cNvSpPr>
          <p:nvPr/>
        </p:nvSpPr>
        <p:spPr bwMode="auto">
          <a:xfrm>
            <a:off x="28781" y="260168"/>
            <a:ext cx="8839200" cy="2079412"/>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eaLnBrk="1" fontAlgn="auto" hangingPunct="1">
              <a:spcAft>
                <a:spcPts val="0"/>
              </a:spcAft>
              <a:defRPr/>
            </a:pPr>
            <a:r>
              <a:rPr lang="en-US" sz="1600" b="1" dirty="0">
                <a:ln>
                  <a:solidFill>
                    <a:srgbClr val="000000">
                      <a:lumMod val="65000"/>
                      <a:lumOff val="35000"/>
                    </a:srgbClr>
                  </a:solidFill>
                </a:ln>
                <a:solidFill>
                  <a:schemeClr val="tx1"/>
                </a:solidFill>
                <a:ea typeface="Calibri" charset="0"/>
                <a:cs typeface="Calibri" charset="0"/>
              </a:rPr>
              <a:t>  You can change employee behaviors without changing any of the attitudes.</a:t>
            </a:r>
          </a:p>
          <a:p>
            <a:pPr algn="l" eaLnBrk="1" fontAlgn="auto" hangingPunct="1">
              <a:spcAft>
                <a:spcPts val="0"/>
              </a:spcAft>
              <a:defRPr/>
            </a:pPr>
            <a:endParaRPr lang="en-US" sz="1600" b="1" dirty="0">
              <a:ln>
                <a:solidFill>
                  <a:srgbClr val="000000">
                    <a:lumMod val="65000"/>
                    <a:lumOff val="35000"/>
                  </a:srgbClr>
                </a:solidFill>
              </a:ln>
              <a:solidFill>
                <a:schemeClr val="tx1"/>
              </a:solidFill>
              <a:ea typeface="Calibri" charset="0"/>
              <a:cs typeface="Calibri" charset="0"/>
            </a:endParaRPr>
          </a:p>
        </p:txBody>
      </p:sp>
      <p:sp>
        <p:nvSpPr>
          <p:cNvPr id="6" name="Rectangle 10">
            <a:extLst>
              <a:ext uri="{FF2B5EF4-FFF2-40B4-BE49-F238E27FC236}">
                <a16:creationId xmlns:a16="http://schemas.microsoft.com/office/drawing/2014/main" id="{55786F3C-2C8D-0575-E424-21C17733FAEF}"/>
              </a:ext>
            </a:extLst>
          </p:cNvPr>
          <p:cNvSpPr/>
          <p:nvPr/>
        </p:nvSpPr>
        <p:spPr>
          <a:xfrm>
            <a:off x="5029200" y="1733312"/>
            <a:ext cx="3948113" cy="1600438"/>
          </a:xfrm>
          <a:prstGeom prst="rect">
            <a:avLst/>
          </a:prstGeom>
        </p:spPr>
        <p:txBody>
          <a:bodyPr>
            <a:spAutoFit/>
          </a:bodyPr>
          <a:lstStyle/>
          <a:p>
            <a:pPr>
              <a:defRPr/>
            </a:pPr>
            <a:r>
              <a:rPr lang="en-US" sz="1400" dirty="0">
                <a:latin typeface="+mj-lt"/>
              </a:rPr>
              <a:t>In the new reality, behaviors do not reflect established beliefs and attitudes anymore. So spending all the effort to change belief, may work in a change in attitude but not in behavior as well. You need to invest in both changing the attitude and behavior as well. If you do not have the necessary funds, than concentrate on behaviors first. </a:t>
            </a:r>
          </a:p>
        </p:txBody>
      </p:sp>
      <p:pic>
        <p:nvPicPr>
          <p:cNvPr id="7" name="Picture 7">
            <a:extLst>
              <a:ext uri="{FF2B5EF4-FFF2-40B4-BE49-F238E27FC236}">
                <a16:creationId xmlns:a16="http://schemas.microsoft.com/office/drawing/2014/main" id="{8FDCD88B-8BAE-A64D-C944-8E923D50FBCA}"/>
              </a:ext>
            </a:extLst>
          </p:cNvPr>
          <p:cNvPicPr>
            <a:picLocks noChangeAspect="1"/>
          </p:cNvPicPr>
          <p:nvPr/>
        </p:nvPicPr>
        <p:blipFill>
          <a:blip r:embed="rId3"/>
          <a:stretch>
            <a:fillRect/>
          </a:stretch>
        </p:blipFill>
        <p:spPr>
          <a:xfrm>
            <a:off x="838200" y="1728563"/>
            <a:ext cx="3873500" cy="2095500"/>
          </a:xfrm>
          <a:prstGeom prst="rect">
            <a:avLst/>
          </a:prstGeom>
        </p:spPr>
      </p:pic>
    </p:spTree>
    <p:extLst>
      <p:ext uri="{BB962C8B-B14F-4D97-AF65-F5344CB8AC3E}">
        <p14:creationId xmlns:p14="http://schemas.microsoft.com/office/powerpoint/2010/main" val="420470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2400" y="0"/>
            <a:ext cx="9601200" cy="5257800"/>
          </a:xfrm>
          <a:prstGeom prst="rect">
            <a:avLst/>
          </a:prstGeom>
          <a:solidFill>
            <a:srgbClr val="FFFFF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nchor="ctr"/>
          <a:lstStyle/>
          <a:p>
            <a:pPr algn="ctr">
              <a:defRPr/>
            </a:pPr>
            <a:endParaRPr lang="en-US" sz="1350">
              <a:solidFill>
                <a:schemeClr val="lt1"/>
              </a:solidFill>
            </a:endParaRPr>
          </a:p>
        </p:txBody>
      </p:sp>
      <p:sp>
        <p:nvSpPr>
          <p:cNvPr id="2" name="TextBox 1"/>
          <p:cNvSpPr txBox="1"/>
          <p:nvPr/>
        </p:nvSpPr>
        <p:spPr>
          <a:xfrm>
            <a:off x="571500" y="3306989"/>
            <a:ext cx="8153400" cy="646331"/>
          </a:xfrm>
          <a:prstGeom prst="rect">
            <a:avLst/>
          </a:prstGeom>
          <a:noFill/>
        </p:spPr>
        <p:txBody>
          <a:bodyPr wrap="square" rtlCol="0">
            <a:spAutoFit/>
          </a:bodyPr>
          <a:lstStyle/>
          <a:p>
            <a:pPr algn="ctr"/>
            <a:r>
              <a:rPr lang="en-US" sz="3600" b="1" dirty="0">
                <a:solidFill>
                  <a:srgbClr val="000000"/>
                </a:solidFill>
                <a:latin typeface="Calibri"/>
                <a:cs typeface="Calibri"/>
              </a:rPr>
              <a:t>Final Words</a:t>
            </a:r>
            <a:endParaRPr lang="en-US" sz="1100" dirty="0">
              <a:solidFill>
                <a:srgbClr val="000000"/>
              </a:solidFill>
              <a:latin typeface="Calibri"/>
              <a:cs typeface="Calibri"/>
            </a:endParaRPr>
          </a:p>
        </p:txBody>
      </p:sp>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p>
          <a:p>
            <a:endParaRPr lang="en-US" sz="1350"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25539" y="4552950"/>
            <a:ext cx="1197280" cy="590550"/>
          </a:xfrm>
          <a:prstGeom prst="rect">
            <a:avLst/>
          </a:prstGeom>
        </p:spPr>
      </p:pic>
      <p:pic>
        <p:nvPicPr>
          <p:cNvPr id="8" name="Picture 4">
            <a:extLst>
              <a:ext uri="{FF2B5EF4-FFF2-40B4-BE49-F238E27FC236}">
                <a16:creationId xmlns:a16="http://schemas.microsoft.com/office/drawing/2014/main" id="{C44A0E4D-C54B-5A2A-11F3-B985172376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9800" y="590550"/>
            <a:ext cx="4581475" cy="2590800"/>
          </a:xfrm>
          <a:prstGeom prst="rect">
            <a:avLst/>
          </a:prstGeom>
        </p:spPr>
      </p:pic>
    </p:spTree>
    <p:extLst>
      <p:ext uri="{BB962C8B-B14F-4D97-AF65-F5344CB8AC3E}">
        <p14:creationId xmlns:p14="http://schemas.microsoft.com/office/powerpoint/2010/main" val="1296710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64" y="0"/>
            <a:ext cx="9168063" cy="5143500"/>
          </a:xfrm>
          <a:prstGeom prst="rect">
            <a:avLst/>
          </a:prstGeom>
        </p:spPr>
      </p:pic>
      <p:sp>
        <p:nvSpPr>
          <p:cNvPr id="6" name="TextBox 5"/>
          <p:cNvSpPr txBox="1"/>
          <p:nvPr/>
        </p:nvSpPr>
        <p:spPr>
          <a:xfrm>
            <a:off x="1314450" y="870287"/>
            <a:ext cx="5543550" cy="1015663"/>
          </a:xfrm>
          <a:prstGeom prst="rect">
            <a:avLst/>
          </a:prstGeom>
          <a:noFill/>
        </p:spPr>
        <p:txBody>
          <a:bodyPr wrap="square" rtlCol="0">
            <a:spAutoFit/>
          </a:bodyPr>
          <a:lstStyle/>
          <a:p>
            <a:r>
              <a:rPr lang="en-US" sz="1500" dirty="0">
                <a:latin typeface="Calibri" charset="0"/>
                <a:ea typeface="Calibri" charset="0"/>
                <a:cs typeface="Calibri" charset="0"/>
              </a:rPr>
              <a:t>“Genius of any kind is the ability and willingness to leave the known world behind and explore new territory.”</a:t>
            </a:r>
          </a:p>
          <a:p>
            <a:endParaRPr lang="en-US" sz="1500" dirty="0">
              <a:latin typeface="Calibri" charset="0"/>
              <a:ea typeface="Calibri" charset="0"/>
              <a:cs typeface="Calibri" charset="0"/>
            </a:endParaRPr>
          </a:p>
          <a:p>
            <a:r>
              <a:rPr lang="en-US" sz="1500" dirty="0">
                <a:latin typeface="Calibri" charset="0"/>
                <a:ea typeface="Calibri" charset="0"/>
                <a:cs typeface="Calibri" charset="0"/>
              </a:rPr>
              <a:t> </a:t>
            </a:r>
            <a:r>
              <a:rPr lang="en-US" sz="1050" dirty="0">
                <a:latin typeface="Calibri" charset="0"/>
                <a:ea typeface="Calibri" charset="0"/>
                <a:cs typeface="Calibri" charset="0"/>
              </a:rPr>
              <a:t>- Karla McLaren, </a:t>
            </a:r>
            <a:r>
              <a:rPr lang="en-US" sz="1050" i="1" dirty="0">
                <a:latin typeface="Calibri" charset="0"/>
                <a:ea typeface="Calibri" charset="0"/>
                <a:cs typeface="Calibri" charset="0"/>
              </a:rPr>
              <a:t>The Art of Empathy: A Complete Guide to Life’s Most Essential Skill</a:t>
            </a:r>
          </a:p>
        </p:txBody>
      </p:sp>
    </p:spTree>
    <p:extLst>
      <p:ext uri="{BB962C8B-B14F-4D97-AF65-F5344CB8AC3E}">
        <p14:creationId xmlns:p14="http://schemas.microsoft.com/office/powerpoint/2010/main" val="1929851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 in green jacket and green hat holding green frog plush toy"/>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354" y="1"/>
            <a:ext cx="9143999" cy="51434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66064" y="2114550"/>
            <a:ext cx="6077743" cy="1339341"/>
          </a:xfrm>
          <a:prstGeom prst="rect">
            <a:avLst/>
          </a:prstGeom>
          <a:solidFill>
            <a:schemeClr val="bg1">
              <a:lumMod val="85000"/>
              <a:alpha val="69000"/>
            </a:schemeClr>
          </a:solidFill>
        </p:spPr>
        <p:txBody>
          <a:bodyPr wrap="square" rtlCol="0">
            <a:spAutoFit/>
          </a:bodyPr>
          <a:lstStyle>
            <a:defPPr>
              <a:defRPr lang="tr-TR"/>
            </a:defPPr>
            <a:lvl1pPr>
              <a:defRPr>
                <a:solidFill>
                  <a:srgbClr val="000000"/>
                </a:solidFill>
                <a:cs typeface="Arial" pitchFamily="34" charset="0"/>
              </a:defRPr>
            </a:lvl1pPr>
          </a:lstStyle>
          <a:p>
            <a:r>
              <a:rPr lang="tr-TR" sz="1013" b="1" noProof="1"/>
              <a:t>From the vertical and hierarchical to the horizontal and sympathetic structures.</a:t>
            </a:r>
          </a:p>
          <a:p>
            <a:endParaRPr lang="tr-TR" sz="1013" b="1" noProof="1"/>
          </a:p>
          <a:p>
            <a:r>
              <a:rPr lang="tr-TR" sz="1013" noProof="1"/>
              <a:t>People think that in Jedi structures, they can reveal their personal lives as well as their creativity in business life. For this reason, structures that give space to the individual are seen as structures that break the vertical, hierarchical structures of the past and bring exciting applications to life for people.</a:t>
            </a:r>
          </a:p>
          <a:p>
            <a:endParaRPr lang="tr-TR" sz="1013" noProof="1"/>
          </a:p>
          <a:p>
            <a:r>
              <a:rPr lang="tr-TR" sz="1013" noProof="1"/>
              <a:t>Don't overestimate resilience.</a:t>
            </a:r>
          </a:p>
          <a:p>
            <a:r>
              <a:rPr lang="tr-TR" sz="1013" noProof="1"/>
              <a:t>Human is fragile, show you understand this. This will hep them feel safe.</a:t>
            </a:r>
          </a:p>
        </p:txBody>
      </p:sp>
      <p:sp>
        <p:nvSpPr>
          <p:cNvPr id="10" name="Rectangle 7">
            <a:extLst>
              <a:ext uri="{FF2B5EF4-FFF2-40B4-BE49-F238E27FC236}">
                <a16:creationId xmlns:a16="http://schemas.microsoft.com/office/drawing/2014/main" id="{C8E53DFC-C34A-8617-7B8E-F92D569A5E4E}"/>
              </a:ext>
            </a:extLst>
          </p:cNvPr>
          <p:cNvSpPr/>
          <p:nvPr/>
        </p:nvSpPr>
        <p:spPr>
          <a:xfrm>
            <a:off x="302507" y="710059"/>
            <a:ext cx="8552248" cy="369332"/>
          </a:xfrm>
          <a:prstGeom prst="rect">
            <a:avLst/>
          </a:prstGeom>
          <a:solidFill>
            <a:schemeClr val="bg1">
              <a:lumMod val="85000"/>
            </a:schemeClr>
          </a:solidFill>
        </p:spPr>
        <p:txBody>
          <a:bodyPr wrap="square">
            <a:spAutoFit/>
          </a:bodyPr>
          <a:lstStyle/>
          <a:p>
            <a:pPr lvl="0">
              <a:defRPr/>
            </a:pPr>
            <a:r>
              <a:rPr lang="tr-TR" sz="1800" b="1" dirty="0">
                <a:solidFill>
                  <a:prstClr val="black"/>
                </a:solidFill>
              </a:rPr>
              <a:t>HELP THEM TRANSFORM FROM SITH TO JEDI COMPANIES</a:t>
            </a:r>
          </a:p>
        </p:txBody>
      </p:sp>
    </p:spTree>
    <p:extLst>
      <p:ext uri="{BB962C8B-B14F-4D97-AF65-F5344CB8AC3E}">
        <p14:creationId xmlns:p14="http://schemas.microsoft.com/office/powerpoint/2010/main" val="289526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2964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charset="0"/>
              <a:ea typeface="Calibri" charset="0"/>
              <a:cs typeface="Calibri" charset="0"/>
            </a:endParaRPr>
          </a:p>
        </p:txBody>
      </p:sp>
      <p:sp>
        <p:nvSpPr>
          <p:cNvPr id="5" name="Rectangle 2"/>
          <p:cNvSpPr>
            <a:spLocks noChangeArrowheads="1"/>
          </p:cNvSpPr>
          <p:nvPr/>
        </p:nvSpPr>
        <p:spPr bwMode="auto">
          <a:xfrm>
            <a:off x="1385888" y="1200150"/>
            <a:ext cx="5257800" cy="571500"/>
          </a:xfrm>
          <a:prstGeom prst="rect">
            <a:avLst/>
          </a:prstGeom>
          <a:noFill/>
          <a:ln w="9525">
            <a:noFill/>
            <a:miter lim="800000"/>
            <a:headEnd/>
            <a:tailEnd/>
          </a:ln>
        </p:spPr>
        <p:txBody>
          <a:bodyPr anchor="ctr"/>
          <a:lstStyle/>
          <a:p>
            <a:pPr fontAlgn="base">
              <a:spcBef>
                <a:spcPct val="0"/>
              </a:spcBef>
              <a:spcAft>
                <a:spcPct val="0"/>
              </a:spcAft>
              <a:tabLst>
                <a:tab pos="3171825" algn="l"/>
              </a:tabLst>
            </a:pPr>
            <a:r>
              <a:rPr lang="en-US" sz="1950" dirty="0">
                <a:solidFill>
                  <a:srgbClr val="FFCC66"/>
                </a:solidFill>
                <a:latin typeface="Calibri" charset="0"/>
                <a:ea typeface="Calibri" charset="0"/>
                <a:cs typeface="Calibri" charset="0"/>
              </a:rPr>
              <a:t>A depth deficit is characterized by:</a:t>
            </a:r>
          </a:p>
        </p:txBody>
      </p:sp>
      <p:sp>
        <p:nvSpPr>
          <p:cNvPr id="6" name="TextBox 5"/>
          <p:cNvSpPr txBox="1"/>
          <p:nvPr/>
        </p:nvSpPr>
        <p:spPr>
          <a:xfrm>
            <a:off x="1393031" y="1982212"/>
            <a:ext cx="5943600" cy="2169825"/>
          </a:xfrm>
          <a:prstGeom prst="rect">
            <a:avLst/>
          </a:prstGeom>
          <a:noFill/>
        </p:spPr>
        <p:txBody>
          <a:bodyPr wrap="square" rtlCol="0">
            <a:spAutoFit/>
          </a:bodyPr>
          <a:lstStyle/>
          <a:p>
            <a:pPr>
              <a:lnSpc>
                <a:spcPts val="1800"/>
              </a:lnSpc>
              <a:defRPr/>
            </a:pPr>
            <a:r>
              <a:rPr lang="en-US" sz="1350" dirty="0">
                <a:solidFill>
                  <a:srgbClr val="FFCC66"/>
                </a:solidFill>
                <a:latin typeface="Calibri" charset="0"/>
                <a:ea typeface="Calibri" charset="0"/>
                <a:cs typeface="Calibri" charset="0"/>
              </a:rPr>
              <a:t>The </a:t>
            </a:r>
            <a:r>
              <a:rPr lang="en-US" sz="1500" dirty="0">
                <a:solidFill>
                  <a:srgbClr val="C65B02"/>
                </a:solidFill>
                <a:latin typeface="Calibri" charset="0"/>
                <a:ea typeface="Calibri" charset="0"/>
                <a:cs typeface="Calibri" charset="0"/>
              </a:rPr>
              <a:t>absence of deep thinking</a:t>
            </a:r>
            <a:r>
              <a:rPr lang="en-US" sz="1500" dirty="0">
                <a:latin typeface="Calibri" charset="0"/>
                <a:ea typeface="Calibri" charset="0"/>
                <a:cs typeface="Calibri" charset="0"/>
              </a:rPr>
              <a:t> </a:t>
            </a:r>
            <a:r>
              <a:rPr lang="en-US" sz="1350" dirty="0">
                <a:solidFill>
                  <a:srgbClr val="FFCC66"/>
                </a:solidFill>
                <a:latin typeface="Calibri" charset="0"/>
                <a:ea typeface="Calibri" charset="0"/>
                <a:cs typeface="Calibri" charset="0"/>
              </a:rPr>
              <a:t>about inner questions/problems</a:t>
            </a:r>
          </a:p>
          <a:p>
            <a:pPr>
              <a:lnSpc>
                <a:spcPts val="1800"/>
              </a:lnSpc>
              <a:defRPr/>
            </a:pPr>
            <a:endParaRPr lang="en-US" sz="1350" dirty="0">
              <a:latin typeface="Calibri" charset="0"/>
              <a:ea typeface="Calibri" charset="0"/>
              <a:cs typeface="Calibri" charset="0"/>
            </a:endParaRPr>
          </a:p>
          <a:p>
            <a:pPr>
              <a:lnSpc>
                <a:spcPts val="1800"/>
              </a:lnSpc>
              <a:defRPr/>
            </a:pPr>
            <a:r>
              <a:rPr lang="en-US" sz="1350" dirty="0">
                <a:solidFill>
                  <a:srgbClr val="FFCC66"/>
                </a:solidFill>
                <a:latin typeface="Calibri" charset="0"/>
                <a:ea typeface="Calibri" charset="0"/>
                <a:cs typeface="Calibri" charset="0"/>
              </a:rPr>
              <a:t>A</a:t>
            </a:r>
            <a:r>
              <a:rPr lang="en-US" sz="1350" dirty="0">
                <a:latin typeface="Calibri" charset="0"/>
                <a:ea typeface="Calibri" charset="0"/>
                <a:cs typeface="Calibri" charset="0"/>
              </a:rPr>
              <a:t> </a:t>
            </a:r>
            <a:r>
              <a:rPr lang="en-US" sz="1500" dirty="0">
                <a:solidFill>
                  <a:srgbClr val="C65B02"/>
                </a:solidFill>
                <a:effectLst>
                  <a:outerShdw blurRad="38100" dist="38100" dir="2700000" algn="tl">
                    <a:srgbClr val="000000">
                      <a:alpha val="43137"/>
                    </a:srgbClr>
                  </a:outerShdw>
                </a:effectLst>
                <a:latin typeface="Calibri" charset="0"/>
                <a:ea typeface="Calibri" charset="0"/>
                <a:cs typeface="Calibri" charset="0"/>
              </a:rPr>
              <a:t>failure to go beyond</a:t>
            </a:r>
            <a:r>
              <a:rPr lang="en-US" sz="1500" dirty="0">
                <a:effectLst>
                  <a:outerShdw blurRad="38100" dist="38100" dir="2700000" algn="tl">
                    <a:srgbClr val="000000">
                      <a:alpha val="43137"/>
                    </a:srgbClr>
                  </a:outerShdw>
                </a:effectLst>
                <a:latin typeface="Calibri" charset="0"/>
                <a:ea typeface="Calibri" charset="0"/>
                <a:cs typeface="Calibri" charset="0"/>
              </a:rPr>
              <a:t> </a:t>
            </a:r>
            <a:r>
              <a:rPr lang="en-US" sz="1500" dirty="0">
                <a:solidFill>
                  <a:srgbClr val="B14B00"/>
                </a:solidFill>
                <a:effectLst>
                  <a:outerShdw blurRad="38100" dist="38100" dir="2700000" algn="tl">
                    <a:srgbClr val="000000">
                      <a:alpha val="43137"/>
                    </a:srgbClr>
                  </a:outerShdw>
                </a:effectLst>
                <a:latin typeface="Calibri" charset="0"/>
                <a:ea typeface="Calibri" charset="0"/>
                <a:cs typeface="Calibri" charset="0"/>
              </a:rPr>
              <a:t>the surface thinking</a:t>
            </a:r>
            <a:endParaRPr lang="en-US" sz="1350" dirty="0">
              <a:solidFill>
                <a:srgbClr val="FFCC66"/>
              </a:solidFill>
              <a:latin typeface="Calibri" charset="0"/>
              <a:ea typeface="Calibri" charset="0"/>
              <a:cs typeface="Calibri" charset="0"/>
            </a:endParaRPr>
          </a:p>
          <a:p>
            <a:pPr>
              <a:lnSpc>
                <a:spcPts val="1800"/>
              </a:lnSpc>
              <a:defRPr/>
            </a:pPr>
            <a:endParaRPr lang="en-US" sz="1350" dirty="0">
              <a:latin typeface="Calibri" charset="0"/>
              <a:ea typeface="Calibri" charset="0"/>
              <a:cs typeface="Calibri" charset="0"/>
            </a:endParaRPr>
          </a:p>
          <a:p>
            <a:pPr>
              <a:lnSpc>
                <a:spcPts val="1800"/>
              </a:lnSpc>
              <a:defRPr/>
            </a:pPr>
            <a:r>
              <a:rPr lang="en-US" sz="1350" dirty="0">
                <a:solidFill>
                  <a:srgbClr val="FFCC66"/>
                </a:solidFill>
                <a:latin typeface="Calibri" charset="0"/>
                <a:ea typeface="Calibri" charset="0"/>
                <a:cs typeface="Calibri" charset="0"/>
              </a:rPr>
              <a:t>A</a:t>
            </a:r>
            <a:r>
              <a:rPr lang="en-US" sz="1350" dirty="0">
                <a:latin typeface="Calibri" charset="0"/>
                <a:ea typeface="Calibri" charset="0"/>
                <a:cs typeface="Calibri" charset="0"/>
              </a:rPr>
              <a:t> </a:t>
            </a:r>
            <a:r>
              <a:rPr lang="en-US" sz="1500" dirty="0">
                <a:solidFill>
                  <a:srgbClr val="C65B02"/>
                </a:solidFill>
                <a:effectLst>
                  <a:outerShdw blurRad="38100" dist="38100" dir="2700000" algn="tl">
                    <a:srgbClr val="000000">
                      <a:alpha val="43137"/>
                    </a:srgbClr>
                  </a:outerShdw>
                </a:effectLst>
                <a:latin typeface="Calibri" charset="0"/>
                <a:ea typeface="Calibri" charset="0"/>
                <a:cs typeface="Calibri" charset="0"/>
              </a:rPr>
              <a:t>failure to use</a:t>
            </a:r>
            <a:r>
              <a:rPr lang="en-US" sz="1500" dirty="0">
                <a:effectLst>
                  <a:outerShdw blurRad="38100" dist="38100" dir="2700000" algn="tl">
                    <a:srgbClr val="000000">
                      <a:alpha val="43137"/>
                    </a:srgbClr>
                  </a:outerShdw>
                </a:effectLst>
                <a:latin typeface="Calibri" charset="0"/>
                <a:ea typeface="Calibri" charset="0"/>
                <a:cs typeface="Calibri" charset="0"/>
              </a:rPr>
              <a:t> </a:t>
            </a:r>
            <a:r>
              <a:rPr lang="en-US" sz="1500" dirty="0">
                <a:solidFill>
                  <a:srgbClr val="C65B02"/>
                </a:solidFill>
                <a:effectLst>
                  <a:outerShdw blurRad="38100" dist="38100" dir="2700000" algn="tl">
                    <a:srgbClr val="000000">
                      <a:alpha val="43137"/>
                    </a:srgbClr>
                  </a:outerShdw>
                </a:effectLst>
                <a:latin typeface="Calibri" charset="0"/>
                <a:ea typeface="Calibri" charset="0"/>
                <a:cs typeface="Calibri" charset="0"/>
              </a:rPr>
              <a:t>insights from different disciplines </a:t>
            </a:r>
            <a:r>
              <a:rPr lang="en-US" sz="1350" dirty="0">
                <a:solidFill>
                  <a:srgbClr val="FFCC66"/>
                </a:solidFill>
                <a:latin typeface="Calibri" charset="0"/>
                <a:ea typeface="Calibri" charset="0"/>
                <a:cs typeface="Calibri" charset="0"/>
              </a:rPr>
              <a:t>to structure human culture.</a:t>
            </a:r>
          </a:p>
          <a:p>
            <a:pPr>
              <a:lnSpc>
                <a:spcPts val="1800"/>
              </a:lnSpc>
              <a:defRPr/>
            </a:pPr>
            <a:endParaRPr lang="en-US" sz="1350" dirty="0">
              <a:latin typeface="Calibri" charset="0"/>
              <a:ea typeface="Calibri" charset="0"/>
              <a:cs typeface="Calibri" charset="0"/>
            </a:endParaRPr>
          </a:p>
          <a:p>
            <a:pPr>
              <a:lnSpc>
                <a:spcPts val="1800"/>
              </a:lnSpc>
              <a:defRPr/>
            </a:pPr>
            <a:r>
              <a:rPr lang="en-US" sz="1350" dirty="0">
                <a:solidFill>
                  <a:srgbClr val="FFCC66"/>
                </a:solidFill>
                <a:latin typeface="Calibri" charset="0"/>
                <a:ea typeface="Calibri" charset="0"/>
                <a:cs typeface="Calibri" charset="0"/>
              </a:rPr>
              <a:t>The</a:t>
            </a:r>
            <a:r>
              <a:rPr lang="en-US" sz="1350" dirty="0">
                <a:latin typeface="Calibri" charset="0"/>
                <a:ea typeface="Calibri" charset="0"/>
                <a:cs typeface="Calibri" charset="0"/>
              </a:rPr>
              <a:t> </a:t>
            </a:r>
            <a:r>
              <a:rPr lang="en-US" sz="1500" dirty="0">
                <a:solidFill>
                  <a:srgbClr val="C65B02"/>
                </a:solidFill>
                <a:effectLst>
                  <a:outerShdw blurRad="38100" dist="38100" dir="2700000" algn="tl">
                    <a:srgbClr val="000000">
                      <a:alpha val="43137"/>
                    </a:srgbClr>
                  </a:outerShdw>
                </a:effectLst>
                <a:latin typeface="Calibri" charset="0"/>
                <a:ea typeface="Calibri" charset="0"/>
                <a:cs typeface="Calibri" charset="0"/>
              </a:rPr>
              <a:t>absence of bold, imaginative thinking</a:t>
            </a:r>
            <a:r>
              <a:rPr lang="en-US" sz="1500" dirty="0">
                <a:effectLst>
                  <a:outerShdw blurRad="38100" dist="38100" dir="2700000" algn="tl">
                    <a:srgbClr val="000000">
                      <a:alpha val="43137"/>
                    </a:srgbClr>
                  </a:outerShdw>
                </a:effectLst>
                <a:latin typeface="Calibri" charset="0"/>
                <a:ea typeface="Calibri" charset="0"/>
                <a:cs typeface="Calibri" charset="0"/>
              </a:rPr>
              <a:t> </a:t>
            </a:r>
            <a:r>
              <a:rPr lang="en-US" sz="1350" dirty="0">
                <a:solidFill>
                  <a:srgbClr val="FFCC66"/>
                </a:solidFill>
                <a:latin typeface="Calibri" charset="0"/>
                <a:ea typeface="Calibri" charset="0"/>
                <a:cs typeface="Calibri" charset="0"/>
              </a:rPr>
              <a:t>about what turns on or engages employee’ minds.</a:t>
            </a:r>
          </a:p>
          <a:p>
            <a:endParaRPr lang="en-US" sz="1500" dirty="0">
              <a:latin typeface="Calibri" charset="0"/>
              <a:ea typeface="Calibri" charset="0"/>
              <a:cs typeface="Calibri" charset="0"/>
            </a:endParaRPr>
          </a:p>
        </p:txBody>
      </p:sp>
      <p:sp>
        <p:nvSpPr>
          <p:cNvPr id="2" name="Rectangle 7">
            <a:extLst>
              <a:ext uri="{FF2B5EF4-FFF2-40B4-BE49-F238E27FC236}">
                <a16:creationId xmlns:a16="http://schemas.microsoft.com/office/drawing/2014/main" id="{596EDF07-A5A4-D4C5-FDC5-BCA06EC5FA96}"/>
              </a:ext>
            </a:extLst>
          </p:cNvPr>
          <p:cNvSpPr/>
          <p:nvPr/>
        </p:nvSpPr>
        <p:spPr>
          <a:xfrm>
            <a:off x="302507" y="710059"/>
            <a:ext cx="8552248" cy="369332"/>
          </a:xfrm>
          <a:prstGeom prst="rect">
            <a:avLst/>
          </a:prstGeom>
          <a:solidFill>
            <a:schemeClr val="bg1">
              <a:lumMod val="85000"/>
            </a:schemeClr>
          </a:solidFill>
        </p:spPr>
        <p:txBody>
          <a:bodyPr wrap="square">
            <a:spAutoFit/>
          </a:bodyPr>
          <a:lstStyle/>
          <a:p>
            <a:pPr lvl="0">
              <a:defRPr/>
            </a:pPr>
            <a:r>
              <a:rPr lang="tr-TR" sz="1800" b="1" dirty="0">
                <a:solidFill>
                  <a:prstClr val="black"/>
                </a:solidFill>
              </a:rPr>
              <a:t>HELP THEM WITH THEIR CULTURAL DISEASE: THE DEPTH DEFICIT</a:t>
            </a:r>
          </a:p>
        </p:txBody>
      </p:sp>
    </p:spTree>
    <p:extLst>
      <p:ext uri="{BB962C8B-B14F-4D97-AF65-F5344CB8AC3E}">
        <p14:creationId xmlns:p14="http://schemas.microsoft.com/office/powerpoint/2010/main" val="162077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 brick wall with live, work, create. quot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50349" y="1831959"/>
            <a:ext cx="3886183" cy="2063450"/>
          </a:xfrm>
          <a:prstGeom prst="rect">
            <a:avLst/>
          </a:prstGeom>
          <a:solidFill>
            <a:schemeClr val="bg1">
              <a:alpha val="69000"/>
            </a:schemeClr>
          </a:solidFill>
        </p:spPr>
        <p:txBody>
          <a:bodyPr wrap="square" rtlCol="0">
            <a:spAutoFit/>
          </a:bodyPr>
          <a:lstStyle>
            <a:defPPr>
              <a:defRPr lang="tr-TR"/>
            </a:defPPr>
            <a:lvl1pPr>
              <a:defRPr>
                <a:solidFill>
                  <a:srgbClr val="000000"/>
                </a:solidFill>
                <a:cs typeface="Arial" pitchFamily="34" charset="0"/>
              </a:defRPr>
            </a:lvl1pPr>
          </a:lstStyle>
          <a:p>
            <a:endParaRPr lang="tr-TR" sz="1013" noProof="1"/>
          </a:p>
          <a:p>
            <a:pPr marL="214323" indent="-214323">
              <a:spcBef>
                <a:spcPts val="450"/>
              </a:spcBef>
              <a:buFont typeface="Arial" charset="0"/>
              <a:buChar char="•"/>
            </a:pPr>
            <a:r>
              <a:rPr lang="tr-TR" sz="1013" noProof="1"/>
              <a:t>Finding the balance between employee benefit and social benefit,</a:t>
            </a:r>
          </a:p>
          <a:p>
            <a:pPr marL="214323" indent="-214323">
              <a:spcBef>
                <a:spcPts val="450"/>
              </a:spcBef>
              <a:buFont typeface="Arial" charset="0"/>
              <a:buChar char="•"/>
            </a:pPr>
            <a:r>
              <a:rPr lang="tr-TR" sz="1013" noProof="1"/>
              <a:t>To be able to establish a business life without missing life and ignoring human own needs,</a:t>
            </a:r>
          </a:p>
          <a:p>
            <a:pPr marL="214323" indent="-214323">
              <a:spcBef>
                <a:spcPts val="450"/>
              </a:spcBef>
              <a:buFont typeface="Arial" charset="0"/>
              <a:buChar char="•"/>
            </a:pPr>
            <a:r>
              <a:rPr lang="tr-TR" sz="1013" noProof="1"/>
              <a:t>The new human wants to feel that s/he can put something out individually, to be a part of a job where s/he can be satisfied and find meaning in a productive and creative environment.</a:t>
            </a:r>
          </a:p>
          <a:p>
            <a:pPr marL="214323" indent="-214323">
              <a:spcBef>
                <a:spcPts val="450"/>
              </a:spcBef>
              <a:buFont typeface="Arial" charset="0"/>
              <a:buChar char="•"/>
            </a:pPr>
            <a:r>
              <a:rPr lang="tr-TR" sz="1013" noProof="1"/>
              <a:t>WE will need to communicate not a brand that has meaning but a company that has a meaning as well.</a:t>
            </a:r>
          </a:p>
        </p:txBody>
      </p:sp>
      <p:sp>
        <p:nvSpPr>
          <p:cNvPr id="10" name="Rectangle 7">
            <a:extLst>
              <a:ext uri="{FF2B5EF4-FFF2-40B4-BE49-F238E27FC236}">
                <a16:creationId xmlns:a16="http://schemas.microsoft.com/office/drawing/2014/main" id="{CEEFF9D4-0D83-7E26-1554-D6666EEA97C4}"/>
              </a:ext>
            </a:extLst>
          </p:cNvPr>
          <p:cNvSpPr/>
          <p:nvPr/>
        </p:nvSpPr>
        <p:spPr>
          <a:xfrm>
            <a:off x="302507" y="710059"/>
            <a:ext cx="8552248" cy="369332"/>
          </a:xfrm>
          <a:prstGeom prst="rect">
            <a:avLst/>
          </a:prstGeom>
          <a:solidFill>
            <a:schemeClr val="bg1">
              <a:lumMod val="85000"/>
            </a:schemeClr>
          </a:solidFill>
        </p:spPr>
        <p:txBody>
          <a:bodyPr wrap="square">
            <a:spAutoFit/>
          </a:bodyPr>
          <a:lstStyle/>
          <a:p>
            <a:pPr lvl="0">
              <a:defRPr/>
            </a:pPr>
            <a:r>
              <a:rPr lang="tr-TR" sz="1800" b="1" dirty="0">
                <a:solidFill>
                  <a:prstClr val="black"/>
                </a:solidFill>
              </a:rPr>
              <a:t>HELP THEM FIND MEANING</a:t>
            </a:r>
          </a:p>
        </p:txBody>
      </p:sp>
    </p:spTree>
    <p:extLst>
      <p:ext uri="{BB962C8B-B14F-4D97-AF65-F5344CB8AC3E}">
        <p14:creationId xmlns:p14="http://schemas.microsoft.com/office/powerpoint/2010/main" val="829402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en-US" sz="2400" b="1" spc="107" dirty="0">
                <a:solidFill>
                  <a:schemeClr val="tx1"/>
                </a:solidFill>
                <a:latin typeface="Calibri" panose="020F0502020204030204" pitchFamily="34" charset="0"/>
                <a:cs typeface="Calibri" panose="020F0502020204030204" pitchFamily="34" charset="0"/>
              </a:rPr>
              <a:t>Mega Urbanization</a:t>
            </a:r>
            <a:endParaRPr lang="en-US" sz="2400" b="1" dirty="0">
              <a:latin typeface="Calibri" panose="020F0502020204030204" pitchFamily="34" charset="0"/>
              <a:cs typeface="Calibri" panose="020F0502020204030204" pitchFamily="34" charset="0"/>
            </a:endParaRPr>
          </a:p>
        </p:txBody>
      </p:sp>
      <p:grpSp>
        <p:nvGrpSpPr>
          <p:cNvPr id="2" name="Group 16">
            <a:extLst>
              <a:ext uri="{FF2B5EF4-FFF2-40B4-BE49-F238E27FC236}">
                <a16:creationId xmlns:a16="http://schemas.microsoft.com/office/drawing/2014/main" id="{87C11D0E-2C71-BAE4-96C4-38A8D4195C96}"/>
              </a:ext>
            </a:extLst>
          </p:cNvPr>
          <p:cNvGrpSpPr/>
          <p:nvPr/>
        </p:nvGrpSpPr>
        <p:grpSpPr>
          <a:xfrm>
            <a:off x="805164" y="2754690"/>
            <a:ext cx="7233047" cy="1569660"/>
            <a:chOff x="2057400" y="3488533"/>
            <a:chExt cx="8782710" cy="2092879"/>
          </a:xfrm>
        </p:grpSpPr>
        <p:sp>
          <p:nvSpPr>
            <p:cNvPr id="8" name="Dikdörtgen 4">
              <a:extLst>
                <a:ext uri="{FF2B5EF4-FFF2-40B4-BE49-F238E27FC236}">
                  <a16:creationId xmlns:a16="http://schemas.microsoft.com/office/drawing/2014/main" id="{81E903A5-5F27-B74F-C525-A67EB4AC8BD1}"/>
                </a:ext>
              </a:extLst>
            </p:cNvPr>
            <p:cNvSpPr/>
            <p:nvPr/>
          </p:nvSpPr>
          <p:spPr>
            <a:xfrm>
              <a:off x="2933697" y="3488533"/>
              <a:ext cx="7906413" cy="2092879"/>
            </a:xfrm>
            <a:prstGeom prst="rect">
              <a:avLst/>
            </a:prstGeom>
          </p:spPr>
          <p:txBody>
            <a:bodyPr wrap="square">
              <a:spAutoFit/>
            </a:bodyPr>
            <a:lstStyle/>
            <a:p>
              <a:pPr>
                <a:defRPr/>
              </a:pPr>
              <a:r>
                <a:rPr lang="en-US" sz="2100" b="1" dirty="0">
                  <a:solidFill>
                    <a:schemeClr val="tx1">
                      <a:lumMod val="85000"/>
                      <a:lumOff val="15000"/>
                    </a:schemeClr>
                  </a:solidFill>
                  <a:cs typeface="Arial" panose="020B0604020202020204" pitchFamily="34" charset="0"/>
                </a:rPr>
                <a:t>While the number of mouths to feed is increasing, the land allocated for agriculture is decreasing: </a:t>
              </a:r>
              <a:r>
                <a:rPr lang="en-US" sz="1800" dirty="0">
                  <a:solidFill>
                    <a:schemeClr val="tx1">
                      <a:lumMod val="85000"/>
                      <a:lumOff val="15000"/>
                    </a:schemeClr>
                  </a:solidFill>
                  <a:cs typeface="Arial" panose="020B0604020202020204" pitchFamily="34" charset="0"/>
                </a:rPr>
                <a:t>Urbanization has significant adverse effects on agriculture. The issue of sustainability is very serious. Innovation in production not only services is crucial. </a:t>
              </a:r>
              <a:endParaRPr lang="en-US" sz="1800" b="1" dirty="0">
                <a:solidFill>
                  <a:schemeClr val="tx1">
                    <a:lumMod val="85000"/>
                    <a:lumOff val="15000"/>
                  </a:schemeClr>
                </a:solidFill>
                <a:cs typeface="Arial" panose="020B0604020202020204" pitchFamily="34" charset="0"/>
              </a:endParaRPr>
            </a:p>
          </p:txBody>
        </p:sp>
        <p:pic>
          <p:nvPicPr>
            <p:cNvPr id="9" name="Picture 2" descr="important icon png ile ilgili görsel sonucu">
              <a:extLst>
                <a:ext uri="{FF2B5EF4-FFF2-40B4-BE49-F238E27FC236}">
                  <a16:creationId xmlns:a16="http://schemas.microsoft.com/office/drawing/2014/main" id="{8EE198B3-BEA9-03CE-C722-9032323491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7400" y="3865992"/>
              <a:ext cx="876298" cy="8762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19">
            <a:extLst>
              <a:ext uri="{FF2B5EF4-FFF2-40B4-BE49-F238E27FC236}">
                <a16:creationId xmlns:a16="http://schemas.microsoft.com/office/drawing/2014/main" id="{E211C879-13E9-E14B-3FA6-A13742C1A83C}"/>
              </a:ext>
            </a:extLst>
          </p:cNvPr>
          <p:cNvGrpSpPr/>
          <p:nvPr/>
        </p:nvGrpSpPr>
        <p:grpSpPr>
          <a:xfrm>
            <a:off x="805164" y="1338328"/>
            <a:ext cx="6435328" cy="1384995"/>
            <a:chOff x="2057400" y="1755577"/>
            <a:chExt cx="8580437" cy="1846660"/>
          </a:xfrm>
        </p:grpSpPr>
        <p:sp>
          <p:nvSpPr>
            <p:cNvPr id="11" name="Dikdörtgen 4">
              <a:extLst>
                <a:ext uri="{FF2B5EF4-FFF2-40B4-BE49-F238E27FC236}">
                  <a16:creationId xmlns:a16="http://schemas.microsoft.com/office/drawing/2014/main" id="{146A4D9C-D1CD-25F4-8293-EFA173E2228E}"/>
                </a:ext>
              </a:extLst>
            </p:cNvPr>
            <p:cNvSpPr/>
            <p:nvPr/>
          </p:nvSpPr>
          <p:spPr bwMode="auto">
            <a:xfrm>
              <a:off x="2987304" y="1755577"/>
              <a:ext cx="7650533" cy="1846660"/>
            </a:xfrm>
            <a:prstGeom prst="rect">
              <a:avLst/>
            </a:prstGeom>
          </p:spPr>
          <p:txBody>
            <a:bodyPr wrap="square">
              <a:spAutoFit/>
            </a:bodyPr>
            <a:lstStyle/>
            <a:p>
              <a:pPr>
                <a:defRPr/>
              </a:pPr>
              <a:r>
                <a:rPr lang="en-US" sz="2100" b="1" dirty="0">
                  <a:solidFill>
                    <a:schemeClr val="tx1">
                      <a:lumMod val="85000"/>
                      <a:lumOff val="15000"/>
                    </a:schemeClr>
                  </a:solidFill>
                  <a:cs typeface="Arial" panose="020B0604020202020204" pitchFamily="34" charset="0"/>
                </a:rPr>
                <a:t>We are being urbanized rapidly in the last 10 years. We will urbanize rapidly in the next 10 years as well.</a:t>
              </a:r>
            </a:p>
            <a:p>
              <a:pPr>
                <a:defRPr/>
              </a:pPr>
              <a:r>
                <a:rPr lang="en-US" sz="2100" dirty="0">
                  <a:solidFill>
                    <a:schemeClr val="tx1">
                      <a:lumMod val="85000"/>
                      <a:lumOff val="15000"/>
                    </a:schemeClr>
                  </a:solidFill>
                  <a:cs typeface="Arial" panose="020B0604020202020204" pitchFamily="34" charset="0"/>
                </a:rPr>
                <a:t>70% living in megacities</a:t>
              </a:r>
            </a:p>
          </p:txBody>
        </p:sp>
        <p:pic>
          <p:nvPicPr>
            <p:cNvPr id="12" name="Picture 2" descr="important icon png ile ilgili görsel sonucu">
              <a:extLst>
                <a:ext uri="{FF2B5EF4-FFF2-40B4-BE49-F238E27FC236}">
                  <a16:creationId xmlns:a16="http://schemas.microsoft.com/office/drawing/2014/main" id="{4BD09A7C-3543-3350-827C-F8EDEAC637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1948370"/>
              <a:ext cx="876298" cy="876298"/>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6">
            <a:extLst>
              <a:ext uri="{FF2B5EF4-FFF2-40B4-BE49-F238E27FC236}">
                <a16:creationId xmlns:a16="http://schemas.microsoft.com/office/drawing/2014/main" id="{33B0E955-7667-DCA5-6EAA-43AFB6AF691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spTree>
    <p:extLst>
      <p:ext uri="{BB962C8B-B14F-4D97-AF65-F5344CB8AC3E}">
        <p14:creationId xmlns:p14="http://schemas.microsoft.com/office/powerpoint/2010/main" val="904229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eople raising their hand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 y="0"/>
            <a:ext cx="9220199"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a:extLst>
              <a:ext uri="{FF2B5EF4-FFF2-40B4-BE49-F238E27FC236}">
                <a16:creationId xmlns:a16="http://schemas.microsoft.com/office/drawing/2014/main" id="{EEB51428-EB3B-DFD0-C1C0-5E2A084C5758}"/>
              </a:ext>
            </a:extLst>
          </p:cNvPr>
          <p:cNvSpPr/>
          <p:nvPr/>
        </p:nvSpPr>
        <p:spPr>
          <a:xfrm>
            <a:off x="302507" y="710059"/>
            <a:ext cx="8552248" cy="369332"/>
          </a:xfrm>
          <a:prstGeom prst="rect">
            <a:avLst/>
          </a:prstGeom>
          <a:solidFill>
            <a:schemeClr val="bg1">
              <a:lumMod val="85000"/>
            </a:schemeClr>
          </a:solidFill>
        </p:spPr>
        <p:txBody>
          <a:bodyPr wrap="square">
            <a:spAutoFit/>
          </a:bodyPr>
          <a:lstStyle/>
          <a:p>
            <a:pPr lvl="0">
              <a:defRPr/>
            </a:pPr>
            <a:r>
              <a:rPr lang="tr-TR" sz="1800" b="1" dirty="0">
                <a:solidFill>
                  <a:prstClr val="black"/>
                </a:solidFill>
              </a:rPr>
              <a:t>NEVER WITHOUT SINCERE EFFORT</a:t>
            </a:r>
          </a:p>
        </p:txBody>
      </p:sp>
    </p:spTree>
    <p:extLst>
      <p:ext uri="{BB962C8B-B14F-4D97-AF65-F5344CB8AC3E}">
        <p14:creationId xmlns:p14="http://schemas.microsoft.com/office/powerpoint/2010/main" val="408283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19050"/>
            <a:ext cx="9220200" cy="5257800"/>
          </a:xfrm>
          <a:prstGeom prst="rect">
            <a:avLst/>
          </a:prstGeom>
          <a:solidFill>
            <a:srgbClr val="FFFFF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nchor="ctr"/>
          <a:lstStyle/>
          <a:p>
            <a:pPr algn="ctr">
              <a:defRPr/>
            </a:pPr>
            <a:endParaRPr lang="en-US" sz="1350">
              <a:solidFill>
                <a:schemeClr val="lt1"/>
              </a:solidFill>
            </a:endParaRPr>
          </a:p>
        </p:txBody>
      </p:sp>
      <p:sp>
        <p:nvSpPr>
          <p:cNvPr id="2" name="TextBox 1"/>
          <p:cNvSpPr txBox="1"/>
          <p:nvPr/>
        </p:nvSpPr>
        <p:spPr>
          <a:xfrm>
            <a:off x="1295400" y="1352550"/>
            <a:ext cx="6572250" cy="784830"/>
          </a:xfrm>
          <a:prstGeom prst="rect">
            <a:avLst/>
          </a:prstGeom>
          <a:noFill/>
        </p:spPr>
        <p:txBody>
          <a:bodyPr wrap="square" rtlCol="0">
            <a:spAutoFit/>
          </a:bodyPr>
          <a:lstStyle/>
          <a:p>
            <a:pPr algn="ctr"/>
            <a:r>
              <a:rPr lang="en-US" sz="4500" b="1" dirty="0">
                <a:solidFill>
                  <a:srgbClr val="000000"/>
                </a:solidFill>
                <a:latin typeface="Calibri"/>
                <a:cs typeface="Calibri"/>
              </a:rPr>
              <a:t>Thank You!</a:t>
            </a:r>
          </a:p>
        </p:txBody>
      </p:sp>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p>
          <a:p>
            <a:endParaRPr lang="en-US" sz="1350" dirty="0"/>
          </a:p>
        </p:txBody>
      </p:sp>
      <p:pic>
        <p:nvPicPr>
          <p:cNvPr id="6" name="Picture 5"/>
          <p:cNvPicPr>
            <a:picLocks noChangeAspect="1"/>
          </p:cNvPicPr>
          <p:nvPr/>
        </p:nvPicPr>
        <p:blipFill>
          <a:blip r:embed="rId2"/>
          <a:stretch>
            <a:fillRect/>
          </a:stretch>
        </p:blipFill>
        <p:spPr>
          <a:xfrm>
            <a:off x="2676525" y="2158666"/>
            <a:ext cx="3810000" cy="2133600"/>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25539" y="4552950"/>
            <a:ext cx="1197280" cy="590550"/>
          </a:xfrm>
          <a:prstGeom prst="rect">
            <a:avLst/>
          </a:prstGeom>
        </p:spPr>
      </p:pic>
    </p:spTree>
    <p:extLst>
      <p:ext uri="{BB962C8B-B14F-4D97-AF65-F5344CB8AC3E}">
        <p14:creationId xmlns:p14="http://schemas.microsoft.com/office/powerpoint/2010/main" val="1404468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a:solidFill>
                  <a:schemeClr val="tx1"/>
                </a:solidFill>
                <a:latin typeface="Calibri" panose="020F0502020204030204" pitchFamily="34" charset="0"/>
                <a:cs typeface="Calibri" panose="020F0502020204030204" pitchFamily="34" charset="0"/>
              </a:rPr>
              <a:t>Mega </a:t>
            </a:r>
            <a:r>
              <a:rPr lang="tr-TR" sz="2400" b="1" spc="107" dirty="0" err="1">
                <a:solidFill>
                  <a:schemeClr val="tx1"/>
                </a:solidFill>
                <a:latin typeface="Calibri" panose="020F0502020204030204" pitchFamily="34" charset="0"/>
                <a:cs typeface="Calibri" panose="020F0502020204030204" pitchFamily="34" charset="0"/>
              </a:rPr>
              <a:t>Urbanization</a:t>
            </a:r>
            <a:r>
              <a:rPr lang="tr-TR" sz="2400" b="1" spc="107" dirty="0">
                <a:solidFill>
                  <a:schemeClr val="tx1"/>
                </a:solidFill>
                <a:latin typeface="Calibri" panose="020F0502020204030204" pitchFamily="34" charset="0"/>
                <a:cs typeface="Calibri" panose="020F0502020204030204" pitchFamily="34" charset="0"/>
              </a:rPr>
              <a:t> Has </a:t>
            </a:r>
            <a:r>
              <a:rPr lang="tr-TR" sz="2400" b="1" spc="107" dirty="0" err="1">
                <a:solidFill>
                  <a:schemeClr val="tx1"/>
                </a:solidFill>
                <a:latin typeface="Calibri" panose="020F0502020204030204" pitchFamily="34" charset="0"/>
                <a:cs typeface="Calibri" panose="020F0502020204030204" pitchFamily="34" charset="0"/>
              </a:rPr>
              <a:t>Aged</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the</a:t>
            </a:r>
            <a:r>
              <a:rPr lang="tr-TR" sz="2400" b="1" spc="107" dirty="0">
                <a:solidFill>
                  <a:schemeClr val="tx1"/>
                </a:solidFill>
                <a:latin typeface="Calibri" panose="020F0502020204030204" pitchFamily="34" charset="0"/>
                <a:cs typeface="Calibri" panose="020F0502020204030204" pitchFamily="34" charset="0"/>
              </a:rPr>
              <a:t> World</a:t>
            </a:r>
            <a:endParaRPr sz="2400" b="1" dirty="0">
              <a:latin typeface="Calibri" panose="020F0502020204030204" pitchFamily="34" charset="0"/>
              <a:cs typeface="Calibri" panose="020F0502020204030204" pitchFamily="34" charset="0"/>
            </a:endParaRPr>
          </a:p>
        </p:txBody>
      </p:sp>
      <p:grpSp>
        <p:nvGrpSpPr>
          <p:cNvPr id="3" name="Group 17">
            <a:extLst>
              <a:ext uri="{FF2B5EF4-FFF2-40B4-BE49-F238E27FC236}">
                <a16:creationId xmlns:a16="http://schemas.microsoft.com/office/drawing/2014/main" id="{8CDE8FAF-F934-DCA3-4BD1-0D52CABC85DC}"/>
              </a:ext>
            </a:extLst>
          </p:cNvPr>
          <p:cNvGrpSpPr/>
          <p:nvPr/>
        </p:nvGrpSpPr>
        <p:grpSpPr>
          <a:xfrm>
            <a:off x="4167905" y="1366736"/>
            <a:ext cx="4587238" cy="3185951"/>
            <a:chOff x="2575560" y="2053430"/>
            <a:chExt cx="6116317" cy="4247935"/>
          </a:xfrm>
        </p:grpSpPr>
        <p:grpSp>
          <p:nvGrpSpPr>
            <p:cNvPr id="13" name="Group 18">
              <a:extLst>
                <a:ext uri="{FF2B5EF4-FFF2-40B4-BE49-F238E27FC236}">
                  <a16:creationId xmlns:a16="http://schemas.microsoft.com/office/drawing/2014/main" id="{926F6B0C-AAC4-90FD-F647-59647C67C525}"/>
                </a:ext>
              </a:extLst>
            </p:cNvPr>
            <p:cNvGrpSpPr/>
            <p:nvPr/>
          </p:nvGrpSpPr>
          <p:grpSpPr>
            <a:xfrm>
              <a:off x="2575560" y="2053430"/>
              <a:ext cx="6116317" cy="984886"/>
              <a:chOff x="2057400" y="1977230"/>
              <a:chExt cx="6116317" cy="984886"/>
            </a:xfrm>
          </p:grpSpPr>
          <p:sp>
            <p:nvSpPr>
              <p:cNvPr id="17" name="Dikdörtgen 4">
                <a:extLst>
                  <a:ext uri="{FF2B5EF4-FFF2-40B4-BE49-F238E27FC236}">
                    <a16:creationId xmlns:a16="http://schemas.microsoft.com/office/drawing/2014/main" id="{C214DED6-4D83-01F2-7702-DECE0A7E2447}"/>
                  </a:ext>
                </a:extLst>
              </p:cNvPr>
              <p:cNvSpPr/>
              <p:nvPr/>
            </p:nvSpPr>
            <p:spPr bwMode="auto">
              <a:xfrm>
                <a:off x="2933699" y="1977230"/>
                <a:ext cx="5240018" cy="984886"/>
              </a:xfrm>
              <a:prstGeom prst="rect">
                <a:avLst/>
              </a:prstGeom>
            </p:spPr>
            <p:txBody>
              <a:bodyPr wrap="square">
                <a:spAutoFit/>
              </a:bodyPr>
              <a:lstStyle/>
              <a:p>
                <a:pPr>
                  <a:defRPr/>
                </a:pPr>
                <a:r>
                  <a:rPr lang="en-US" sz="2100" b="1" dirty="0">
                    <a:solidFill>
                      <a:schemeClr val="tx1">
                        <a:lumMod val="85000"/>
                        <a:lumOff val="15000"/>
                      </a:schemeClr>
                    </a:solidFill>
                    <a:cs typeface="Arial" panose="020B0604020202020204" pitchFamily="34" charset="0"/>
                  </a:rPr>
                  <a:t>World is aging, Europe is already aged</a:t>
                </a:r>
                <a:endParaRPr lang="en-US" sz="2100" dirty="0">
                  <a:solidFill>
                    <a:schemeClr val="tx1">
                      <a:lumMod val="85000"/>
                      <a:lumOff val="15000"/>
                    </a:schemeClr>
                  </a:solidFill>
                  <a:cs typeface="Arial" panose="020B0604020202020204" pitchFamily="34" charset="0"/>
                </a:endParaRPr>
              </a:p>
            </p:txBody>
          </p:sp>
          <p:pic>
            <p:nvPicPr>
              <p:cNvPr id="18" name="Picture 2" descr="important icon png ile ilgili görsel sonucu">
                <a:extLst>
                  <a:ext uri="{FF2B5EF4-FFF2-40B4-BE49-F238E27FC236}">
                    <a16:creationId xmlns:a16="http://schemas.microsoft.com/office/drawing/2014/main" id="{40AC993A-5E42-3B24-E481-E70F51AFE6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7400" y="1977230"/>
                <a:ext cx="876298" cy="8762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9">
              <a:extLst>
                <a:ext uri="{FF2B5EF4-FFF2-40B4-BE49-F238E27FC236}">
                  <a16:creationId xmlns:a16="http://schemas.microsoft.com/office/drawing/2014/main" id="{2DFB9D45-3284-B9BA-0FB1-42E31FBA5694}"/>
                </a:ext>
              </a:extLst>
            </p:cNvPr>
            <p:cNvGrpSpPr/>
            <p:nvPr/>
          </p:nvGrpSpPr>
          <p:grpSpPr>
            <a:xfrm>
              <a:off x="2575560" y="3639476"/>
              <a:ext cx="6116317" cy="2661889"/>
              <a:chOff x="2057400" y="3563276"/>
              <a:chExt cx="6116317" cy="2661889"/>
            </a:xfrm>
          </p:grpSpPr>
          <p:sp>
            <p:nvSpPr>
              <p:cNvPr id="15" name="Dikdörtgen 4">
                <a:extLst>
                  <a:ext uri="{FF2B5EF4-FFF2-40B4-BE49-F238E27FC236}">
                    <a16:creationId xmlns:a16="http://schemas.microsoft.com/office/drawing/2014/main" id="{A1B8EF16-DE77-1552-2E4B-593D758F6DF2}"/>
                  </a:ext>
                </a:extLst>
              </p:cNvPr>
              <p:cNvSpPr/>
              <p:nvPr/>
            </p:nvSpPr>
            <p:spPr bwMode="auto">
              <a:xfrm>
                <a:off x="2933699" y="3639843"/>
                <a:ext cx="5240018" cy="2585322"/>
              </a:xfrm>
              <a:prstGeom prst="rect">
                <a:avLst/>
              </a:prstGeom>
            </p:spPr>
            <p:txBody>
              <a:bodyPr wrap="square">
                <a:spAutoFit/>
              </a:bodyPr>
              <a:lstStyle/>
              <a:p>
                <a:pPr>
                  <a:defRPr/>
                </a:pPr>
                <a:r>
                  <a:rPr lang="en-US" sz="2100" b="1" dirty="0">
                    <a:solidFill>
                      <a:schemeClr val="tx1">
                        <a:lumMod val="85000"/>
                        <a:lumOff val="15000"/>
                      </a:schemeClr>
                    </a:solidFill>
                    <a:cs typeface="Arial" panose="020B0604020202020204" pitchFamily="34" charset="0"/>
                  </a:rPr>
                  <a:t>While the population is aging steadily, the percentage of singles  in the population is increasing as well.</a:t>
                </a:r>
                <a:br>
                  <a:rPr lang="en-US" sz="2100" b="1" dirty="0">
                    <a:solidFill>
                      <a:schemeClr val="tx1">
                        <a:lumMod val="85000"/>
                        <a:lumOff val="15000"/>
                      </a:schemeClr>
                    </a:solidFill>
                    <a:cs typeface="Arial" panose="020B0604020202020204" pitchFamily="34" charset="0"/>
                  </a:rPr>
                </a:br>
                <a:r>
                  <a:rPr lang="en-US" sz="1800" dirty="0">
                    <a:solidFill>
                      <a:schemeClr val="tx1">
                        <a:lumMod val="85000"/>
                        <a:lumOff val="15000"/>
                      </a:schemeClr>
                    </a:solidFill>
                    <a:cs typeface="Arial" panose="020B0604020202020204" pitchFamily="34" charset="0"/>
                  </a:rPr>
                  <a:t>The average age when people get married is increasingly higher.</a:t>
                </a:r>
              </a:p>
            </p:txBody>
          </p:sp>
          <p:pic>
            <p:nvPicPr>
              <p:cNvPr id="16" name="Picture 2" descr="important icon png ile ilgili görsel sonucu">
                <a:extLst>
                  <a:ext uri="{FF2B5EF4-FFF2-40B4-BE49-F238E27FC236}">
                    <a16:creationId xmlns:a16="http://schemas.microsoft.com/office/drawing/2014/main" id="{EBB0904E-32F7-E543-7B9E-8D3CCAD05A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7400" y="3563276"/>
                <a:ext cx="876298" cy="87629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9" name="Rectangle 27">
            <a:extLst>
              <a:ext uri="{FF2B5EF4-FFF2-40B4-BE49-F238E27FC236}">
                <a16:creationId xmlns:a16="http://schemas.microsoft.com/office/drawing/2014/main" id="{AAF981F1-D512-70FF-F283-F56883DA4F9F}"/>
              </a:ext>
            </a:extLst>
          </p:cNvPr>
          <p:cNvSpPr/>
          <p:nvPr/>
        </p:nvSpPr>
        <p:spPr>
          <a:xfrm>
            <a:off x="3885480" y="1448975"/>
            <a:ext cx="34289" cy="250111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cs typeface="Arial" panose="020B0604020202020204" pitchFamily="34" charset="0"/>
            </a:endParaRPr>
          </a:p>
        </p:txBody>
      </p:sp>
      <p:graphicFrame>
        <p:nvGraphicFramePr>
          <p:cNvPr id="20" name="İçerik Yer Tutucusu 3">
            <a:extLst>
              <a:ext uri="{FF2B5EF4-FFF2-40B4-BE49-F238E27FC236}">
                <a16:creationId xmlns:a16="http://schemas.microsoft.com/office/drawing/2014/main" id="{A6E6D6F8-D7BE-B1E5-76BE-7D3D84DB3125}"/>
              </a:ext>
            </a:extLst>
          </p:cNvPr>
          <p:cNvGraphicFramePr>
            <a:graphicFrameLocks/>
          </p:cNvGraphicFramePr>
          <p:nvPr/>
        </p:nvGraphicFramePr>
        <p:xfrm>
          <a:off x="567813" y="1584782"/>
          <a:ext cx="2617612" cy="2171645"/>
        </p:xfrm>
        <a:graphic>
          <a:graphicData uri="http://schemas.openxmlformats.org/drawingml/2006/table">
            <a:tbl>
              <a:tblPr/>
              <a:tblGrid>
                <a:gridCol w="723200">
                  <a:extLst>
                    <a:ext uri="{9D8B030D-6E8A-4147-A177-3AD203B41FA5}">
                      <a16:colId xmlns:a16="http://schemas.microsoft.com/office/drawing/2014/main" val="2383532142"/>
                    </a:ext>
                  </a:extLst>
                </a:gridCol>
                <a:gridCol w="672239">
                  <a:extLst>
                    <a:ext uri="{9D8B030D-6E8A-4147-A177-3AD203B41FA5}">
                      <a16:colId xmlns:a16="http://schemas.microsoft.com/office/drawing/2014/main" val="1468903146"/>
                    </a:ext>
                  </a:extLst>
                </a:gridCol>
                <a:gridCol w="679434">
                  <a:extLst>
                    <a:ext uri="{9D8B030D-6E8A-4147-A177-3AD203B41FA5}">
                      <a16:colId xmlns:a16="http://schemas.microsoft.com/office/drawing/2014/main" val="235703090"/>
                    </a:ext>
                  </a:extLst>
                </a:gridCol>
                <a:gridCol w="542739">
                  <a:extLst>
                    <a:ext uri="{9D8B030D-6E8A-4147-A177-3AD203B41FA5}">
                      <a16:colId xmlns:a16="http://schemas.microsoft.com/office/drawing/2014/main" val="2009968320"/>
                    </a:ext>
                  </a:extLst>
                </a:gridCol>
              </a:tblGrid>
              <a:tr h="754373">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1" i="0" u="none" strike="noStrike" cap="none" normalizeH="0" baseline="0" dirty="0">
                        <a:ln>
                          <a:noFill/>
                        </a:ln>
                        <a:solidFill>
                          <a:schemeClr val="tx1"/>
                        </a:solidFill>
                        <a:effectLst/>
                        <a:latin typeface="Gill Sans MT" panose="020B05020201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chemeClr val="tx1"/>
                        </a:solidFill>
                        <a:effectLst/>
                        <a:latin typeface="Gill Sans MT" panose="020B05020201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800" b="1" i="0" u="none" strike="noStrike" cap="none" normalizeH="0" baseline="0" dirty="0">
                          <a:ln>
                            <a:noFill/>
                          </a:ln>
                          <a:solidFill>
                            <a:schemeClr val="tx1"/>
                          </a:solidFill>
                          <a:effectLst/>
                          <a:latin typeface="Gill Sans MT" panose="020B0502020104020203" pitchFamily="34" charset="0"/>
                        </a:rPr>
                        <a:t>COUNTRY</a:t>
                      </a:r>
                      <a:endParaRPr kumimoji="0" lang="tr-TR" altLang="en-US" sz="1200" b="1" i="0" u="none" strike="noStrike" cap="none" normalizeH="0" baseline="0" dirty="0">
                        <a:ln>
                          <a:noFill/>
                        </a:ln>
                        <a:solidFill>
                          <a:schemeClr val="tx1"/>
                        </a:solidFill>
                        <a:effectLst/>
                        <a:latin typeface="Gill Sans MT" panose="020B0502020104020203" pitchFamily="34" charset="0"/>
                      </a:endParaRP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E1E1"/>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900" b="1" i="0" u="none" strike="noStrike" cap="none" normalizeH="0" baseline="0" dirty="0">
                          <a:ln>
                            <a:noFill/>
                          </a:ln>
                          <a:solidFill>
                            <a:schemeClr val="tx1"/>
                          </a:solidFill>
                          <a:effectLst/>
                          <a:latin typeface="Gill Sans MT" panose="020B0502020104020203" pitchFamily="34" charset="0"/>
                        </a:rPr>
                        <a:t>The year when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900" b="1" i="0" u="none" strike="noStrike" cap="none" normalizeH="0" baseline="0" dirty="0">
                          <a:ln>
                            <a:noFill/>
                          </a:ln>
                          <a:solidFill>
                            <a:schemeClr val="tx1"/>
                          </a:solidFill>
                          <a:effectLst/>
                          <a:latin typeface="Gill Sans MT" panose="020B0502020104020203" pitchFamily="34" charset="0"/>
                        </a:rPr>
                        <a:t>7% was reached</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E1E1"/>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900" b="1" i="0" u="none" strike="noStrike" cap="none" normalizeH="0" baseline="0" dirty="0">
                          <a:ln>
                            <a:noFill/>
                          </a:ln>
                          <a:solidFill>
                            <a:schemeClr val="tx1"/>
                          </a:solidFill>
                          <a:effectLst/>
                          <a:latin typeface="Gill Sans MT" panose="020B0502020104020203" pitchFamily="34" charset="0"/>
                        </a:rPr>
                        <a:t>The year when 14% was or will be reached</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E1E1"/>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1" i="0" u="none" strike="noStrike" cap="none" normalizeH="0" baseline="0" dirty="0">
                        <a:ln>
                          <a:noFill/>
                        </a:ln>
                        <a:solidFill>
                          <a:schemeClr val="tx1"/>
                        </a:solidFill>
                        <a:effectLst/>
                        <a:latin typeface="Gill Sans MT" panose="020B05020201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900" b="1" i="0" u="none" strike="noStrike" cap="none" normalizeH="0" baseline="0" dirty="0">
                          <a:ln>
                            <a:noFill/>
                          </a:ln>
                          <a:solidFill>
                            <a:schemeClr val="tx1"/>
                          </a:solidFill>
                          <a:effectLst/>
                          <a:latin typeface="Gill Sans MT" panose="020B0502020104020203" pitchFamily="34" charset="0"/>
                        </a:rPr>
                        <a:t>Time needed (Years)</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E1E1"/>
                    </a:solidFill>
                  </a:tcPr>
                </a:tc>
                <a:extLst>
                  <a:ext uri="{0D108BD9-81ED-4DB2-BD59-A6C34878D82A}">
                    <a16:rowId xmlns:a16="http://schemas.microsoft.com/office/drawing/2014/main" val="4180469348"/>
                  </a:ext>
                </a:extLst>
              </a:tr>
              <a:tr h="231681">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dirty="0">
                          <a:ln>
                            <a:noFill/>
                          </a:ln>
                          <a:solidFill>
                            <a:srgbClr val="000000"/>
                          </a:solidFill>
                          <a:effectLst/>
                          <a:latin typeface="Gill Sans MT" panose="020B0502020104020203" pitchFamily="34" charset="0"/>
                        </a:rPr>
                        <a:t>France</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393"/>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dirty="0">
                          <a:ln>
                            <a:noFill/>
                          </a:ln>
                          <a:solidFill>
                            <a:srgbClr val="000000"/>
                          </a:solidFill>
                          <a:effectLst/>
                          <a:latin typeface="Gill Sans MT" panose="020B0502020104020203" pitchFamily="34" charset="0"/>
                        </a:rPr>
                        <a:t>1865 </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393"/>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dirty="0">
                          <a:ln>
                            <a:noFill/>
                          </a:ln>
                          <a:solidFill>
                            <a:srgbClr val="000000"/>
                          </a:solidFill>
                          <a:effectLst/>
                          <a:latin typeface="Gill Sans MT" panose="020B0502020104020203" pitchFamily="34" charset="0"/>
                        </a:rPr>
                        <a:t>1980</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393"/>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dirty="0">
                          <a:ln>
                            <a:noFill/>
                          </a:ln>
                          <a:solidFill>
                            <a:srgbClr val="000000"/>
                          </a:solidFill>
                          <a:effectLst/>
                          <a:latin typeface="Gill Sans MT" panose="020B0502020104020203" pitchFamily="34" charset="0"/>
                        </a:rPr>
                        <a:t>115 </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393"/>
                    </a:solidFill>
                  </a:tcPr>
                </a:tc>
                <a:extLst>
                  <a:ext uri="{0D108BD9-81ED-4DB2-BD59-A6C34878D82A}">
                    <a16:rowId xmlns:a16="http://schemas.microsoft.com/office/drawing/2014/main" val="1074349919"/>
                  </a:ext>
                </a:extLst>
              </a:tr>
              <a:tr h="231681">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dirty="0">
                          <a:ln>
                            <a:noFill/>
                          </a:ln>
                          <a:solidFill>
                            <a:srgbClr val="000000"/>
                          </a:solidFill>
                          <a:effectLst/>
                          <a:latin typeface="Gill Sans MT" panose="020B0502020104020203" pitchFamily="34" charset="0"/>
                        </a:rPr>
                        <a:t>Germany</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1D1D"/>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a:ln>
                            <a:noFill/>
                          </a:ln>
                          <a:solidFill>
                            <a:srgbClr val="000000"/>
                          </a:solidFill>
                          <a:effectLst/>
                          <a:latin typeface="Gill Sans MT" panose="020B0502020104020203" pitchFamily="34" charset="0"/>
                        </a:rPr>
                        <a:t>1930</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1D1D"/>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dirty="0">
                          <a:ln>
                            <a:noFill/>
                          </a:ln>
                          <a:solidFill>
                            <a:srgbClr val="000000"/>
                          </a:solidFill>
                          <a:effectLst/>
                          <a:latin typeface="Gill Sans MT" panose="020B0502020104020203" pitchFamily="34" charset="0"/>
                        </a:rPr>
                        <a:t>1975</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1D1D"/>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dirty="0">
                          <a:ln>
                            <a:noFill/>
                          </a:ln>
                          <a:solidFill>
                            <a:srgbClr val="000000"/>
                          </a:solidFill>
                          <a:effectLst/>
                          <a:latin typeface="Gill Sans MT" panose="020B0502020104020203" pitchFamily="34" charset="0"/>
                        </a:rPr>
                        <a:t>45 </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1D1D"/>
                    </a:solidFill>
                  </a:tcPr>
                </a:tc>
                <a:extLst>
                  <a:ext uri="{0D108BD9-81ED-4DB2-BD59-A6C34878D82A}">
                    <a16:rowId xmlns:a16="http://schemas.microsoft.com/office/drawing/2014/main" val="1987932377"/>
                  </a:ext>
                </a:extLst>
              </a:tr>
              <a:tr h="231681">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dirty="0">
                          <a:ln>
                            <a:noFill/>
                          </a:ln>
                          <a:solidFill>
                            <a:srgbClr val="000000"/>
                          </a:solidFill>
                          <a:effectLst/>
                          <a:latin typeface="Gill Sans MT" panose="020B0502020104020203" pitchFamily="34" charset="0"/>
                        </a:rPr>
                        <a:t>Sweden</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393"/>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a:ln>
                            <a:noFill/>
                          </a:ln>
                          <a:solidFill>
                            <a:srgbClr val="000000"/>
                          </a:solidFill>
                          <a:effectLst/>
                          <a:latin typeface="Gill Sans MT" panose="020B0502020104020203" pitchFamily="34" charset="0"/>
                        </a:rPr>
                        <a:t>1890</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393"/>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dirty="0">
                          <a:ln>
                            <a:noFill/>
                          </a:ln>
                          <a:solidFill>
                            <a:srgbClr val="000000"/>
                          </a:solidFill>
                          <a:effectLst/>
                          <a:latin typeface="Gill Sans MT" panose="020B0502020104020203" pitchFamily="34" charset="0"/>
                        </a:rPr>
                        <a:t>1975</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393"/>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dirty="0">
                          <a:ln>
                            <a:noFill/>
                          </a:ln>
                          <a:solidFill>
                            <a:srgbClr val="000000"/>
                          </a:solidFill>
                          <a:effectLst/>
                          <a:latin typeface="Gill Sans MT" panose="020B0502020104020203" pitchFamily="34" charset="0"/>
                        </a:rPr>
                        <a:t>85 </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393"/>
                    </a:solidFill>
                  </a:tcPr>
                </a:tc>
                <a:extLst>
                  <a:ext uri="{0D108BD9-81ED-4DB2-BD59-A6C34878D82A}">
                    <a16:rowId xmlns:a16="http://schemas.microsoft.com/office/drawing/2014/main" val="3815439899"/>
                  </a:ext>
                </a:extLst>
              </a:tr>
              <a:tr h="231681">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dirty="0">
                          <a:ln>
                            <a:noFill/>
                          </a:ln>
                          <a:solidFill>
                            <a:srgbClr val="000000"/>
                          </a:solidFill>
                          <a:effectLst/>
                          <a:latin typeface="Gill Sans MT" panose="020B0502020104020203" pitchFamily="34" charset="0"/>
                        </a:rPr>
                        <a:t>UK</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1D1D"/>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a:ln>
                            <a:noFill/>
                          </a:ln>
                          <a:solidFill>
                            <a:srgbClr val="000000"/>
                          </a:solidFill>
                          <a:effectLst/>
                          <a:latin typeface="Gill Sans MT" panose="020B0502020104020203" pitchFamily="34" charset="0"/>
                        </a:rPr>
                        <a:t>1930</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1D1D"/>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dirty="0">
                          <a:ln>
                            <a:noFill/>
                          </a:ln>
                          <a:solidFill>
                            <a:srgbClr val="000000"/>
                          </a:solidFill>
                          <a:effectLst/>
                          <a:latin typeface="Gill Sans MT" panose="020B0502020104020203" pitchFamily="34" charset="0"/>
                        </a:rPr>
                        <a:t>1975</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1D1D"/>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dirty="0">
                          <a:ln>
                            <a:noFill/>
                          </a:ln>
                          <a:solidFill>
                            <a:srgbClr val="000000"/>
                          </a:solidFill>
                          <a:effectLst/>
                          <a:latin typeface="Gill Sans MT" panose="020B0502020104020203" pitchFamily="34" charset="0"/>
                        </a:rPr>
                        <a:t>45 </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1D1D"/>
                    </a:solidFill>
                  </a:tcPr>
                </a:tc>
                <a:extLst>
                  <a:ext uri="{0D108BD9-81ED-4DB2-BD59-A6C34878D82A}">
                    <a16:rowId xmlns:a16="http://schemas.microsoft.com/office/drawing/2014/main" val="747339419"/>
                  </a:ext>
                </a:extLst>
              </a:tr>
              <a:tr h="231681">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dirty="0">
                          <a:ln>
                            <a:noFill/>
                          </a:ln>
                          <a:solidFill>
                            <a:srgbClr val="000000"/>
                          </a:solidFill>
                          <a:effectLst/>
                          <a:latin typeface="Gill Sans MT" panose="020B0502020104020203" pitchFamily="34" charset="0"/>
                        </a:rPr>
                        <a:t>USA</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393"/>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a:ln>
                            <a:noFill/>
                          </a:ln>
                          <a:solidFill>
                            <a:srgbClr val="000000"/>
                          </a:solidFill>
                          <a:effectLst/>
                          <a:latin typeface="Gill Sans MT" panose="020B0502020104020203" pitchFamily="34" charset="0"/>
                        </a:rPr>
                        <a:t>1945</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393"/>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a:ln>
                            <a:noFill/>
                          </a:ln>
                          <a:solidFill>
                            <a:srgbClr val="000000"/>
                          </a:solidFill>
                          <a:effectLst/>
                          <a:latin typeface="Gill Sans MT" panose="020B0502020104020203" pitchFamily="34" charset="0"/>
                        </a:rPr>
                        <a:t>2020</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393"/>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dirty="0">
                          <a:ln>
                            <a:noFill/>
                          </a:ln>
                          <a:solidFill>
                            <a:srgbClr val="000000"/>
                          </a:solidFill>
                          <a:effectLst/>
                          <a:latin typeface="Gill Sans MT" panose="020B0502020104020203" pitchFamily="34" charset="0"/>
                        </a:rPr>
                        <a:t>75</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393"/>
                    </a:solidFill>
                  </a:tcPr>
                </a:tc>
                <a:extLst>
                  <a:ext uri="{0D108BD9-81ED-4DB2-BD59-A6C34878D82A}">
                    <a16:rowId xmlns:a16="http://schemas.microsoft.com/office/drawing/2014/main" val="3213195561"/>
                  </a:ext>
                </a:extLst>
              </a:tr>
              <a:tr h="231681">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dirty="0">
                          <a:ln>
                            <a:noFill/>
                          </a:ln>
                          <a:solidFill>
                            <a:srgbClr val="000000"/>
                          </a:solidFill>
                          <a:effectLst/>
                          <a:latin typeface="Gill Sans MT" panose="020B0502020104020203" pitchFamily="34" charset="0"/>
                        </a:rPr>
                        <a:t>Turkey</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1D1D"/>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a:ln>
                            <a:noFill/>
                          </a:ln>
                          <a:solidFill>
                            <a:srgbClr val="000000"/>
                          </a:solidFill>
                          <a:effectLst/>
                          <a:latin typeface="Gill Sans MT" panose="020B0502020104020203" pitchFamily="34" charset="0"/>
                        </a:rPr>
                        <a:t>2012</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1D1D"/>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a:ln>
                            <a:noFill/>
                          </a:ln>
                          <a:solidFill>
                            <a:srgbClr val="000000"/>
                          </a:solidFill>
                          <a:effectLst/>
                          <a:latin typeface="Gill Sans MT" panose="020B0502020104020203" pitchFamily="34" charset="0"/>
                        </a:rPr>
                        <a:t>2039</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1D1D"/>
                    </a:solidFill>
                  </a:tcPr>
                </a:tc>
                <a:tc>
                  <a:txBody>
                    <a:bodyPr/>
                    <a:lstStyle>
                      <a:lvl1pPr>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100" b="0" i="0" u="none" strike="noStrike" cap="none" normalizeH="0" baseline="0" dirty="0">
                          <a:ln>
                            <a:noFill/>
                          </a:ln>
                          <a:solidFill>
                            <a:srgbClr val="000000"/>
                          </a:solidFill>
                          <a:effectLst/>
                          <a:latin typeface="Gill Sans MT" panose="020B0502020104020203" pitchFamily="34" charset="0"/>
                        </a:rPr>
                        <a:t>27</a:t>
                      </a:r>
                    </a:p>
                  </a:txBody>
                  <a:tcPr marL="68578" marR="68578"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1D1D"/>
                    </a:solidFill>
                  </a:tcPr>
                </a:tc>
                <a:extLst>
                  <a:ext uri="{0D108BD9-81ED-4DB2-BD59-A6C34878D82A}">
                    <a16:rowId xmlns:a16="http://schemas.microsoft.com/office/drawing/2014/main" val="1441466855"/>
                  </a:ext>
                </a:extLst>
              </a:tr>
            </a:tbl>
          </a:graphicData>
        </a:graphic>
      </p:graphicFrame>
      <p:pic>
        <p:nvPicPr>
          <p:cNvPr id="21" name="Picture 6">
            <a:extLst>
              <a:ext uri="{FF2B5EF4-FFF2-40B4-BE49-F238E27FC236}">
                <a16:creationId xmlns:a16="http://schemas.microsoft.com/office/drawing/2014/main" id="{C798CA08-8F15-3223-5DB1-CFB43C7679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spTree>
    <p:extLst>
      <p:ext uri="{BB962C8B-B14F-4D97-AF65-F5344CB8AC3E}">
        <p14:creationId xmlns:p14="http://schemas.microsoft.com/office/powerpoint/2010/main" val="397457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solidFill>
                  <a:schemeClr val="tx1"/>
                </a:solidFill>
                <a:latin typeface="Calibri" panose="020F0502020204030204" pitchFamily="34" charset="0"/>
                <a:cs typeface="Calibri" panose="020F0502020204030204" pitchFamily="34" charset="0"/>
              </a:rPr>
              <a:t>Today</a:t>
            </a:r>
            <a:r>
              <a:rPr lang="tr-TR" sz="2400" b="1" spc="107" dirty="0">
                <a:solidFill>
                  <a:schemeClr val="tx1"/>
                </a:solidFill>
                <a:latin typeface="Calibri" panose="020F0502020204030204" pitchFamily="34" charset="0"/>
                <a:cs typeface="Calibri" panose="020F0502020204030204" pitchFamily="34" charset="0"/>
              </a:rPr>
              <a:t> Mega </a:t>
            </a:r>
            <a:r>
              <a:rPr lang="tr-TR" sz="2400" b="1" spc="107" dirty="0" err="1">
                <a:solidFill>
                  <a:schemeClr val="tx1"/>
                </a:solidFill>
                <a:latin typeface="Calibri" panose="020F0502020204030204" pitchFamily="34" charset="0"/>
                <a:cs typeface="Calibri" panose="020F0502020204030204" pitchFamily="34" charset="0"/>
              </a:rPr>
              <a:t>Cities</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Are</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Sustainability</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Wrecks</a:t>
            </a:r>
            <a:r>
              <a:rPr lang="tr-TR" sz="2400" b="1" spc="107" dirty="0">
                <a:solidFill>
                  <a:schemeClr val="tx1"/>
                </a:solidFill>
                <a:latin typeface="Calibri" panose="020F0502020204030204" pitchFamily="34" charset="0"/>
                <a:cs typeface="Calibri" panose="020F0502020204030204" pitchFamily="34" charset="0"/>
              </a:rPr>
              <a:t> </a:t>
            </a:r>
            <a:endParaRPr sz="2400" b="1" dirty="0">
              <a:latin typeface="Calibri" panose="020F0502020204030204" pitchFamily="34" charset="0"/>
              <a:cs typeface="Calibri" panose="020F0502020204030204" pitchFamily="34" charset="0"/>
            </a:endParaRPr>
          </a:p>
        </p:txBody>
      </p:sp>
      <p:pic>
        <p:nvPicPr>
          <p:cNvPr id="21" name="Picture 6">
            <a:extLst>
              <a:ext uri="{FF2B5EF4-FFF2-40B4-BE49-F238E27FC236}">
                <a16:creationId xmlns:a16="http://schemas.microsoft.com/office/drawing/2014/main" id="{C798CA08-8F15-3223-5DB1-CFB43C7679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sp>
        <p:nvSpPr>
          <p:cNvPr id="2" name="Rectangle 1">
            <a:extLst>
              <a:ext uri="{FF2B5EF4-FFF2-40B4-BE49-F238E27FC236}">
                <a16:creationId xmlns:a16="http://schemas.microsoft.com/office/drawing/2014/main" id="{FDF5AD92-2DDD-3047-193A-BEA58DD1CA0A}"/>
              </a:ext>
            </a:extLst>
          </p:cNvPr>
          <p:cNvSpPr>
            <a:spLocks noChangeArrowheads="1"/>
          </p:cNvSpPr>
          <p:nvPr/>
        </p:nvSpPr>
        <p:spPr bwMode="auto">
          <a:xfrm>
            <a:off x="385393" y="983785"/>
            <a:ext cx="7376615"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tr-TR" altLang="tr-TR" sz="1500" dirty="0">
              <a:latin typeface="+mn-lt"/>
            </a:endParaRPr>
          </a:p>
          <a:p>
            <a:r>
              <a:rPr lang="tr-TR" altLang="tr-TR" sz="1500" dirty="0" err="1">
                <a:latin typeface="+mn-lt"/>
              </a:rPr>
              <a:t>Megacities</a:t>
            </a:r>
            <a:r>
              <a:rPr lang="tr-TR" altLang="tr-TR" sz="1500" dirty="0">
                <a:latin typeface="+mn-lt"/>
              </a:rPr>
              <a:t> </a:t>
            </a:r>
            <a:r>
              <a:rPr lang="tr-TR" altLang="tr-TR" sz="1500" dirty="0" err="1">
                <a:latin typeface="+mn-lt"/>
              </a:rPr>
              <a:t>are</a:t>
            </a:r>
            <a:r>
              <a:rPr lang="tr-TR" altLang="tr-TR" sz="1500" dirty="0">
                <a:latin typeface="+mn-lt"/>
              </a:rPr>
              <a:t> </a:t>
            </a:r>
            <a:r>
              <a:rPr lang="tr-TR" altLang="tr-TR" sz="1500" dirty="0" err="1">
                <a:latin typeface="+mn-lt"/>
              </a:rPr>
              <a:t>turning</a:t>
            </a:r>
            <a:r>
              <a:rPr lang="tr-TR" altLang="tr-TR" sz="1500" dirty="0">
                <a:latin typeface="+mn-lt"/>
              </a:rPr>
              <a:t> </a:t>
            </a:r>
            <a:r>
              <a:rPr lang="tr-TR" altLang="tr-TR" sz="1500" dirty="0" err="1">
                <a:latin typeface="+mn-lt"/>
              </a:rPr>
              <a:t>into</a:t>
            </a:r>
            <a:r>
              <a:rPr lang="tr-TR" altLang="tr-TR" sz="1500" dirty="0">
                <a:latin typeface="+mn-lt"/>
              </a:rPr>
              <a:t> </a:t>
            </a:r>
            <a:r>
              <a:rPr lang="tr-TR" altLang="tr-TR" sz="1500" dirty="0" err="1">
                <a:latin typeface="+mn-lt"/>
              </a:rPr>
              <a:t>garbage</a:t>
            </a:r>
            <a:r>
              <a:rPr lang="tr-TR" altLang="tr-TR" sz="1500" dirty="0">
                <a:latin typeface="+mn-lt"/>
              </a:rPr>
              <a:t> </a:t>
            </a:r>
            <a:r>
              <a:rPr lang="tr-TR" altLang="tr-TR" sz="1500" dirty="0" err="1">
                <a:latin typeface="+mn-lt"/>
              </a:rPr>
              <a:t>and</a:t>
            </a:r>
            <a:r>
              <a:rPr lang="tr-TR" altLang="tr-TR" sz="1500" dirty="0">
                <a:latin typeface="+mn-lt"/>
              </a:rPr>
              <a:t> </a:t>
            </a:r>
            <a:r>
              <a:rPr lang="tr-TR" altLang="tr-TR" sz="1500" dirty="0" err="1">
                <a:latin typeface="+mn-lt"/>
              </a:rPr>
              <a:t>emission</a:t>
            </a:r>
            <a:r>
              <a:rPr lang="tr-TR" altLang="tr-TR" sz="1500" dirty="0">
                <a:latin typeface="+mn-lt"/>
              </a:rPr>
              <a:t> </a:t>
            </a:r>
            <a:r>
              <a:rPr lang="tr-TR" altLang="tr-TR" sz="1500" dirty="0" err="1">
                <a:latin typeface="+mn-lt"/>
              </a:rPr>
              <a:t>generating</a:t>
            </a:r>
            <a:r>
              <a:rPr lang="tr-TR" altLang="tr-TR" sz="1500" dirty="0">
                <a:latin typeface="+mn-lt"/>
              </a:rPr>
              <a:t> </a:t>
            </a:r>
            <a:r>
              <a:rPr lang="tr-TR" altLang="tr-TR" sz="1500" dirty="0" err="1">
                <a:latin typeface="+mn-lt"/>
              </a:rPr>
              <a:t>hubs</a:t>
            </a:r>
            <a:r>
              <a:rPr lang="tr-TR" altLang="tr-TR" sz="1500" dirty="0">
                <a:latin typeface="+mn-lt"/>
              </a:rPr>
              <a:t>, </a:t>
            </a:r>
            <a:r>
              <a:rPr lang="tr-TR" altLang="tr-TR" sz="1500" dirty="0" err="1">
                <a:latin typeface="+mn-lt"/>
              </a:rPr>
              <a:t>and</a:t>
            </a:r>
            <a:r>
              <a:rPr lang="tr-TR" altLang="tr-TR" sz="1500" dirty="0">
                <a:latin typeface="+mn-lt"/>
              </a:rPr>
              <a:t> </a:t>
            </a:r>
            <a:r>
              <a:rPr lang="tr-TR" altLang="tr-TR" sz="1500" dirty="0" err="1">
                <a:latin typeface="+mn-lt"/>
              </a:rPr>
              <a:t>if</a:t>
            </a:r>
            <a:r>
              <a:rPr lang="tr-TR" altLang="tr-TR" sz="1500" dirty="0">
                <a:latin typeface="+mn-lt"/>
              </a:rPr>
              <a:t> </a:t>
            </a:r>
            <a:r>
              <a:rPr lang="tr-TR" altLang="tr-TR" sz="1500" dirty="0" err="1">
                <a:latin typeface="+mn-lt"/>
              </a:rPr>
              <a:t>unmanaged</a:t>
            </a:r>
            <a:r>
              <a:rPr lang="tr-TR" altLang="tr-TR" sz="1500" dirty="0">
                <a:latin typeface="+mn-lt"/>
              </a:rPr>
              <a:t> </a:t>
            </a:r>
            <a:r>
              <a:rPr lang="tr-TR" altLang="tr-TR" sz="1500" dirty="0" err="1">
                <a:latin typeface="+mn-lt"/>
              </a:rPr>
              <a:t>they</a:t>
            </a:r>
            <a:r>
              <a:rPr lang="tr-TR" altLang="tr-TR" sz="1500" dirty="0">
                <a:latin typeface="+mn-lt"/>
              </a:rPr>
              <a:t> </a:t>
            </a:r>
            <a:r>
              <a:rPr lang="tr-TR" altLang="tr-TR" sz="1500" dirty="0" err="1">
                <a:latin typeface="+mn-lt"/>
              </a:rPr>
              <a:t>will</a:t>
            </a:r>
            <a:r>
              <a:rPr lang="tr-TR" altLang="tr-TR" sz="1500" dirty="0">
                <a:latin typeface="+mn-lt"/>
              </a:rPr>
              <a:t> </a:t>
            </a:r>
            <a:r>
              <a:rPr lang="tr-TR" altLang="tr-TR" sz="1500" dirty="0" err="1">
                <a:latin typeface="+mn-lt"/>
              </a:rPr>
              <a:t>become</a:t>
            </a:r>
            <a:r>
              <a:rPr lang="tr-TR" altLang="tr-TR" sz="1500" dirty="0">
                <a:latin typeface="+mn-lt"/>
              </a:rPr>
              <a:t> an </a:t>
            </a:r>
            <a:r>
              <a:rPr lang="tr-TR" altLang="tr-TR" sz="1500" dirty="0" err="1">
                <a:latin typeface="+mn-lt"/>
              </a:rPr>
              <a:t>economic</a:t>
            </a:r>
            <a:r>
              <a:rPr lang="tr-TR" altLang="tr-TR" sz="1500" dirty="0">
                <a:latin typeface="+mn-lt"/>
              </a:rPr>
              <a:t> </a:t>
            </a:r>
            <a:r>
              <a:rPr lang="tr-TR" altLang="tr-TR" sz="1500" dirty="0" err="1">
                <a:latin typeface="+mn-lt"/>
              </a:rPr>
              <a:t>disaster</a:t>
            </a:r>
            <a:r>
              <a:rPr lang="tr-TR" altLang="tr-TR" sz="1500" dirty="0">
                <a:latin typeface="+mn-lt"/>
              </a:rPr>
              <a:t>.</a:t>
            </a:r>
          </a:p>
          <a:p>
            <a:endParaRPr lang="tr-TR" altLang="tr-TR" sz="1500" dirty="0">
              <a:latin typeface="+mn-lt"/>
            </a:endParaRPr>
          </a:p>
          <a:p>
            <a:r>
              <a:rPr lang="tr-TR" altLang="tr-TR" sz="1500" dirty="0" err="1">
                <a:latin typeface="+mn-lt"/>
              </a:rPr>
              <a:t>It</a:t>
            </a:r>
            <a:r>
              <a:rPr lang="tr-TR" altLang="tr-TR" sz="1500" dirty="0">
                <a:latin typeface="+mn-lt"/>
              </a:rPr>
              <a:t> </a:t>
            </a:r>
            <a:r>
              <a:rPr lang="tr-TR" altLang="tr-TR" sz="1500" dirty="0" err="1">
                <a:latin typeface="+mn-lt"/>
              </a:rPr>
              <a:t>costs</a:t>
            </a:r>
            <a:r>
              <a:rPr lang="tr-TR" altLang="tr-TR" sz="1500" dirty="0">
                <a:latin typeface="+mn-lt"/>
              </a:rPr>
              <a:t> $250 </a:t>
            </a:r>
            <a:r>
              <a:rPr lang="tr-TR" altLang="tr-TR" sz="1500" dirty="0" err="1">
                <a:latin typeface="+mn-lt"/>
              </a:rPr>
              <a:t>billions</a:t>
            </a:r>
            <a:r>
              <a:rPr lang="tr-TR" altLang="tr-TR" sz="1500" dirty="0">
                <a:latin typeface="+mn-lt"/>
              </a:rPr>
              <a:t> </a:t>
            </a:r>
            <a:r>
              <a:rPr lang="tr-TR" altLang="tr-TR" sz="1500" dirty="0" err="1">
                <a:latin typeface="+mn-lt"/>
              </a:rPr>
              <a:t>to</a:t>
            </a:r>
            <a:r>
              <a:rPr lang="tr-TR" altLang="tr-TR" sz="1500" dirty="0">
                <a:latin typeface="+mn-lt"/>
              </a:rPr>
              <a:t> </a:t>
            </a:r>
            <a:r>
              <a:rPr lang="tr-TR" altLang="tr-TR" sz="1500" dirty="0" err="1">
                <a:latin typeface="+mn-lt"/>
              </a:rPr>
              <a:t>manage</a:t>
            </a:r>
            <a:r>
              <a:rPr lang="tr-TR" altLang="tr-TR" sz="1500" dirty="0">
                <a:latin typeface="+mn-lt"/>
              </a:rPr>
              <a:t> </a:t>
            </a:r>
            <a:r>
              <a:rPr lang="tr-TR" altLang="tr-TR" sz="1500" dirty="0" err="1">
                <a:latin typeface="+mn-lt"/>
              </a:rPr>
              <a:t>megacity</a:t>
            </a:r>
            <a:r>
              <a:rPr lang="tr-TR" altLang="tr-TR" sz="1500" dirty="0">
                <a:latin typeface="+mn-lt"/>
              </a:rPr>
              <a:t> </a:t>
            </a:r>
            <a:r>
              <a:rPr lang="tr-TR" altLang="tr-TR" sz="1500" dirty="0" err="1">
                <a:latin typeface="+mn-lt"/>
              </a:rPr>
              <a:t>waste</a:t>
            </a:r>
            <a:r>
              <a:rPr lang="tr-TR" altLang="tr-TR" sz="1500" dirty="0">
                <a:latin typeface="+mn-lt"/>
              </a:rPr>
              <a:t> </a:t>
            </a:r>
            <a:r>
              <a:rPr lang="tr-TR" altLang="tr-TR" sz="1500" dirty="0" err="1">
                <a:latin typeface="+mn-lt"/>
              </a:rPr>
              <a:t>worldwide</a:t>
            </a:r>
            <a:r>
              <a:rPr lang="tr-TR" altLang="tr-TR" sz="1500" dirty="0">
                <a:latin typeface="+mn-lt"/>
              </a:rPr>
              <a:t> </a:t>
            </a:r>
            <a:r>
              <a:rPr lang="tr-TR" altLang="tr-TR" sz="1500" dirty="0" err="1">
                <a:latin typeface="+mn-lt"/>
              </a:rPr>
              <a:t>today</a:t>
            </a:r>
            <a:r>
              <a:rPr lang="tr-TR" altLang="tr-TR" sz="1500" dirty="0">
                <a:latin typeface="+mn-lt"/>
              </a:rPr>
              <a:t>.</a:t>
            </a:r>
          </a:p>
          <a:p>
            <a:endParaRPr lang="tr-TR" altLang="tr-TR" sz="1500" dirty="0">
              <a:latin typeface="+mn-lt"/>
            </a:endParaRPr>
          </a:p>
          <a:p>
            <a:r>
              <a:rPr lang="tr-TR" altLang="tr-TR" sz="1500" dirty="0" err="1">
                <a:latin typeface="+mn-lt"/>
              </a:rPr>
              <a:t>It</a:t>
            </a:r>
            <a:r>
              <a:rPr lang="tr-TR" altLang="tr-TR" sz="1500" dirty="0">
                <a:latin typeface="+mn-lt"/>
              </a:rPr>
              <a:t> </a:t>
            </a:r>
            <a:r>
              <a:rPr lang="tr-TR" altLang="tr-TR" sz="1500" dirty="0" err="1">
                <a:latin typeface="+mn-lt"/>
              </a:rPr>
              <a:t>will</a:t>
            </a:r>
            <a:r>
              <a:rPr lang="tr-TR" altLang="tr-TR" sz="1500" dirty="0">
                <a:latin typeface="+mn-lt"/>
              </a:rPr>
              <a:t> </a:t>
            </a:r>
            <a:r>
              <a:rPr lang="tr-TR" altLang="tr-TR" sz="1500" dirty="0" err="1">
                <a:latin typeface="+mn-lt"/>
              </a:rPr>
              <a:t>cost</a:t>
            </a:r>
            <a:r>
              <a:rPr lang="tr-TR" altLang="tr-TR" sz="1500" dirty="0">
                <a:latin typeface="+mn-lt"/>
              </a:rPr>
              <a:t> </a:t>
            </a:r>
            <a:r>
              <a:rPr lang="tr-TR" altLang="tr-TR" sz="1500" dirty="0" err="1">
                <a:latin typeface="+mn-lt"/>
              </a:rPr>
              <a:t>more</a:t>
            </a:r>
            <a:r>
              <a:rPr lang="tr-TR" altLang="tr-TR" sz="1500" dirty="0">
                <a:latin typeface="+mn-lt"/>
              </a:rPr>
              <a:t> </a:t>
            </a:r>
            <a:r>
              <a:rPr lang="tr-TR" altLang="tr-TR" sz="1500" dirty="0" err="1">
                <a:latin typeface="+mn-lt"/>
              </a:rPr>
              <a:t>than</a:t>
            </a:r>
            <a:r>
              <a:rPr lang="tr-TR" altLang="tr-TR" sz="1500" dirty="0">
                <a:latin typeface="+mn-lt"/>
              </a:rPr>
              <a:t> $425 </a:t>
            </a:r>
            <a:r>
              <a:rPr lang="tr-TR" altLang="tr-TR" sz="1500" dirty="0" err="1">
                <a:latin typeface="+mn-lt"/>
              </a:rPr>
              <a:t>billions</a:t>
            </a:r>
            <a:r>
              <a:rPr lang="tr-TR" altLang="tr-TR" sz="1500" dirty="0">
                <a:latin typeface="+mn-lt"/>
              </a:rPr>
              <a:t> </a:t>
            </a:r>
            <a:r>
              <a:rPr lang="tr-TR" altLang="tr-TR" sz="1500" dirty="0" err="1">
                <a:latin typeface="+mn-lt"/>
              </a:rPr>
              <a:t>by</a:t>
            </a:r>
            <a:r>
              <a:rPr lang="tr-TR" altLang="tr-TR" sz="1500" dirty="0">
                <a:latin typeface="+mn-lt"/>
              </a:rPr>
              <a:t> 2030.</a:t>
            </a:r>
          </a:p>
          <a:p>
            <a:endParaRPr lang="tr-TR" altLang="tr-TR" sz="1500" dirty="0">
              <a:latin typeface="+mn-lt"/>
            </a:endParaRPr>
          </a:p>
          <a:p>
            <a:r>
              <a:rPr lang="tr-TR" altLang="tr-TR" sz="1500" dirty="0" err="1">
                <a:latin typeface="+mn-lt"/>
              </a:rPr>
              <a:t>This</a:t>
            </a:r>
            <a:r>
              <a:rPr lang="tr-TR" altLang="tr-TR" sz="1500" dirty="0">
                <a:latin typeface="+mn-lt"/>
              </a:rPr>
              <a:t> is an </a:t>
            </a:r>
            <a:r>
              <a:rPr lang="tr-TR" altLang="tr-TR" sz="1500" dirty="0" err="1">
                <a:latin typeface="+mn-lt"/>
              </a:rPr>
              <a:t>unmanagable</a:t>
            </a:r>
            <a:r>
              <a:rPr lang="tr-TR" altLang="tr-TR" sz="1500" dirty="0">
                <a:latin typeface="+mn-lt"/>
              </a:rPr>
              <a:t> </a:t>
            </a:r>
            <a:r>
              <a:rPr lang="tr-TR" altLang="tr-TR" sz="1500" dirty="0" err="1">
                <a:latin typeface="+mn-lt"/>
              </a:rPr>
              <a:t>cost</a:t>
            </a:r>
            <a:r>
              <a:rPr lang="tr-TR" altLang="tr-TR" sz="1500" dirty="0">
                <a:latin typeface="+mn-lt"/>
              </a:rPr>
              <a:t> </a:t>
            </a:r>
            <a:r>
              <a:rPr lang="tr-TR" altLang="tr-TR" sz="1500" dirty="0" err="1">
                <a:latin typeface="+mn-lt"/>
              </a:rPr>
              <a:t>for</a:t>
            </a:r>
            <a:r>
              <a:rPr lang="tr-TR" altLang="tr-TR" sz="1500" dirty="0">
                <a:latin typeface="+mn-lt"/>
              </a:rPr>
              <a:t> </a:t>
            </a:r>
            <a:r>
              <a:rPr lang="tr-TR" altLang="tr-TR" sz="1500" dirty="0" err="1">
                <a:latin typeface="+mn-lt"/>
              </a:rPr>
              <a:t>middle-income</a:t>
            </a:r>
            <a:r>
              <a:rPr lang="tr-TR" altLang="tr-TR" sz="1500" dirty="0">
                <a:latin typeface="+mn-lt"/>
              </a:rPr>
              <a:t> </a:t>
            </a:r>
            <a:r>
              <a:rPr lang="tr-TR" altLang="tr-TR" sz="1500" dirty="0" err="1">
                <a:latin typeface="+mn-lt"/>
              </a:rPr>
              <a:t>developing</a:t>
            </a:r>
            <a:r>
              <a:rPr lang="tr-TR" altLang="tr-TR" sz="1500" dirty="0">
                <a:latin typeface="+mn-lt"/>
              </a:rPr>
              <a:t> </a:t>
            </a:r>
            <a:r>
              <a:rPr lang="tr-TR" altLang="tr-TR" sz="1500" dirty="0" err="1">
                <a:latin typeface="+mn-lt"/>
              </a:rPr>
              <a:t>countries</a:t>
            </a:r>
            <a:r>
              <a:rPr lang="tr-TR" altLang="tr-TR" sz="1500" dirty="0">
                <a:latin typeface="+mn-lt"/>
              </a:rPr>
              <a:t>. </a:t>
            </a:r>
          </a:p>
        </p:txBody>
      </p:sp>
    </p:spTree>
    <p:extLst>
      <p:ext uri="{BB962C8B-B14F-4D97-AF65-F5344CB8AC3E}">
        <p14:creationId xmlns:p14="http://schemas.microsoft.com/office/powerpoint/2010/main" val="2991860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solidFill>
                  <a:schemeClr val="tx1"/>
                </a:solidFill>
                <a:latin typeface="Calibri" panose="020F0502020204030204" pitchFamily="34" charset="0"/>
                <a:cs typeface="Calibri" panose="020F0502020204030204" pitchFamily="34" charset="0"/>
              </a:rPr>
              <a:t>Soon</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We</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Will</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latin typeface="Calibri" panose="020F0502020204030204" pitchFamily="34" charset="0"/>
                <a:cs typeface="Calibri" panose="020F0502020204030204" pitchFamily="34" charset="0"/>
              </a:rPr>
              <a:t>Face</a:t>
            </a:r>
            <a:r>
              <a:rPr lang="tr-TR" sz="2400" b="1" spc="107" dirty="0">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Water</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and</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Energy</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Problems</a:t>
            </a:r>
            <a:endParaRPr sz="2400" b="1" dirty="0">
              <a:latin typeface="Calibri" panose="020F0502020204030204" pitchFamily="34" charset="0"/>
              <a:cs typeface="Calibri" panose="020F0502020204030204" pitchFamily="34" charset="0"/>
            </a:endParaRPr>
          </a:p>
        </p:txBody>
      </p:sp>
      <p:pic>
        <p:nvPicPr>
          <p:cNvPr id="21" name="Picture 6">
            <a:extLst>
              <a:ext uri="{FF2B5EF4-FFF2-40B4-BE49-F238E27FC236}">
                <a16:creationId xmlns:a16="http://schemas.microsoft.com/office/drawing/2014/main" id="{C798CA08-8F15-3223-5DB1-CFB43C7679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sp>
        <p:nvSpPr>
          <p:cNvPr id="3" name="Rectangle 1">
            <a:extLst>
              <a:ext uri="{FF2B5EF4-FFF2-40B4-BE49-F238E27FC236}">
                <a16:creationId xmlns:a16="http://schemas.microsoft.com/office/drawing/2014/main" id="{91751E4F-1AC1-C821-5826-2277D6B602C8}"/>
              </a:ext>
            </a:extLst>
          </p:cNvPr>
          <p:cNvSpPr>
            <a:spLocks noChangeArrowheads="1"/>
          </p:cNvSpPr>
          <p:nvPr/>
        </p:nvSpPr>
        <p:spPr bwMode="auto">
          <a:xfrm>
            <a:off x="385393" y="983785"/>
            <a:ext cx="7376615"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tr-TR" altLang="tr-TR" sz="1500" dirty="0">
                <a:latin typeface="+mn-lt"/>
              </a:rPr>
              <a:t>World </a:t>
            </a:r>
            <a:r>
              <a:rPr lang="tr-TR" altLang="tr-TR" sz="1500" dirty="0" err="1">
                <a:latin typeface="+mn-lt"/>
              </a:rPr>
              <a:t>drinking</a:t>
            </a:r>
            <a:r>
              <a:rPr lang="tr-TR" altLang="tr-TR" sz="1500" dirty="0">
                <a:latin typeface="+mn-lt"/>
              </a:rPr>
              <a:t> </a:t>
            </a:r>
            <a:r>
              <a:rPr lang="tr-TR" altLang="tr-TR" sz="1500" dirty="0" err="1">
                <a:latin typeface="+mn-lt"/>
              </a:rPr>
              <a:t>water</a:t>
            </a:r>
            <a:r>
              <a:rPr lang="tr-TR" altLang="tr-TR" sz="1500" dirty="0">
                <a:latin typeface="+mn-lt"/>
              </a:rPr>
              <a:t> is not </a:t>
            </a:r>
            <a:r>
              <a:rPr lang="tr-TR" altLang="tr-TR" sz="1500" dirty="0" err="1">
                <a:latin typeface="+mn-lt"/>
              </a:rPr>
              <a:t>sustainable</a:t>
            </a:r>
            <a:r>
              <a:rPr lang="tr-TR" altLang="tr-TR" sz="1500" dirty="0">
                <a:latin typeface="+mn-lt"/>
              </a:rPr>
              <a:t>.</a:t>
            </a:r>
          </a:p>
          <a:p>
            <a:endParaRPr lang="tr-TR" altLang="tr-TR" sz="1500" dirty="0">
              <a:latin typeface="+mn-lt"/>
            </a:endParaRPr>
          </a:p>
          <a:p>
            <a:r>
              <a:rPr lang="tr-TR" altLang="tr-TR" sz="1500" dirty="0" err="1">
                <a:latin typeface="+mn-lt"/>
              </a:rPr>
              <a:t>Plastic</a:t>
            </a:r>
            <a:r>
              <a:rPr lang="tr-TR" altLang="tr-TR" sz="1500" dirty="0">
                <a:latin typeface="+mn-lt"/>
              </a:rPr>
              <a:t> </a:t>
            </a:r>
            <a:r>
              <a:rPr lang="tr-TR" altLang="tr-TR" sz="1500" dirty="0" err="1">
                <a:latin typeface="+mn-lt"/>
              </a:rPr>
              <a:t>using</a:t>
            </a:r>
            <a:r>
              <a:rPr lang="tr-TR" altLang="tr-TR" sz="1500" dirty="0">
                <a:latin typeface="+mn-lt"/>
              </a:rPr>
              <a:t> </a:t>
            </a:r>
            <a:r>
              <a:rPr lang="tr-TR" altLang="tr-TR" sz="1500" dirty="0" err="1">
                <a:latin typeface="+mn-lt"/>
              </a:rPr>
              <a:t>brands</a:t>
            </a:r>
            <a:r>
              <a:rPr lang="tr-TR" altLang="tr-TR" sz="1500" dirty="0">
                <a:latin typeface="+mn-lt"/>
              </a:rPr>
              <a:t> </a:t>
            </a:r>
            <a:r>
              <a:rPr lang="tr-TR" altLang="tr-TR" sz="1500" dirty="0" err="1">
                <a:latin typeface="+mn-lt"/>
              </a:rPr>
              <a:t>will</a:t>
            </a:r>
            <a:r>
              <a:rPr lang="tr-TR" altLang="tr-TR" sz="1500" dirty="0">
                <a:latin typeface="+mn-lt"/>
              </a:rPr>
              <a:t> </a:t>
            </a:r>
            <a:r>
              <a:rPr lang="tr-TR" altLang="tr-TR" sz="1500" dirty="0" err="1">
                <a:latin typeface="+mn-lt"/>
              </a:rPr>
              <a:t>have</a:t>
            </a:r>
            <a:r>
              <a:rPr lang="tr-TR" altLang="tr-TR" sz="1500" dirty="0">
                <a:latin typeface="+mn-lt"/>
              </a:rPr>
              <a:t> </a:t>
            </a:r>
            <a:r>
              <a:rPr lang="tr-TR" altLang="tr-TR" sz="1500" dirty="0" err="1">
                <a:latin typeface="+mn-lt"/>
              </a:rPr>
              <a:t>to</a:t>
            </a:r>
            <a:r>
              <a:rPr lang="tr-TR" altLang="tr-TR" sz="1500" dirty="0">
                <a:latin typeface="+mn-lt"/>
              </a:rPr>
              <a:t> </a:t>
            </a:r>
            <a:r>
              <a:rPr lang="tr-TR" altLang="tr-TR" sz="1500" dirty="0" err="1">
                <a:latin typeface="+mn-lt"/>
              </a:rPr>
              <a:t>work</a:t>
            </a:r>
            <a:r>
              <a:rPr lang="tr-TR" altLang="tr-TR" sz="1500" dirty="0">
                <a:latin typeface="+mn-lt"/>
              </a:rPr>
              <a:t> on </a:t>
            </a:r>
            <a:r>
              <a:rPr lang="tr-TR" altLang="tr-TR" sz="1500" dirty="0" err="1">
                <a:latin typeface="+mn-lt"/>
              </a:rPr>
              <a:t>the</a:t>
            </a:r>
            <a:r>
              <a:rPr lang="tr-TR" altLang="tr-TR" sz="1500" dirty="0">
                <a:latin typeface="+mn-lt"/>
              </a:rPr>
              <a:t> </a:t>
            </a:r>
            <a:r>
              <a:rPr lang="tr-TR" altLang="tr-TR" sz="1500" dirty="0" err="1">
                <a:latin typeface="+mn-lt"/>
              </a:rPr>
              <a:t>water</a:t>
            </a:r>
            <a:r>
              <a:rPr lang="tr-TR" altLang="tr-TR" sz="1500" dirty="0">
                <a:latin typeface="+mn-lt"/>
              </a:rPr>
              <a:t> </a:t>
            </a:r>
            <a:r>
              <a:rPr lang="tr-TR" altLang="tr-TR" sz="1500" dirty="0" err="1">
                <a:latin typeface="+mn-lt"/>
              </a:rPr>
              <a:t>sustainability</a:t>
            </a:r>
            <a:r>
              <a:rPr lang="tr-TR" altLang="tr-TR" sz="1500" dirty="0">
                <a:latin typeface="+mn-lt"/>
              </a:rPr>
              <a:t> of </a:t>
            </a:r>
            <a:r>
              <a:rPr lang="tr-TR" altLang="tr-TR" sz="1500" dirty="0" err="1">
                <a:latin typeface="+mn-lt"/>
              </a:rPr>
              <a:t>the</a:t>
            </a:r>
            <a:r>
              <a:rPr lang="tr-TR" altLang="tr-TR" sz="1500" dirty="0">
                <a:latin typeface="+mn-lt"/>
              </a:rPr>
              <a:t> </a:t>
            </a:r>
            <a:r>
              <a:rPr lang="tr-TR" altLang="tr-TR" sz="1500" dirty="0" err="1">
                <a:latin typeface="+mn-lt"/>
              </a:rPr>
              <a:t>country</a:t>
            </a:r>
            <a:r>
              <a:rPr lang="tr-TR" altLang="tr-TR" sz="1500" dirty="0">
                <a:latin typeface="+mn-lt"/>
              </a:rPr>
              <a:t> in </a:t>
            </a:r>
            <a:r>
              <a:rPr lang="tr-TR" altLang="tr-TR" sz="1500" dirty="0" err="1">
                <a:latin typeface="+mn-lt"/>
              </a:rPr>
              <a:t>the</a:t>
            </a:r>
            <a:r>
              <a:rPr lang="tr-TR" altLang="tr-TR" sz="1500" dirty="0">
                <a:latin typeface="+mn-lt"/>
              </a:rPr>
              <a:t> </a:t>
            </a:r>
            <a:r>
              <a:rPr lang="tr-TR" altLang="tr-TR" sz="1500" dirty="0" err="1">
                <a:latin typeface="+mn-lt"/>
              </a:rPr>
              <a:t>near</a:t>
            </a:r>
            <a:r>
              <a:rPr lang="tr-TR" altLang="tr-TR" sz="1500" dirty="0">
                <a:latin typeface="+mn-lt"/>
              </a:rPr>
              <a:t> </a:t>
            </a:r>
            <a:r>
              <a:rPr lang="tr-TR" altLang="tr-TR" sz="1500" dirty="0" err="1">
                <a:latin typeface="+mn-lt"/>
              </a:rPr>
              <a:t>future</a:t>
            </a:r>
            <a:r>
              <a:rPr lang="tr-TR" altLang="tr-TR" sz="1500" dirty="0">
                <a:latin typeface="+mn-lt"/>
              </a:rPr>
              <a:t>.</a:t>
            </a:r>
          </a:p>
          <a:p>
            <a:endParaRPr lang="tr-TR" altLang="tr-TR" sz="1500" dirty="0">
              <a:latin typeface="+mn-lt"/>
            </a:endParaRPr>
          </a:p>
          <a:p>
            <a:r>
              <a:rPr lang="tr-TR" altLang="tr-TR" sz="1500" dirty="0" err="1">
                <a:latin typeface="+mn-lt"/>
              </a:rPr>
              <a:t>The</a:t>
            </a:r>
            <a:r>
              <a:rPr lang="tr-TR" altLang="tr-TR" sz="1500" dirty="0">
                <a:latin typeface="+mn-lt"/>
              </a:rPr>
              <a:t> </a:t>
            </a:r>
            <a:r>
              <a:rPr lang="tr-TR" altLang="tr-TR" sz="1500" dirty="0" err="1">
                <a:latin typeface="+mn-lt"/>
              </a:rPr>
              <a:t>energy</a:t>
            </a:r>
            <a:r>
              <a:rPr lang="tr-TR" altLang="tr-TR" sz="1500" dirty="0">
                <a:latin typeface="+mn-lt"/>
              </a:rPr>
              <a:t> </a:t>
            </a:r>
            <a:r>
              <a:rPr lang="tr-TR" altLang="tr-TR" sz="1500" dirty="0" err="1">
                <a:latin typeface="+mn-lt"/>
              </a:rPr>
              <a:t>demand</a:t>
            </a:r>
            <a:r>
              <a:rPr lang="tr-TR" altLang="tr-TR" sz="1500" dirty="0">
                <a:latin typeface="+mn-lt"/>
              </a:rPr>
              <a:t> in </a:t>
            </a:r>
            <a:r>
              <a:rPr lang="tr-TR" altLang="tr-TR" sz="1500" dirty="0" err="1">
                <a:latin typeface="+mn-lt"/>
              </a:rPr>
              <a:t>the</a:t>
            </a:r>
            <a:r>
              <a:rPr lang="tr-TR" altLang="tr-TR" sz="1500" dirty="0">
                <a:latin typeface="+mn-lt"/>
              </a:rPr>
              <a:t> </a:t>
            </a:r>
            <a:r>
              <a:rPr lang="tr-TR" altLang="tr-TR" sz="1500" dirty="0" err="1">
                <a:latin typeface="+mn-lt"/>
              </a:rPr>
              <a:t>world</a:t>
            </a:r>
            <a:r>
              <a:rPr lang="tr-TR" altLang="tr-TR" sz="1500" dirty="0">
                <a:latin typeface="+mn-lt"/>
              </a:rPr>
              <a:t> </a:t>
            </a:r>
            <a:r>
              <a:rPr lang="tr-TR" altLang="tr-TR" sz="1500" dirty="0" err="1">
                <a:latin typeface="+mn-lt"/>
              </a:rPr>
              <a:t>will</a:t>
            </a:r>
            <a:r>
              <a:rPr lang="tr-TR" altLang="tr-TR" sz="1500" dirty="0">
                <a:latin typeface="+mn-lt"/>
              </a:rPr>
              <a:t> </a:t>
            </a:r>
            <a:r>
              <a:rPr lang="tr-TR" altLang="tr-TR" sz="1500" dirty="0" err="1">
                <a:latin typeface="+mn-lt"/>
              </a:rPr>
              <a:t>explode</a:t>
            </a:r>
            <a:r>
              <a:rPr lang="tr-TR" altLang="tr-TR" sz="1500" dirty="0">
                <a:latin typeface="+mn-lt"/>
              </a:rPr>
              <a:t> in </a:t>
            </a:r>
            <a:r>
              <a:rPr lang="tr-TR" altLang="tr-TR" sz="1500" dirty="0" err="1">
                <a:latin typeface="+mn-lt"/>
              </a:rPr>
              <a:t>the</a:t>
            </a:r>
            <a:r>
              <a:rPr lang="tr-TR" altLang="tr-TR" sz="1500" dirty="0">
                <a:latin typeface="+mn-lt"/>
              </a:rPr>
              <a:t> </a:t>
            </a:r>
            <a:r>
              <a:rPr lang="tr-TR" altLang="tr-TR" sz="1500" dirty="0" err="1">
                <a:latin typeface="+mn-lt"/>
              </a:rPr>
              <a:t>next</a:t>
            </a:r>
            <a:r>
              <a:rPr lang="tr-TR" altLang="tr-TR" sz="1500" dirty="0">
                <a:latin typeface="+mn-lt"/>
              </a:rPr>
              <a:t> </a:t>
            </a:r>
            <a:r>
              <a:rPr lang="tr-TR" altLang="tr-TR" sz="1500" dirty="0" err="1">
                <a:latin typeface="+mn-lt"/>
              </a:rPr>
              <a:t>years</a:t>
            </a:r>
            <a:r>
              <a:rPr lang="tr-TR" altLang="tr-TR" sz="1500" dirty="0">
                <a:latin typeface="+mn-lt"/>
              </a:rPr>
              <a:t>.</a:t>
            </a:r>
          </a:p>
          <a:p>
            <a:endParaRPr lang="tr-TR" altLang="tr-TR" sz="1500" dirty="0">
              <a:latin typeface="+mn-lt"/>
            </a:endParaRPr>
          </a:p>
          <a:p>
            <a:r>
              <a:rPr lang="tr-TR" altLang="tr-TR" sz="1500" dirty="0" err="1">
                <a:latin typeface="+mn-lt"/>
              </a:rPr>
              <a:t>It</a:t>
            </a:r>
            <a:r>
              <a:rPr lang="tr-TR" altLang="tr-TR" sz="1500" dirty="0">
                <a:latin typeface="+mn-lt"/>
              </a:rPr>
              <a:t> </a:t>
            </a:r>
            <a:r>
              <a:rPr lang="tr-TR" altLang="tr-TR" sz="1500" dirty="0" err="1">
                <a:latin typeface="+mn-lt"/>
              </a:rPr>
              <a:t>will</a:t>
            </a:r>
            <a:r>
              <a:rPr lang="tr-TR" altLang="tr-TR" sz="1500" dirty="0">
                <a:latin typeface="+mn-lt"/>
              </a:rPr>
              <a:t> </a:t>
            </a:r>
            <a:r>
              <a:rPr lang="tr-TR" altLang="tr-TR" sz="1500" dirty="0" err="1">
                <a:latin typeface="+mn-lt"/>
              </a:rPr>
              <a:t>increase</a:t>
            </a:r>
            <a:r>
              <a:rPr lang="tr-TR" altLang="tr-TR" sz="1500" dirty="0">
                <a:latin typeface="+mn-lt"/>
              </a:rPr>
              <a:t> </a:t>
            </a:r>
            <a:r>
              <a:rPr lang="tr-TR" altLang="tr-TR" sz="1500" dirty="0" err="1">
                <a:latin typeface="+mn-lt"/>
              </a:rPr>
              <a:t>dramatically</a:t>
            </a:r>
            <a:r>
              <a:rPr lang="tr-TR" altLang="tr-TR" sz="1500" dirty="0">
                <a:latin typeface="+mn-lt"/>
              </a:rPr>
              <a:t> </a:t>
            </a:r>
            <a:r>
              <a:rPr lang="tr-TR" altLang="tr-TR" sz="1500" dirty="0" err="1">
                <a:latin typeface="+mn-lt"/>
              </a:rPr>
              <a:t>by</a:t>
            </a:r>
            <a:r>
              <a:rPr lang="tr-TR" altLang="tr-TR" sz="1500" dirty="0">
                <a:latin typeface="+mn-lt"/>
              </a:rPr>
              <a:t> 40%. </a:t>
            </a:r>
          </a:p>
          <a:p>
            <a:endParaRPr lang="tr-TR" altLang="tr-TR" sz="1500" dirty="0">
              <a:latin typeface="+mn-lt"/>
            </a:endParaRPr>
          </a:p>
          <a:p>
            <a:endParaRPr lang="tr-TR" altLang="tr-TR" sz="1500" dirty="0">
              <a:latin typeface="+mn-lt"/>
            </a:endParaRPr>
          </a:p>
          <a:p>
            <a:endParaRPr lang="tr-TR" altLang="tr-TR" sz="1500" dirty="0">
              <a:latin typeface="+mn-lt"/>
            </a:endParaRPr>
          </a:p>
        </p:txBody>
      </p:sp>
    </p:spTree>
    <p:extLst>
      <p:ext uri="{BB962C8B-B14F-4D97-AF65-F5344CB8AC3E}">
        <p14:creationId xmlns:p14="http://schemas.microsoft.com/office/powerpoint/2010/main" val="3676330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80240"/>
            <a:ext cx="8358115" cy="376039"/>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solidFill>
                  <a:schemeClr val="tx1"/>
                </a:solidFill>
                <a:latin typeface="Calibri" panose="020F0502020204030204" pitchFamily="34" charset="0"/>
                <a:cs typeface="Calibri" panose="020F0502020204030204" pitchFamily="34" charset="0"/>
              </a:rPr>
              <a:t>Neoliberalism</a:t>
            </a:r>
            <a:r>
              <a:rPr lang="tr-TR" sz="2400" b="1" spc="107" dirty="0">
                <a:solidFill>
                  <a:schemeClr val="tx1"/>
                </a:solidFill>
                <a:latin typeface="Calibri" panose="020F0502020204030204" pitchFamily="34" charset="0"/>
                <a:cs typeface="Calibri" panose="020F0502020204030204" pitchFamily="34" charset="0"/>
              </a:rPr>
              <a:t> = </a:t>
            </a:r>
            <a:r>
              <a:rPr lang="tr-TR" sz="2400" b="1" spc="107" dirty="0" err="1">
                <a:solidFill>
                  <a:schemeClr val="tx1"/>
                </a:solidFill>
                <a:latin typeface="Calibri" panose="020F0502020204030204" pitchFamily="34" charset="0"/>
                <a:cs typeface="Calibri" panose="020F0502020204030204" pitchFamily="34" charset="0"/>
              </a:rPr>
              <a:t>Idle</a:t>
            </a:r>
            <a:r>
              <a:rPr lang="tr-TR" sz="2400" b="1" spc="107" dirty="0">
                <a:solidFill>
                  <a:schemeClr val="tx1"/>
                </a:solidFill>
                <a:latin typeface="Calibri" panose="020F0502020204030204" pitchFamily="34" charset="0"/>
                <a:cs typeface="Calibri" panose="020F0502020204030204" pitchFamily="34" charset="0"/>
              </a:rPr>
              <a:t> Cash </a:t>
            </a:r>
            <a:r>
              <a:rPr lang="tr-TR" sz="2400" b="1" spc="107" dirty="0" err="1">
                <a:solidFill>
                  <a:schemeClr val="tx1"/>
                </a:solidFill>
                <a:latin typeface="Calibri" panose="020F0502020204030204" pitchFamily="34" charset="0"/>
                <a:cs typeface="Calibri" panose="020F0502020204030204" pitchFamily="34" charset="0"/>
              </a:rPr>
              <a:t>Economy</a:t>
            </a:r>
            <a:endParaRPr sz="2400" b="1" dirty="0">
              <a:latin typeface="Calibri" panose="020F0502020204030204" pitchFamily="34" charset="0"/>
              <a:cs typeface="Calibri" panose="020F0502020204030204" pitchFamily="34" charset="0"/>
            </a:endParaRPr>
          </a:p>
        </p:txBody>
      </p:sp>
      <p:pic>
        <p:nvPicPr>
          <p:cNvPr id="21" name="Picture 6">
            <a:extLst>
              <a:ext uri="{FF2B5EF4-FFF2-40B4-BE49-F238E27FC236}">
                <a16:creationId xmlns:a16="http://schemas.microsoft.com/office/drawing/2014/main" id="{C798CA08-8F15-3223-5DB1-CFB43C7679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sp>
        <p:nvSpPr>
          <p:cNvPr id="7" name="Rectangle 1">
            <a:extLst>
              <a:ext uri="{FF2B5EF4-FFF2-40B4-BE49-F238E27FC236}">
                <a16:creationId xmlns:a16="http://schemas.microsoft.com/office/drawing/2014/main" id="{DDC7874F-2AC7-83BE-8A55-3A598A90C3E5}"/>
              </a:ext>
            </a:extLst>
          </p:cNvPr>
          <p:cNvSpPr>
            <a:spLocks noChangeArrowheads="1"/>
          </p:cNvSpPr>
          <p:nvPr/>
        </p:nvSpPr>
        <p:spPr bwMode="auto">
          <a:xfrm>
            <a:off x="385393" y="983785"/>
            <a:ext cx="737661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tr-TR" altLang="tr-TR" sz="1500" dirty="0" err="1">
                <a:latin typeface="+mn-lt"/>
              </a:rPr>
              <a:t>There</a:t>
            </a:r>
            <a:r>
              <a:rPr lang="tr-TR" altLang="tr-TR" sz="1500" dirty="0">
                <a:latin typeface="+mn-lt"/>
              </a:rPr>
              <a:t> </a:t>
            </a:r>
            <a:r>
              <a:rPr lang="tr-TR" altLang="tr-TR" sz="1500" dirty="0" err="1">
                <a:latin typeface="+mn-lt"/>
              </a:rPr>
              <a:t>are</a:t>
            </a:r>
            <a:r>
              <a:rPr lang="tr-TR" altLang="tr-TR" sz="1500" dirty="0">
                <a:latin typeface="+mn-lt"/>
              </a:rPr>
              <a:t> </a:t>
            </a:r>
            <a:r>
              <a:rPr lang="tr-TR" altLang="tr-TR" sz="1500" dirty="0" err="1">
                <a:latin typeface="+mn-lt"/>
              </a:rPr>
              <a:t>close</a:t>
            </a:r>
            <a:r>
              <a:rPr lang="tr-TR" altLang="tr-TR" sz="1500" dirty="0">
                <a:latin typeface="+mn-lt"/>
              </a:rPr>
              <a:t> </a:t>
            </a:r>
            <a:r>
              <a:rPr lang="tr-TR" altLang="tr-TR" sz="1500" dirty="0" err="1">
                <a:latin typeface="+mn-lt"/>
              </a:rPr>
              <a:t>to</a:t>
            </a:r>
            <a:r>
              <a:rPr lang="tr-TR" altLang="tr-TR" sz="1500" dirty="0">
                <a:latin typeface="+mn-lt"/>
              </a:rPr>
              <a:t> 100 </a:t>
            </a:r>
            <a:r>
              <a:rPr lang="tr-TR" altLang="tr-TR" sz="1500" dirty="0" err="1">
                <a:latin typeface="+mn-lt"/>
              </a:rPr>
              <a:t>trillion</a:t>
            </a:r>
            <a:r>
              <a:rPr lang="tr-TR" altLang="tr-TR" sz="1500" dirty="0">
                <a:latin typeface="+mn-lt"/>
              </a:rPr>
              <a:t> </a:t>
            </a:r>
            <a:r>
              <a:rPr lang="tr-TR" altLang="tr-TR" sz="1500" dirty="0" err="1">
                <a:latin typeface="+mn-lt"/>
              </a:rPr>
              <a:t>dollars</a:t>
            </a:r>
            <a:r>
              <a:rPr lang="tr-TR" altLang="tr-TR" sz="1500" dirty="0">
                <a:latin typeface="+mn-lt"/>
              </a:rPr>
              <a:t> </a:t>
            </a:r>
            <a:r>
              <a:rPr lang="tr-TR" altLang="tr-TR" sz="1500" dirty="0" err="1">
                <a:latin typeface="+mn-lt"/>
              </a:rPr>
              <a:t>sitting</a:t>
            </a:r>
            <a:r>
              <a:rPr lang="tr-TR" altLang="tr-TR" sz="1500" dirty="0">
                <a:latin typeface="+mn-lt"/>
              </a:rPr>
              <a:t> </a:t>
            </a:r>
            <a:r>
              <a:rPr lang="tr-TR" altLang="tr-TR" sz="1500" dirty="0" err="1">
                <a:latin typeface="+mn-lt"/>
              </a:rPr>
              <a:t>idle</a:t>
            </a:r>
            <a:r>
              <a:rPr lang="tr-TR" altLang="tr-TR" sz="1500" dirty="0">
                <a:latin typeface="+mn-lt"/>
              </a:rPr>
              <a:t> as </a:t>
            </a:r>
            <a:r>
              <a:rPr lang="tr-TR" altLang="tr-TR" sz="1500" dirty="0" err="1">
                <a:latin typeface="+mn-lt"/>
              </a:rPr>
              <a:t>opportunities</a:t>
            </a:r>
            <a:r>
              <a:rPr lang="tr-TR" altLang="tr-TR" sz="1500" dirty="0">
                <a:latin typeface="+mn-lt"/>
              </a:rPr>
              <a:t> </a:t>
            </a:r>
            <a:r>
              <a:rPr lang="tr-TR" altLang="tr-TR" sz="1500" dirty="0" err="1">
                <a:latin typeface="+mn-lt"/>
              </a:rPr>
              <a:t>run</a:t>
            </a:r>
            <a:r>
              <a:rPr lang="tr-TR" altLang="tr-TR" sz="1500" dirty="0">
                <a:latin typeface="+mn-lt"/>
              </a:rPr>
              <a:t> </a:t>
            </a:r>
            <a:r>
              <a:rPr lang="tr-TR" altLang="tr-TR" sz="1500" dirty="0" err="1">
                <a:latin typeface="+mn-lt"/>
              </a:rPr>
              <a:t>dry</a:t>
            </a:r>
            <a:r>
              <a:rPr lang="tr-TR" altLang="tr-TR" sz="1500" dirty="0">
                <a:latin typeface="+mn-lt"/>
              </a:rPr>
              <a:t>. </a:t>
            </a:r>
          </a:p>
          <a:p>
            <a:endParaRPr lang="tr-TR" altLang="tr-TR" sz="1500" dirty="0">
              <a:latin typeface="+mn-lt"/>
            </a:endParaRPr>
          </a:p>
          <a:p>
            <a:r>
              <a:rPr lang="tr-TR" altLang="tr-TR" sz="1500" dirty="0" err="1">
                <a:latin typeface="+mn-lt"/>
              </a:rPr>
              <a:t>There</a:t>
            </a:r>
            <a:r>
              <a:rPr lang="tr-TR" altLang="tr-TR" sz="1500" dirty="0">
                <a:latin typeface="+mn-lt"/>
              </a:rPr>
              <a:t> is </a:t>
            </a:r>
            <a:r>
              <a:rPr lang="tr-TR" altLang="tr-TR" sz="1500" dirty="0" err="1">
                <a:latin typeface="+mn-lt"/>
              </a:rPr>
              <a:t>so</a:t>
            </a:r>
            <a:r>
              <a:rPr lang="tr-TR" altLang="tr-TR" sz="1500" dirty="0">
                <a:latin typeface="+mn-lt"/>
              </a:rPr>
              <a:t> </a:t>
            </a:r>
            <a:r>
              <a:rPr lang="tr-TR" altLang="tr-TR" sz="1500" dirty="0" err="1">
                <a:latin typeface="+mn-lt"/>
              </a:rPr>
              <a:t>much</a:t>
            </a:r>
            <a:r>
              <a:rPr lang="tr-TR" altLang="tr-TR" sz="1500" dirty="0">
                <a:latin typeface="+mn-lt"/>
              </a:rPr>
              <a:t> </a:t>
            </a:r>
            <a:r>
              <a:rPr lang="tr-TR" altLang="tr-TR" sz="1500" dirty="0" err="1">
                <a:latin typeface="+mn-lt"/>
              </a:rPr>
              <a:t>cash</a:t>
            </a:r>
            <a:r>
              <a:rPr lang="tr-TR" altLang="tr-TR" sz="1500" dirty="0">
                <a:latin typeface="+mn-lt"/>
              </a:rPr>
              <a:t> </a:t>
            </a:r>
            <a:r>
              <a:rPr lang="tr-TR" altLang="tr-TR" sz="1500" dirty="0" err="1">
                <a:latin typeface="+mn-lt"/>
              </a:rPr>
              <a:t>looking</a:t>
            </a:r>
            <a:r>
              <a:rPr lang="tr-TR" altLang="tr-TR" sz="1500" dirty="0">
                <a:latin typeface="+mn-lt"/>
              </a:rPr>
              <a:t> </a:t>
            </a:r>
            <a:r>
              <a:rPr lang="tr-TR" altLang="tr-TR" sz="1500" dirty="0" err="1">
                <a:latin typeface="+mn-lt"/>
              </a:rPr>
              <a:t>for</a:t>
            </a:r>
            <a:r>
              <a:rPr lang="tr-TR" altLang="tr-TR" sz="1500" dirty="0">
                <a:latin typeface="+mn-lt"/>
              </a:rPr>
              <a:t> </a:t>
            </a:r>
            <a:r>
              <a:rPr lang="tr-TR" altLang="tr-TR" sz="1500" dirty="0" err="1">
                <a:latin typeface="+mn-lt"/>
              </a:rPr>
              <a:t>opportunity</a:t>
            </a:r>
            <a:r>
              <a:rPr lang="tr-TR" altLang="tr-TR" sz="1500" dirty="0">
                <a:latin typeface="+mn-lt"/>
              </a:rPr>
              <a:t> </a:t>
            </a:r>
            <a:r>
              <a:rPr lang="tr-TR" altLang="tr-TR" sz="1500" dirty="0" err="1">
                <a:latin typeface="+mn-lt"/>
              </a:rPr>
              <a:t>right</a:t>
            </a:r>
            <a:r>
              <a:rPr lang="tr-TR" altLang="tr-TR" sz="1500" dirty="0">
                <a:latin typeface="+mn-lt"/>
              </a:rPr>
              <a:t> </a:t>
            </a:r>
            <a:r>
              <a:rPr lang="tr-TR" altLang="tr-TR" sz="1500" dirty="0" err="1">
                <a:latin typeface="+mn-lt"/>
              </a:rPr>
              <a:t>now</a:t>
            </a:r>
            <a:r>
              <a:rPr lang="tr-TR" altLang="tr-TR" sz="1500" dirty="0">
                <a:latin typeface="+mn-lt"/>
              </a:rPr>
              <a:t> </a:t>
            </a:r>
            <a:r>
              <a:rPr lang="tr-TR" altLang="tr-TR" sz="1500" dirty="0" err="1">
                <a:latin typeface="+mn-lt"/>
              </a:rPr>
              <a:t>and</a:t>
            </a:r>
            <a:r>
              <a:rPr lang="tr-TR" altLang="tr-TR" sz="1500" dirty="0">
                <a:latin typeface="+mn-lt"/>
              </a:rPr>
              <a:t> </a:t>
            </a:r>
            <a:r>
              <a:rPr lang="tr-TR" altLang="tr-TR" sz="1500" dirty="0" err="1">
                <a:latin typeface="+mn-lt"/>
              </a:rPr>
              <a:t>the</a:t>
            </a:r>
            <a:r>
              <a:rPr lang="tr-TR" altLang="tr-TR" sz="1500" dirty="0">
                <a:latin typeface="+mn-lt"/>
              </a:rPr>
              <a:t> </a:t>
            </a:r>
            <a:r>
              <a:rPr lang="tr-TR" altLang="tr-TR" sz="1500" dirty="0" err="1">
                <a:latin typeface="+mn-lt"/>
              </a:rPr>
              <a:t>world</a:t>
            </a:r>
            <a:r>
              <a:rPr lang="tr-TR" altLang="tr-TR" sz="1500" dirty="0">
                <a:latin typeface="+mn-lt"/>
              </a:rPr>
              <a:t> is in a dire </a:t>
            </a:r>
            <a:r>
              <a:rPr lang="tr-TR" altLang="tr-TR" sz="1500" dirty="0" err="1">
                <a:latin typeface="+mn-lt"/>
              </a:rPr>
              <a:t>straits</a:t>
            </a:r>
            <a:r>
              <a:rPr lang="tr-TR" altLang="tr-TR" sz="1500" dirty="0">
                <a:latin typeface="+mn-lt"/>
              </a:rPr>
              <a:t> </a:t>
            </a:r>
            <a:r>
              <a:rPr lang="tr-TR" altLang="tr-TR" sz="1500" dirty="0" err="1">
                <a:latin typeface="+mn-lt"/>
              </a:rPr>
              <a:t>because</a:t>
            </a:r>
            <a:r>
              <a:rPr lang="tr-TR" altLang="tr-TR" sz="1500" dirty="0">
                <a:latin typeface="+mn-lt"/>
              </a:rPr>
              <a:t> of </a:t>
            </a:r>
            <a:r>
              <a:rPr lang="tr-TR" altLang="tr-TR" sz="1500" dirty="0" err="1">
                <a:latin typeface="+mn-lt"/>
              </a:rPr>
              <a:t>this</a:t>
            </a:r>
            <a:r>
              <a:rPr lang="tr-TR" altLang="tr-TR" sz="1500" dirty="0">
                <a:latin typeface="+mn-lt"/>
              </a:rPr>
              <a:t> </a:t>
            </a:r>
            <a:r>
              <a:rPr lang="tr-TR" altLang="tr-TR" sz="1500" dirty="0" err="1">
                <a:latin typeface="+mn-lt"/>
              </a:rPr>
              <a:t>lack</a:t>
            </a:r>
            <a:r>
              <a:rPr lang="tr-TR" altLang="tr-TR" sz="1500" dirty="0">
                <a:latin typeface="+mn-lt"/>
              </a:rPr>
              <a:t> of </a:t>
            </a:r>
            <a:r>
              <a:rPr lang="tr-TR" altLang="tr-TR" sz="1500" dirty="0" err="1">
                <a:latin typeface="+mn-lt"/>
              </a:rPr>
              <a:t>opportunities</a:t>
            </a:r>
            <a:r>
              <a:rPr lang="tr-TR" altLang="tr-TR" sz="1500" dirty="0">
                <a:latin typeface="+mn-lt"/>
              </a:rPr>
              <a:t>.</a:t>
            </a:r>
          </a:p>
          <a:p>
            <a:endParaRPr lang="tr-TR" altLang="tr-TR" sz="1500" dirty="0">
              <a:latin typeface="+mn-lt"/>
            </a:endParaRPr>
          </a:p>
          <a:p>
            <a:endParaRPr lang="tr-TR" altLang="tr-TR" sz="1500" dirty="0">
              <a:latin typeface="+mn-lt"/>
            </a:endParaRPr>
          </a:p>
          <a:p>
            <a:endParaRPr lang="tr-TR" altLang="tr-TR" sz="1500" dirty="0">
              <a:latin typeface="+mn-lt"/>
            </a:endParaRPr>
          </a:p>
          <a:p>
            <a:endParaRPr lang="tr-TR" altLang="tr-TR" sz="1500" dirty="0">
              <a:latin typeface="+mn-lt"/>
            </a:endParaRPr>
          </a:p>
        </p:txBody>
      </p:sp>
    </p:spTree>
    <p:extLst>
      <p:ext uri="{BB962C8B-B14F-4D97-AF65-F5344CB8AC3E}">
        <p14:creationId xmlns:p14="http://schemas.microsoft.com/office/powerpoint/2010/main" val="2432236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2400" y="0"/>
            <a:ext cx="9601200" cy="5257800"/>
          </a:xfrm>
          <a:prstGeom prst="rect">
            <a:avLst/>
          </a:prstGeom>
          <a:solidFill>
            <a:srgbClr val="FFFFF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nchor="ctr"/>
          <a:lstStyle/>
          <a:p>
            <a:pPr algn="ctr">
              <a:defRPr/>
            </a:pPr>
            <a:endParaRPr lang="en-US" sz="1350" dirty="0">
              <a:solidFill>
                <a:schemeClr val="lt1"/>
              </a:solidFill>
              <a:latin typeface="Calibri" panose="020F0502020204030204" pitchFamily="34" charset="0"/>
              <a:cs typeface="Calibri" panose="020F0502020204030204" pitchFamily="34" charset="0"/>
            </a:endParaRPr>
          </a:p>
        </p:txBody>
      </p:sp>
      <p:sp>
        <p:nvSpPr>
          <p:cNvPr id="5" name="TextBox 4"/>
          <p:cNvSpPr txBox="1"/>
          <p:nvPr/>
        </p:nvSpPr>
        <p:spPr>
          <a:xfrm>
            <a:off x="7086600" y="143902"/>
            <a:ext cx="742950" cy="507831"/>
          </a:xfrm>
          <a:prstGeom prst="rect">
            <a:avLst/>
          </a:prstGeom>
          <a:solidFill>
            <a:srgbClr val="FFFFFF"/>
          </a:solidFill>
          <a:ln>
            <a:solidFill>
              <a:srgbClr val="FFFFFF"/>
            </a:solidFill>
          </a:ln>
        </p:spPr>
        <p:txBody>
          <a:bodyPr wrap="square" rtlCol="0">
            <a:spAutoFit/>
          </a:bodyPr>
          <a:lstStyle/>
          <a:p>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79503" y="4703646"/>
            <a:ext cx="864497" cy="426407"/>
          </a:xfrm>
          <a:prstGeom prst="rect">
            <a:avLst/>
          </a:prstGeom>
        </p:spPr>
      </p:pic>
      <p:sp>
        <p:nvSpPr>
          <p:cNvPr id="4" name="object 2">
            <a:extLst>
              <a:ext uri="{FF2B5EF4-FFF2-40B4-BE49-F238E27FC236}">
                <a16:creationId xmlns:a16="http://schemas.microsoft.com/office/drawing/2014/main" id="{94146198-938E-423A-3367-B461A7D86979}"/>
              </a:ext>
            </a:extLst>
          </p:cNvPr>
          <p:cNvSpPr txBox="1">
            <a:spLocks noGrp="1"/>
          </p:cNvSpPr>
          <p:nvPr>
            <p:ph type="title"/>
          </p:nvPr>
        </p:nvSpPr>
        <p:spPr>
          <a:xfrm>
            <a:off x="405282" y="379470"/>
            <a:ext cx="8358115" cy="377578"/>
          </a:xfrm>
          <a:prstGeom prst="rect">
            <a:avLst/>
          </a:prstGeom>
        </p:spPr>
        <p:txBody>
          <a:bodyPr vert="horz" wrap="square" lIns="0" tIns="6642" rIns="0" bIns="0" rtlCol="0" anchor="ctr">
            <a:spAutoFit/>
          </a:bodyPr>
          <a:lstStyle/>
          <a:p>
            <a:pPr marL="5776" algn="l">
              <a:lnSpc>
                <a:spcPct val="100000"/>
              </a:lnSpc>
              <a:spcBef>
                <a:spcPts val="52"/>
              </a:spcBef>
            </a:pPr>
            <a:r>
              <a:rPr lang="tr-TR" sz="2400" b="1" spc="107" dirty="0" err="1">
                <a:latin typeface="Calibri" panose="020F0502020204030204" pitchFamily="34" charset="0"/>
                <a:cs typeface="Calibri" panose="020F0502020204030204" pitchFamily="34" charset="0"/>
              </a:rPr>
              <a:t>The</a:t>
            </a:r>
            <a:r>
              <a:rPr lang="tr-TR" sz="2400" b="1" spc="107" dirty="0">
                <a:latin typeface="Calibri" panose="020F0502020204030204" pitchFamily="34" charset="0"/>
                <a:cs typeface="Calibri" panose="020F0502020204030204" pitchFamily="34" charset="0"/>
              </a:rPr>
              <a:t> Age of </a:t>
            </a:r>
            <a:r>
              <a:rPr lang="tr-TR" sz="2400" b="1" spc="107" dirty="0" err="1">
                <a:solidFill>
                  <a:schemeClr val="tx1"/>
                </a:solidFill>
                <a:latin typeface="Calibri" panose="020F0502020204030204" pitchFamily="34" charset="0"/>
                <a:cs typeface="Calibri" panose="020F0502020204030204" pitchFamily="34" charset="0"/>
              </a:rPr>
              <a:t>Wicked</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Problems</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and</a:t>
            </a:r>
            <a:r>
              <a:rPr lang="tr-TR" sz="2400" b="1" spc="107" dirty="0">
                <a:solidFill>
                  <a:schemeClr val="tx1"/>
                </a:solidFill>
                <a:latin typeface="Calibri" panose="020F0502020204030204" pitchFamily="34" charset="0"/>
                <a:cs typeface="Calibri" panose="020F0502020204030204" pitchFamily="34" charset="0"/>
              </a:rPr>
              <a:t> </a:t>
            </a:r>
            <a:r>
              <a:rPr lang="tr-TR" sz="2400" b="1" spc="107" dirty="0" err="1">
                <a:solidFill>
                  <a:schemeClr val="tx1"/>
                </a:solidFill>
                <a:latin typeface="Calibri" panose="020F0502020204030204" pitchFamily="34" charset="0"/>
                <a:cs typeface="Calibri" panose="020F0502020204030204" pitchFamily="34" charset="0"/>
              </a:rPr>
              <a:t>Uncertainty</a:t>
            </a:r>
            <a:endParaRPr sz="2400" b="1" dirty="0">
              <a:latin typeface="Calibri" panose="020F0502020204030204" pitchFamily="34" charset="0"/>
              <a:cs typeface="Calibri" panose="020F0502020204030204" pitchFamily="34" charset="0"/>
            </a:endParaRPr>
          </a:p>
        </p:txBody>
      </p:sp>
      <p:sp>
        <p:nvSpPr>
          <p:cNvPr id="8" name="object 5">
            <a:extLst>
              <a:ext uri="{FF2B5EF4-FFF2-40B4-BE49-F238E27FC236}">
                <a16:creationId xmlns:a16="http://schemas.microsoft.com/office/drawing/2014/main" id="{EF621548-E944-AE57-1DE0-C56810B6F649}"/>
              </a:ext>
            </a:extLst>
          </p:cNvPr>
          <p:cNvSpPr txBox="1"/>
          <p:nvPr/>
        </p:nvSpPr>
        <p:spPr>
          <a:xfrm>
            <a:off x="405282" y="927960"/>
            <a:ext cx="3787880" cy="325436"/>
          </a:xfrm>
          <a:prstGeom prst="rect">
            <a:avLst/>
          </a:prstGeom>
        </p:spPr>
        <p:txBody>
          <a:bodyPr vert="horz" wrap="square" lIns="0" tIns="5487" rIns="0" bIns="0" rtlCol="0">
            <a:spAutoFit/>
          </a:bodyPr>
          <a:lstStyle/>
          <a:p>
            <a:pPr marL="5776" marR="2310">
              <a:lnSpc>
                <a:spcPct val="100800"/>
              </a:lnSpc>
              <a:spcBef>
                <a:spcPts val="43"/>
              </a:spcBef>
            </a:pPr>
            <a:r>
              <a:rPr lang="tr-TR" sz="1046" spc="-11" dirty="0" err="1">
                <a:solidFill>
                  <a:srgbClr val="231F20"/>
                </a:solidFill>
                <a:latin typeface="Calibri" panose="020F0502020204030204" pitchFamily="34" charset="0"/>
                <a:cs typeface="Calibri" panose="020F0502020204030204" pitchFamily="34" charset="0"/>
              </a:rPr>
              <a:t>Climate</a:t>
            </a:r>
            <a:r>
              <a:rPr lang="tr-TR" sz="1046" spc="-11" dirty="0">
                <a:solidFill>
                  <a:srgbClr val="231F20"/>
                </a:solidFill>
                <a:latin typeface="Calibri" panose="020F0502020204030204" pitchFamily="34" charset="0"/>
                <a:cs typeface="Calibri" panose="020F0502020204030204" pitchFamily="34" charset="0"/>
              </a:rPr>
              <a:t> </a:t>
            </a:r>
            <a:r>
              <a:rPr lang="tr-TR" sz="1046" spc="-11" dirty="0" err="1">
                <a:solidFill>
                  <a:srgbClr val="231F20"/>
                </a:solidFill>
                <a:latin typeface="Calibri" panose="020F0502020204030204" pitchFamily="34" charset="0"/>
                <a:cs typeface="Calibri" panose="020F0502020204030204" pitchFamily="34" charset="0"/>
              </a:rPr>
              <a:t>crisis</a:t>
            </a:r>
            <a:r>
              <a:rPr lang="tr-TR" sz="1046" spc="-11" dirty="0">
                <a:solidFill>
                  <a:srgbClr val="231F20"/>
                </a:solidFill>
                <a:latin typeface="Calibri" panose="020F0502020204030204" pitchFamily="34" charset="0"/>
                <a:cs typeface="Calibri" panose="020F0502020204030204" pitchFamily="34" charset="0"/>
              </a:rPr>
              <a:t>, </a:t>
            </a:r>
            <a:r>
              <a:rPr lang="tr-TR" sz="1046" spc="-11" dirty="0" err="1">
                <a:solidFill>
                  <a:srgbClr val="231F20"/>
                </a:solidFill>
                <a:latin typeface="Calibri" panose="020F0502020204030204" pitchFamily="34" charset="0"/>
                <a:cs typeface="Calibri" panose="020F0502020204030204" pitchFamily="34" charset="0"/>
              </a:rPr>
              <a:t>inequality</a:t>
            </a:r>
            <a:r>
              <a:rPr lang="tr-TR" sz="1046" spc="-11" dirty="0">
                <a:solidFill>
                  <a:srgbClr val="231F20"/>
                </a:solidFill>
                <a:latin typeface="Calibri" panose="020F0502020204030204" pitchFamily="34" charset="0"/>
                <a:cs typeface="Calibri" panose="020F0502020204030204" pitchFamily="34" charset="0"/>
              </a:rPr>
              <a:t> of </a:t>
            </a:r>
            <a:r>
              <a:rPr lang="tr-TR" sz="1046" spc="-11" dirty="0" err="1">
                <a:solidFill>
                  <a:srgbClr val="231F20"/>
                </a:solidFill>
                <a:latin typeface="Calibri" panose="020F0502020204030204" pitchFamily="34" charset="0"/>
                <a:cs typeface="Calibri" panose="020F0502020204030204" pitchFamily="34" charset="0"/>
              </a:rPr>
              <a:t>income</a:t>
            </a:r>
            <a:r>
              <a:rPr lang="tr-TR" sz="1046" spc="-11" dirty="0">
                <a:solidFill>
                  <a:srgbClr val="231F20"/>
                </a:solidFill>
                <a:latin typeface="Calibri" panose="020F0502020204030204" pitchFamily="34" charset="0"/>
                <a:cs typeface="Calibri" panose="020F0502020204030204" pitchFamily="34" charset="0"/>
              </a:rPr>
              <a:t> </a:t>
            </a:r>
            <a:r>
              <a:rPr lang="tr-TR" sz="1046" spc="-11" dirty="0" err="1">
                <a:solidFill>
                  <a:srgbClr val="231F20"/>
                </a:solidFill>
                <a:latin typeface="Calibri" panose="020F0502020204030204" pitchFamily="34" charset="0"/>
                <a:cs typeface="Calibri" panose="020F0502020204030204" pitchFamily="34" charset="0"/>
              </a:rPr>
              <a:t>distribution</a:t>
            </a:r>
            <a:r>
              <a:rPr lang="tr-TR" sz="1046" spc="-11" dirty="0">
                <a:solidFill>
                  <a:srgbClr val="231F20"/>
                </a:solidFill>
                <a:latin typeface="Calibri" panose="020F0502020204030204" pitchFamily="34" charset="0"/>
                <a:cs typeface="Calibri" panose="020F0502020204030204" pitchFamily="34" charset="0"/>
              </a:rPr>
              <a:t>, </a:t>
            </a:r>
            <a:r>
              <a:rPr lang="tr-TR" sz="1046" spc="-11" dirty="0" err="1">
                <a:solidFill>
                  <a:srgbClr val="231F20"/>
                </a:solidFill>
                <a:latin typeface="Calibri" panose="020F0502020204030204" pitchFamily="34" charset="0"/>
                <a:cs typeface="Calibri" panose="020F0502020204030204" pitchFamily="34" charset="0"/>
              </a:rPr>
              <a:t>epidemics</a:t>
            </a:r>
            <a:r>
              <a:rPr lang="tr-TR" sz="1046" spc="-11" dirty="0">
                <a:solidFill>
                  <a:srgbClr val="231F20"/>
                </a:solidFill>
                <a:latin typeface="Calibri" panose="020F0502020204030204" pitchFamily="34" charset="0"/>
                <a:cs typeface="Calibri" panose="020F0502020204030204" pitchFamily="34" charset="0"/>
              </a:rPr>
              <a:t>… </a:t>
            </a:r>
            <a:r>
              <a:rPr lang="tr-TR" sz="1046" spc="-11" dirty="0" err="1">
                <a:solidFill>
                  <a:srgbClr val="231F20"/>
                </a:solidFill>
                <a:latin typeface="Calibri" panose="020F0502020204030204" pitchFamily="34" charset="0"/>
                <a:cs typeface="Calibri" panose="020F0502020204030204" pitchFamily="34" charset="0"/>
              </a:rPr>
              <a:t>We</a:t>
            </a:r>
            <a:r>
              <a:rPr lang="tr-TR" sz="1046" spc="-11" dirty="0">
                <a:solidFill>
                  <a:srgbClr val="231F20"/>
                </a:solidFill>
                <a:latin typeface="Calibri" panose="020F0502020204030204" pitchFamily="34" charset="0"/>
                <a:cs typeface="Calibri" panose="020F0502020204030204" pitchFamily="34" charset="0"/>
              </a:rPr>
              <a:t> </a:t>
            </a:r>
            <a:r>
              <a:rPr lang="tr-TR" sz="1046" spc="-11" dirty="0" err="1">
                <a:solidFill>
                  <a:srgbClr val="231F20"/>
                </a:solidFill>
                <a:latin typeface="Calibri" panose="020F0502020204030204" pitchFamily="34" charset="0"/>
                <a:cs typeface="Calibri" panose="020F0502020204030204" pitchFamily="34" charset="0"/>
              </a:rPr>
              <a:t>are</a:t>
            </a:r>
            <a:r>
              <a:rPr lang="tr-TR" sz="1046" spc="-11" dirty="0">
                <a:solidFill>
                  <a:srgbClr val="231F20"/>
                </a:solidFill>
                <a:latin typeface="Calibri" panose="020F0502020204030204" pitchFamily="34" charset="0"/>
                <a:cs typeface="Calibri" panose="020F0502020204030204" pitchFamily="34" charset="0"/>
              </a:rPr>
              <a:t> </a:t>
            </a:r>
            <a:r>
              <a:rPr lang="tr-TR" sz="1046" spc="-11" dirty="0" err="1">
                <a:solidFill>
                  <a:srgbClr val="231F20"/>
                </a:solidFill>
                <a:latin typeface="Calibri" panose="020F0502020204030204" pitchFamily="34" charset="0"/>
                <a:cs typeface="Calibri" panose="020F0502020204030204" pitchFamily="34" charset="0"/>
              </a:rPr>
              <a:t>faced</a:t>
            </a:r>
            <a:r>
              <a:rPr lang="tr-TR" sz="1046" spc="-11" dirty="0">
                <a:solidFill>
                  <a:srgbClr val="231F20"/>
                </a:solidFill>
                <a:latin typeface="Calibri" panose="020F0502020204030204" pitchFamily="34" charset="0"/>
                <a:cs typeface="Calibri" panose="020F0502020204030204" pitchFamily="34" charset="0"/>
              </a:rPr>
              <a:t> </a:t>
            </a:r>
            <a:r>
              <a:rPr lang="tr-TR" sz="1046" spc="-11" dirty="0" err="1">
                <a:solidFill>
                  <a:srgbClr val="231F20"/>
                </a:solidFill>
                <a:latin typeface="Calibri" panose="020F0502020204030204" pitchFamily="34" charset="0"/>
                <a:cs typeface="Calibri" panose="020F0502020204030204" pitchFamily="34" charset="0"/>
              </a:rPr>
              <a:t>with</a:t>
            </a:r>
            <a:r>
              <a:rPr lang="tr-TR" sz="1046" spc="-11" dirty="0">
                <a:solidFill>
                  <a:srgbClr val="231F20"/>
                </a:solidFill>
                <a:latin typeface="Calibri" panose="020F0502020204030204" pitchFamily="34" charset="0"/>
                <a:cs typeface="Calibri" panose="020F0502020204030204" pitchFamily="34" charset="0"/>
              </a:rPr>
              <a:t> </a:t>
            </a:r>
            <a:r>
              <a:rPr lang="tr-TR" sz="1046" spc="-11" dirty="0" err="1">
                <a:solidFill>
                  <a:srgbClr val="231F20"/>
                </a:solidFill>
                <a:latin typeface="Calibri" panose="020F0502020204030204" pitchFamily="34" charset="0"/>
                <a:cs typeface="Calibri" panose="020F0502020204030204" pitchFamily="34" charset="0"/>
              </a:rPr>
              <a:t>problems</a:t>
            </a:r>
            <a:r>
              <a:rPr lang="tr-TR" sz="1046" spc="-11" dirty="0">
                <a:solidFill>
                  <a:srgbClr val="231F20"/>
                </a:solidFill>
                <a:latin typeface="Calibri" panose="020F0502020204030204" pitchFamily="34" charset="0"/>
                <a:cs typeface="Calibri" panose="020F0502020204030204" pitchFamily="34" charset="0"/>
              </a:rPr>
              <a:t> </a:t>
            </a:r>
            <a:r>
              <a:rPr lang="tr-TR" sz="1046" spc="-11" dirty="0" err="1">
                <a:solidFill>
                  <a:srgbClr val="231F20"/>
                </a:solidFill>
                <a:latin typeface="Calibri" panose="020F0502020204030204" pitchFamily="34" charset="0"/>
                <a:cs typeface="Calibri" panose="020F0502020204030204" pitchFamily="34" charset="0"/>
              </a:rPr>
              <a:t>that</a:t>
            </a:r>
            <a:r>
              <a:rPr lang="tr-TR" sz="1046" spc="-11" dirty="0">
                <a:solidFill>
                  <a:srgbClr val="231F20"/>
                </a:solidFill>
                <a:latin typeface="Calibri" panose="020F0502020204030204" pitchFamily="34" charset="0"/>
                <a:cs typeface="Calibri" panose="020F0502020204030204" pitchFamily="34" charset="0"/>
              </a:rPr>
              <a:t> </a:t>
            </a:r>
            <a:r>
              <a:rPr lang="tr-TR" sz="1046" spc="-11" dirty="0" err="1">
                <a:solidFill>
                  <a:srgbClr val="231F20"/>
                </a:solidFill>
                <a:latin typeface="Calibri" panose="020F0502020204030204" pitchFamily="34" charset="0"/>
                <a:cs typeface="Calibri" panose="020F0502020204030204" pitchFamily="34" charset="0"/>
              </a:rPr>
              <a:t>we</a:t>
            </a:r>
            <a:r>
              <a:rPr lang="tr-TR" sz="1046" spc="-11" dirty="0">
                <a:solidFill>
                  <a:srgbClr val="231F20"/>
                </a:solidFill>
                <a:latin typeface="Calibri" panose="020F0502020204030204" pitchFamily="34" charset="0"/>
                <a:cs typeface="Calibri" panose="020F0502020204030204" pitchFamily="34" charset="0"/>
              </a:rPr>
              <a:t> </a:t>
            </a:r>
            <a:r>
              <a:rPr lang="tr-TR" sz="1046" spc="-11" dirty="0" err="1">
                <a:solidFill>
                  <a:srgbClr val="231F20"/>
                </a:solidFill>
                <a:latin typeface="Calibri" panose="020F0502020204030204" pitchFamily="34" charset="0"/>
                <a:cs typeface="Calibri" panose="020F0502020204030204" pitchFamily="34" charset="0"/>
              </a:rPr>
              <a:t>cannot</a:t>
            </a:r>
            <a:r>
              <a:rPr lang="tr-TR" sz="1046" spc="-11" dirty="0">
                <a:solidFill>
                  <a:srgbClr val="231F20"/>
                </a:solidFill>
                <a:latin typeface="Calibri" panose="020F0502020204030204" pitchFamily="34" charset="0"/>
                <a:cs typeface="Calibri" panose="020F0502020204030204" pitchFamily="34" charset="0"/>
              </a:rPr>
              <a:t> </a:t>
            </a:r>
            <a:r>
              <a:rPr lang="tr-TR" sz="1046" spc="-11" dirty="0" err="1">
                <a:solidFill>
                  <a:srgbClr val="231F20"/>
                </a:solidFill>
                <a:latin typeface="Calibri" panose="020F0502020204030204" pitchFamily="34" charset="0"/>
                <a:cs typeface="Calibri" panose="020F0502020204030204" pitchFamily="34" charset="0"/>
              </a:rPr>
              <a:t>solve</a:t>
            </a:r>
            <a:r>
              <a:rPr lang="tr-TR" sz="1046" spc="-11" dirty="0">
                <a:solidFill>
                  <a:srgbClr val="231F20"/>
                </a:solidFill>
                <a:latin typeface="Calibri" panose="020F0502020204030204" pitchFamily="34" charset="0"/>
                <a:cs typeface="Calibri" panose="020F0502020204030204" pitchFamily="34" charset="0"/>
              </a:rPr>
              <a:t> </a:t>
            </a:r>
            <a:r>
              <a:rPr lang="tr-TR" sz="1046" spc="-11" dirty="0" err="1">
                <a:solidFill>
                  <a:srgbClr val="231F20"/>
                </a:solidFill>
                <a:latin typeface="Calibri" panose="020F0502020204030204" pitchFamily="34" charset="0"/>
                <a:cs typeface="Calibri" panose="020F0502020204030204" pitchFamily="34" charset="0"/>
              </a:rPr>
              <a:t>alone</a:t>
            </a:r>
            <a:r>
              <a:rPr lang="tr-TR" sz="1046" spc="-11" dirty="0">
                <a:solidFill>
                  <a:srgbClr val="231F20"/>
                </a:solidFill>
                <a:latin typeface="Calibri" panose="020F0502020204030204" pitchFamily="34" charset="0"/>
                <a:cs typeface="Calibri" panose="020F0502020204030204" pitchFamily="34" charset="0"/>
              </a:rPr>
              <a:t>…</a:t>
            </a:r>
            <a:endParaRPr sz="1046" dirty="0">
              <a:latin typeface="Calibri" panose="020F0502020204030204" pitchFamily="34" charset="0"/>
              <a:cs typeface="Calibri" panose="020F0502020204030204" pitchFamily="34" charset="0"/>
            </a:endParaRPr>
          </a:p>
        </p:txBody>
      </p:sp>
      <p:sp>
        <p:nvSpPr>
          <p:cNvPr id="9" name="object 6">
            <a:extLst>
              <a:ext uri="{FF2B5EF4-FFF2-40B4-BE49-F238E27FC236}">
                <a16:creationId xmlns:a16="http://schemas.microsoft.com/office/drawing/2014/main" id="{4C0E7945-C1B8-6E33-CC17-15F7B4620FD0}"/>
              </a:ext>
            </a:extLst>
          </p:cNvPr>
          <p:cNvSpPr txBox="1"/>
          <p:nvPr/>
        </p:nvSpPr>
        <p:spPr>
          <a:xfrm>
            <a:off x="4753734" y="927960"/>
            <a:ext cx="4033936" cy="325436"/>
          </a:xfrm>
          <a:prstGeom prst="rect">
            <a:avLst/>
          </a:prstGeom>
        </p:spPr>
        <p:txBody>
          <a:bodyPr vert="horz" wrap="square" lIns="0" tIns="5487" rIns="0" bIns="0" rtlCol="0">
            <a:spAutoFit/>
          </a:bodyPr>
          <a:lstStyle/>
          <a:p>
            <a:pPr marL="5776" marR="2310">
              <a:lnSpc>
                <a:spcPct val="100800"/>
              </a:lnSpc>
              <a:spcBef>
                <a:spcPts val="43"/>
              </a:spcBef>
            </a:pPr>
            <a:r>
              <a:rPr lang="tr-TR" sz="1046" spc="5" dirty="0" err="1">
                <a:solidFill>
                  <a:srgbClr val="231F20"/>
                </a:solidFill>
                <a:latin typeface="Calibri" panose="020F0502020204030204" pitchFamily="34" charset="0"/>
                <a:cs typeface="Calibri" panose="020F0502020204030204" pitchFamily="34" charset="0"/>
              </a:rPr>
              <a:t>Uncertainty</a:t>
            </a:r>
            <a:r>
              <a:rPr lang="tr-TR" sz="1046" spc="5" dirty="0">
                <a:solidFill>
                  <a:srgbClr val="231F20"/>
                </a:solidFill>
                <a:latin typeface="Calibri" panose="020F0502020204030204" pitchFamily="34" charset="0"/>
                <a:cs typeface="Calibri" panose="020F0502020204030204" pitchFamily="34" charset="0"/>
              </a:rPr>
              <a:t> is </a:t>
            </a:r>
            <a:r>
              <a:rPr lang="tr-TR" sz="1046" spc="5" dirty="0" err="1">
                <a:solidFill>
                  <a:srgbClr val="231F20"/>
                </a:solidFill>
                <a:latin typeface="Calibri" panose="020F0502020204030204" pitchFamily="34" charset="0"/>
                <a:cs typeface="Calibri" panose="020F0502020204030204" pitchFamily="34" charset="0"/>
              </a:rPr>
              <a:t>now</a:t>
            </a:r>
            <a:r>
              <a:rPr lang="tr-TR" sz="1046" spc="5" dirty="0">
                <a:solidFill>
                  <a:srgbClr val="231F20"/>
                </a:solidFill>
                <a:latin typeface="Calibri" panose="020F0502020204030204" pitchFamily="34" charset="0"/>
                <a:cs typeface="Calibri" panose="020F0502020204030204" pitchFamily="34" charset="0"/>
              </a:rPr>
              <a:t> </a:t>
            </a:r>
            <a:r>
              <a:rPr lang="tr-TR" sz="1046" spc="5" dirty="0" err="1">
                <a:solidFill>
                  <a:srgbClr val="231F20"/>
                </a:solidFill>
                <a:latin typeface="Calibri" panose="020F0502020204030204" pitchFamily="34" charset="0"/>
                <a:cs typeface="Calibri" panose="020F0502020204030204" pitchFamily="34" charset="0"/>
              </a:rPr>
              <a:t>the</a:t>
            </a:r>
            <a:r>
              <a:rPr lang="tr-TR" sz="1046" spc="5" dirty="0">
                <a:solidFill>
                  <a:srgbClr val="231F20"/>
                </a:solidFill>
                <a:latin typeface="Calibri" panose="020F0502020204030204" pitchFamily="34" charset="0"/>
                <a:cs typeface="Calibri" panose="020F0502020204030204" pitchFamily="34" charset="0"/>
              </a:rPr>
              <a:t> norm of life. </a:t>
            </a:r>
            <a:r>
              <a:rPr lang="tr-TR" sz="1046" spc="5" dirty="0" err="1">
                <a:solidFill>
                  <a:srgbClr val="231F20"/>
                </a:solidFill>
                <a:latin typeface="Calibri" panose="020F0502020204030204" pitchFamily="34" charset="0"/>
                <a:cs typeface="Calibri" panose="020F0502020204030204" pitchFamily="34" charset="0"/>
              </a:rPr>
              <a:t>So</a:t>
            </a:r>
            <a:r>
              <a:rPr lang="tr-TR" sz="1046" spc="5" dirty="0">
                <a:solidFill>
                  <a:srgbClr val="231F20"/>
                </a:solidFill>
                <a:latin typeface="Calibri" panose="020F0502020204030204" pitchFamily="34" charset="0"/>
                <a:cs typeface="Calibri" panose="020F0502020204030204" pitchFamily="34" charset="0"/>
              </a:rPr>
              <a:t> </a:t>
            </a:r>
            <a:r>
              <a:rPr lang="tr-TR" sz="1046" spc="5" dirty="0" err="1">
                <a:solidFill>
                  <a:srgbClr val="231F20"/>
                </a:solidFill>
                <a:latin typeface="Calibri" panose="020F0502020204030204" pitchFamily="34" charset="0"/>
                <a:cs typeface="Calibri" panose="020F0502020204030204" pitchFamily="34" charset="0"/>
              </a:rPr>
              <a:t>much</a:t>
            </a:r>
            <a:r>
              <a:rPr lang="tr-TR" sz="1046" spc="5" dirty="0">
                <a:solidFill>
                  <a:srgbClr val="231F20"/>
                </a:solidFill>
                <a:latin typeface="Calibri" panose="020F0502020204030204" pitchFamily="34" charset="0"/>
                <a:cs typeface="Calibri" panose="020F0502020204030204" pitchFamily="34" charset="0"/>
              </a:rPr>
              <a:t> </a:t>
            </a:r>
            <a:r>
              <a:rPr lang="tr-TR" sz="1046" spc="5" dirty="0" err="1">
                <a:solidFill>
                  <a:srgbClr val="231F20"/>
                </a:solidFill>
                <a:latin typeface="Calibri" panose="020F0502020204030204" pitchFamily="34" charset="0"/>
                <a:cs typeface="Calibri" panose="020F0502020204030204" pitchFamily="34" charset="0"/>
              </a:rPr>
              <a:t>so</a:t>
            </a:r>
            <a:r>
              <a:rPr lang="tr-TR" sz="1046" spc="5" dirty="0">
                <a:solidFill>
                  <a:srgbClr val="231F20"/>
                </a:solidFill>
                <a:latin typeface="Calibri" panose="020F0502020204030204" pitchFamily="34" charset="0"/>
                <a:cs typeface="Calibri" panose="020F0502020204030204" pitchFamily="34" charset="0"/>
              </a:rPr>
              <a:t> </a:t>
            </a:r>
            <a:r>
              <a:rPr lang="tr-TR" sz="1046" spc="5" dirty="0" err="1">
                <a:solidFill>
                  <a:srgbClr val="231F20"/>
                </a:solidFill>
                <a:latin typeface="Calibri" panose="020F0502020204030204" pitchFamily="34" charset="0"/>
                <a:cs typeface="Calibri" panose="020F0502020204030204" pitchFamily="34" charset="0"/>
              </a:rPr>
              <a:t>that</a:t>
            </a:r>
            <a:r>
              <a:rPr lang="tr-TR" sz="1046" spc="5" dirty="0">
                <a:solidFill>
                  <a:srgbClr val="231F20"/>
                </a:solidFill>
                <a:latin typeface="Calibri" panose="020F0502020204030204" pitchFamily="34" charset="0"/>
                <a:cs typeface="Calibri" panose="020F0502020204030204" pitchFamily="34" charset="0"/>
              </a:rPr>
              <a:t> </a:t>
            </a:r>
            <a:r>
              <a:rPr lang="tr-TR" sz="1046" spc="5" dirty="0" err="1">
                <a:solidFill>
                  <a:srgbClr val="231F20"/>
                </a:solidFill>
                <a:latin typeface="Calibri" panose="020F0502020204030204" pitchFamily="34" charset="0"/>
                <a:cs typeface="Calibri" panose="020F0502020204030204" pitchFamily="34" charset="0"/>
              </a:rPr>
              <a:t>even</a:t>
            </a:r>
            <a:r>
              <a:rPr lang="tr-TR" sz="1046" spc="5" dirty="0">
                <a:solidFill>
                  <a:srgbClr val="231F20"/>
                </a:solidFill>
                <a:latin typeface="Calibri" panose="020F0502020204030204" pitchFamily="34" charset="0"/>
                <a:cs typeface="Calibri" panose="020F0502020204030204" pitchFamily="34" charset="0"/>
              </a:rPr>
              <a:t> </a:t>
            </a:r>
            <a:r>
              <a:rPr lang="tr-TR" sz="1046" spc="5" dirty="0" err="1">
                <a:solidFill>
                  <a:srgbClr val="231F20"/>
                </a:solidFill>
                <a:latin typeface="Calibri" panose="020F0502020204030204" pitchFamily="34" charset="0"/>
                <a:cs typeface="Calibri" panose="020F0502020204030204" pitchFamily="34" charset="0"/>
              </a:rPr>
              <a:t>the</a:t>
            </a:r>
            <a:r>
              <a:rPr lang="tr-TR" sz="1046" spc="5" dirty="0">
                <a:solidFill>
                  <a:srgbClr val="231F20"/>
                </a:solidFill>
                <a:latin typeface="Calibri" panose="020F0502020204030204" pitchFamily="34" charset="0"/>
                <a:cs typeface="Calibri" panose="020F0502020204030204" pitchFamily="34" charset="0"/>
              </a:rPr>
              <a:t> </a:t>
            </a:r>
            <a:r>
              <a:rPr lang="tr-TR" sz="1046" spc="5" dirty="0" err="1">
                <a:solidFill>
                  <a:srgbClr val="231F20"/>
                </a:solidFill>
                <a:latin typeface="Calibri" panose="020F0502020204030204" pitchFamily="34" charset="0"/>
                <a:cs typeface="Calibri" panose="020F0502020204030204" pitchFamily="34" charset="0"/>
              </a:rPr>
              <a:t>intensity</a:t>
            </a:r>
            <a:r>
              <a:rPr lang="tr-TR" sz="1046" spc="5" dirty="0">
                <a:solidFill>
                  <a:srgbClr val="231F20"/>
                </a:solidFill>
                <a:latin typeface="Calibri" panose="020F0502020204030204" pitchFamily="34" charset="0"/>
                <a:cs typeface="Calibri" panose="020F0502020204030204" pitchFamily="34" charset="0"/>
              </a:rPr>
              <a:t> of </a:t>
            </a:r>
            <a:r>
              <a:rPr lang="tr-TR" sz="1046" spc="5" dirty="0" err="1">
                <a:solidFill>
                  <a:srgbClr val="231F20"/>
                </a:solidFill>
                <a:latin typeface="Calibri" panose="020F0502020204030204" pitchFamily="34" charset="0"/>
                <a:cs typeface="Calibri" panose="020F0502020204030204" pitchFamily="34" charset="0"/>
              </a:rPr>
              <a:t>uncertainty</a:t>
            </a:r>
            <a:r>
              <a:rPr lang="tr-TR" sz="1046" spc="5" dirty="0">
                <a:solidFill>
                  <a:srgbClr val="231F20"/>
                </a:solidFill>
                <a:latin typeface="Calibri" panose="020F0502020204030204" pitchFamily="34" charset="0"/>
                <a:cs typeface="Calibri" panose="020F0502020204030204" pitchFamily="34" charset="0"/>
              </a:rPr>
              <a:t> is </a:t>
            </a:r>
            <a:r>
              <a:rPr lang="tr-TR" sz="1046" spc="5" dirty="0" err="1">
                <a:solidFill>
                  <a:srgbClr val="231F20"/>
                </a:solidFill>
                <a:latin typeface="Calibri" panose="020F0502020204030204" pitchFamily="34" charset="0"/>
                <a:cs typeface="Calibri" panose="020F0502020204030204" pitchFamily="34" charset="0"/>
              </a:rPr>
              <a:t>variable</a:t>
            </a:r>
            <a:r>
              <a:rPr lang="tr-TR" sz="1046" spc="5" dirty="0">
                <a:solidFill>
                  <a:srgbClr val="231F20"/>
                </a:solidFill>
                <a:latin typeface="Calibri" panose="020F0502020204030204" pitchFamily="34" charset="0"/>
                <a:cs typeface="Calibri" panose="020F0502020204030204" pitchFamily="34" charset="0"/>
              </a:rPr>
              <a:t>. </a:t>
            </a:r>
            <a:r>
              <a:rPr lang="tr-TR" sz="1046" spc="5" dirty="0" err="1">
                <a:solidFill>
                  <a:srgbClr val="231F20"/>
                </a:solidFill>
                <a:latin typeface="Calibri" panose="020F0502020204030204" pitchFamily="34" charset="0"/>
                <a:cs typeface="Calibri" panose="020F0502020204030204" pitchFamily="34" charset="0"/>
              </a:rPr>
              <a:t>We</a:t>
            </a:r>
            <a:r>
              <a:rPr lang="tr-TR" sz="1046" spc="5" dirty="0">
                <a:solidFill>
                  <a:srgbClr val="231F20"/>
                </a:solidFill>
                <a:latin typeface="Calibri" panose="020F0502020204030204" pitchFamily="34" charset="0"/>
                <a:cs typeface="Calibri" panose="020F0502020204030204" pitchFamily="34" charset="0"/>
              </a:rPr>
              <a:t> </a:t>
            </a:r>
            <a:r>
              <a:rPr lang="tr-TR" sz="1046" spc="5" dirty="0" err="1">
                <a:solidFill>
                  <a:srgbClr val="231F20"/>
                </a:solidFill>
                <a:latin typeface="Calibri" panose="020F0502020204030204" pitchFamily="34" charset="0"/>
                <a:cs typeface="Calibri" panose="020F0502020204030204" pitchFamily="34" charset="0"/>
              </a:rPr>
              <a:t>have</a:t>
            </a:r>
            <a:r>
              <a:rPr lang="tr-TR" sz="1046" spc="5" dirty="0">
                <a:solidFill>
                  <a:srgbClr val="231F20"/>
                </a:solidFill>
                <a:latin typeface="Calibri" panose="020F0502020204030204" pitchFamily="34" charset="0"/>
                <a:cs typeface="Calibri" panose="020F0502020204030204" pitchFamily="34" charset="0"/>
              </a:rPr>
              <a:t> </a:t>
            </a:r>
            <a:r>
              <a:rPr lang="tr-TR" sz="1046" spc="5" dirty="0" err="1">
                <a:solidFill>
                  <a:srgbClr val="231F20"/>
                </a:solidFill>
                <a:latin typeface="Calibri" panose="020F0502020204030204" pitchFamily="34" charset="0"/>
                <a:cs typeface="Calibri" panose="020F0502020204030204" pitchFamily="34" charset="0"/>
              </a:rPr>
              <a:t>to</a:t>
            </a:r>
            <a:r>
              <a:rPr lang="tr-TR" sz="1046" spc="5" dirty="0">
                <a:solidFill>
                  <a:srgbClr val="231F20"/>
                </a:solidFill>
                <a:latin typeface="Calibri" panose="020F0502020204030204" pitchFamily="34" charset="0"/>
                <a:cs typeface="Calibri" panose="020F0502020204030204" pitchFamily="34" charset="0"/>
              </a:rPr>
              <a:t> </a:t>
            </a:r>
            <a:r>
              <a:rPr lang="tr-TR" sz="1046" spc="5" dirty="0" err="1">
                <a:solidFill>
                  <a:srgbClr val="231F20"/>
                </a:solidFill>
                <a:latin typeface="Calibri" panose="020F0502020204030204" pitchFamily="34" charset="0"/>
                <a:cs typeface="Calibri" panose="020F0502020204030204" pitchFamily="34" charset="0"/>
              </a:rPr>
              <a:t>get</a:t>
            </a:r>
            <a:r>
              <a:rPr lang="tr-TR" sz="1046" spc="5" dirty="0">
                <a:solidFill>
                  <a:srgbClr val="231F20"/>
                </a:solidFill>
                <a:latin typeface="Calibri" panose="020F0502020204030204" pitchFamily="34" charset="0"/>
                <a:cs typeface="Calibri" panose="020F0502020204030204" pitchFamily="34" charset="0"/>
              </a:rPr>
              <a:t> </a:t>
            </a:r>
            <a:r>
              <a:rPr lang="tr-TR" sz="1046" spc="5" dirty="0" err="1">
                <a:solidFill>
                  <a:srgbClr val="231F20"/>
                </a:solidFill>
                <a:latin typeface="Calibri" panose="020F0502020204030204" pitchFamily="34" charset="0"/>
                <a:cs typeface="Calibri" panose="020F0502020204030204" pitchFamily="34" charset="0"/>
              </a:rPr>
              <a:t>used</a:t>
            </a:r>
            <a:r>
              <a:rPr lang="tr-TR" sz="1046" spc="5" dirty="0">
                <a:solidFill>
                  <a:srgbClr val="231F20"/>
                </a:solidFill>
                <a:latin typeface="Calibri" panose="020F0502020204030204" pitchFamily="34" charset="0"/>
                <a:cs typeface="Calibri" panose="020F0502020204030204" pitchFamily="34" charset="0"/>
              </a:rPr>
              <a:t> </a:t>
            </a:r>
            <a:r>
              <a:rPr lang="tr-TR" sz="1046" spc="5" dirty="0" err="1">
                <a:solidFill>
                  <a:srgbClr val="231F20"/>
                </a:solidFill>
                <a:latin typeface="Calibri" panose="020F0502020204030204" pitchFamily="34" charset="0"/>
                <a:cs typeface="Calibri" panose="020F0502020204030204" pitchFamily="34" charset="0"/>
              </a:rPr>
              <a:t>to</a:t>
            </a:r>
            <a:r>
              <a:rPr lang="tr-TR" sz="1046" spc="5" dirty="0">
                <a:solidFill>
                  <a:srgbClr val="231F20"/>
                </a:solidFill>
                <a:latin typeface="Calibri" panose="020F0502020204030204" pitchFamily="34" charset="0"/>
                <a:cs typeface="Calibri" panose="020F0502020204030204" pitchFamily="34" charset="0"/>
              </a:rPr>
              <a:t> </a:t>
            </a:r>
            <a:r>
              <a:rPr lang="tr-TR" sz="1046" spc="5" dirty="0" err="1">
                <a:solidFill>
                  <a:srgbClr val="231F20"/>
                </a:solidFill>
                <a:latin typeface="Calibri" panose="020F0502020204030204" pitchFamily="34" charset="0"/>
                <a:cs typeface="Calibri" panose="020F0502020204030204" pitchFamily="34" charset="0"/>
              </a:rPr>
              <a:t>living</a:t>
            </a:r>
            <a:r>
              <a:rPr lang="tr-TR" sz="1046" spc="5" dirty="0">
                <a:solidFill>
                  <a:srgbClr val="231F20"/>
                </a:solidFill>
                <a:latin typeface="Calibri" panose="020F0502020204030204" pitchFamily="34" charset="0"/>
                <a:cs typeface="Calibri" panose="020F0502020204030204" pitchFamily="34" charset="0"/>
              </a:rPr>
              <a:t> </a:t>
            </a:r>
            <a:r>
              <a:rPr lang="tr-TR" sz="1046" spc="5" dirty="0" err="1">
                <a:solidFill>
                  <a:srgbClr val="231F20"/>
                </a:solidFill>
                <a:latin typeface="Calibri" panose="020F0502020204030204" pitchFamily="34" charset="0"/>
                <a:cs typeface="Calibri" panose="020F0502020204030204" pitchFamily="34" charset="0"/>
              </a:rPr>
              <a:t>with</a:t>
            </a:r>
            <a:r>
              <a:rPr lang="tr-TR" sz="1046" spc="5" dirty="0">
                <a:solidFill>
                  <a:srgbClr val="231F20"/>
                </a:solidFill>
                <a:latin typeface="Calibri" panose="020F0502020204030204" pitchFamily="34" charset="0"/>
                <a:cs typeface="Calibri" panose="020F0502020204030204" pitchFamily="34" charset="0"/>
              </a:rPr>
              <a:t> it.</a:t>
            </a:r>
            <a:endParaRPr sz="1046" dirty="0">
              <a:latin typeface="Calibri" panose="020F0502020204030204" pitchFamily="34" charset="0"/>
              <a:cs typeface="Calibri" panose="020F0502020204030204" pitchFamily="34" charset="0"/>
            </a:endParaRPr>
          </a:p>
        </p:txBody>
      </p:sp>
      <p:pic>
        <p:nvPicPr>
          <p:cNvPr id="10" name="Picture 3">
            <a:extLst>
              <a:ext uri="{FF2B5EF4-FFF2-40B4-BE49-F238E27FC236}">
                <a16:creationId xmlns:a16="http://schemas.microsoft.com/office/drawing/2014/main" id="{AF596AA1-A9FF-D681-8605-C056B4DBF1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4100" y="1554793"/>
            <a:ext cx="3505200" cy="3276600"/>
          </a:xfrm>
          <a:prstGeom prst="rect">
            <a:avLst/>
          </a:prstGeom>
        </p:spPr>
      </p:pic>
      <p:pic>
        <p:nvPicPr>
          <p:cNvPr id="11" name="Picture 4">
            <a:extLst>
              <a:ext uri="{FF2B5EF4-FFF2-40B4-BE49-F238E27FC236}">
                <a16:creationId xmlns:a16="http://schemas.microsoft.com/office/drawing/2014/main" id="{5A49CB63-D0EA-FD3A-14D5-7417EA0DB8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53734" y="1563904"/>
            <a:ext cx="3909875" cy="3182859"/>
          </a:xfrm>
          <a:prstGeom prst="rect">
            <a:avLst/>
          </a:prstGeom>
        </p:spPr>
      </p:pic>
    </p:spTree>
    <p:extLst>
      <p:ext uri="{BB962C8B-B14F-4D97-AF65-F5344CB8AC3E}">
        <p14:creationId xmlns:p14="http://schemas.microsoft.com/office/powerpoint/2010/main" val="4122565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3875</TotalTime>
  <Words>1204</Words>
  <Application>Microsoft Macintosh PowerPoint</Application>
  <PresentationFormat>Ekran Gösterisi (16:9)</PresentationFormat>
  <Paragraphs>172</Paragraphs>
  <Slides>41</Slides>
  <Notes>6</Notes>
  <HiddenSlides>0</HiddenSlides>
  <MMClips>1</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41</vt:i4>
      </vt:variant>
    </vt:vector>
  </HeadingPairs>
  <TitlesOfParts>
    <vt:vector size="50" baseType="lpstr">
      <vt:lpstr>Arial</vt:lpstr>
      <vt:lpstr>Calibri</vt:lpstr>
      <vt:lpstr>Calibri Light</vt:lpstr>
      <vt:lpstr>Century Gothic</vt:lpstr>
      <vt:lpstr>Gill Sans MT</vt:lpstr>
      <vt:lpstr>Tahoma</vt:lpstr>
      <vt:lpstr>Office Theme</vt:lpstr>
      <vt:lpstr>1_Default Design</vt:lpstr>
      <vt:lpstr>1_Office Theme</vt:lpstr>
      <vt:lpstr>PowerPoint Sunusu</vt:lpstr>
      <vt:lpstr>Sith Vs. Jedi Companies</vt:lpstr>
      <vt:lpstr>PowerPoint Sunusu</vt:lpstr>
      <vt:lpstr>Mega Urbanization</vt:lpstr>
      <vt:lpstr>Mega Urbanization Has Aged the World</vt:lpstr>
      <vt:lpstr>Today Mega Cities Are Sustainability Wrecks </vt:lpstr>
      <vt:lpstr>Soon We Will Face Water and Energy Problems</vt:lpstr>
      <vt:lpstr>Neoliberalism = Idle Cash Economy</vt:lpstr>
      <vt:lpstr>The Age of Wicked Problems and Uncertainty</vt:lpstr>
      <vt:lpstr>Diversity of Risks to Increase in the Next 10 Years</vt:lpstr>
      <vt:lpstr>Everything Connects to Everything</vt:lpstr>
      <vt:lpstr>PowerPoint Sunusu</vt:lpstr>
      <vt:lpstr>Prepare for the Future </vt:lpstr>
      <vt:lpstr>Trying To Understand The Stakeholder Cycle Better</vt:lpstr>
      <vt:lpstr>Looking to Become Purpose Companies</vt:lpstr>
      <vt:lpstr>Which Sets Off by Asking 3 Main Questions</vt:lpstr>
      <vt:lpstr>What They Really Want to Achieve</vt:lpstr>
      <vt:lpstr>Need to Make Smart Pivots</vt:lpstr>
      <vt:lpstr>But Companies Don’t Know Themselves as Well as They Think They Do</vt:lpstr>
      <vt:lpstr>This Inner Unpreparedness to the New Age Triggers Internal Grief</vt:lpstr>
      <vt:lpstr>What People Want From Their Companies is Trust</vt:lpstr>
      <vt:lpstr>What People Want From Their Companies is Compassion</vt:lpstr>
      <vt:lpstr>PowerPoint Sunusu</vt:lpstr>
      <vt:lpstr>Implicit Memory</vt:lpstr>
      <vt:lpstr>The Native Language of Implicit Memory is Images  </vt:lpstr>
      <vt:lpstr>The Native Language of Implicit Memory is Images  </vt:lpstr>
      <vt:lpstr>Metaphors are Doors Into Subconsciousness  </vt:lpstr>
      <vt:lpstr>Employee Subconsciousness  </vt:lpstr>
      <vt:lpstr>Employee Subconsciousness  </vt:lpstr>
      <vt:lpstr>Employee Subconsciousness  </vt:lpstr>
      <vt:lpstr>In the Age of Anxiety</vt:lpstr>
      <vt:lpstr>In the Age of Anxiety</vt:lpstr>
      <vt:lpstr>In the Age of Anxiety</vt:lpstr>
      <vt:lpstr>In the Age of Anxiety</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Beliz Top (Grey)</dc:creator>
  <cp:lastModifiedBy>Akan Abdula</cp:lastModifiedBy>
  <cp:revision>515</cp:revision>
  <dcterms:created xsi:type="dcterms:W3CDTF">2006-08-16T00:00:00Z</dcterms:created>
  <dcterms:modified xsi:type="dcterms:W3CDTF">2023-04-13T06:27:03Z</dcterms:modified>
</cp:coreProperties>
</file>