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</p:sldMasterIdLst>
  <p:sldIdLst>
    <p:sldId id="336" r:id="rId7"/>
    <p:sldId id="609" r:id="rId8"/>
    <p:sldId id="267" r:id="rId9"/>
    <p:sldId id="269" r:id="rId10"/>
    <p:sldId id="270" r:id="rId11"/>
    <p:sldId id="271" r:id="rId12"/>
    <p:sldId id="622" r:id="rId13"/>
    <p:sldId id="613" r:id="rId14"/>
    <p:sldId id="615" r:id="rId15"/>
    <p:sldId id="617" r:id="rId16"/>
    <p:sldId id="618" r:id="rId17"/>
    <p:sldId id="619" r:id="rId18"/>
    <p:sldId id="262" r:id="rId19"/>
    <p:sldId id="621" r:id="rId20"/>
    <p:sldId id="34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5927F-D1A0-4047-9FD7-8481A6CC7841}" v="1" dt="2022-05-31T11:34:46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687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DE252E-AF5D-BC48-AA61-D53CC46B6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FF0746-80A8-834A-9C94-16B11F61A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28592F-E3E4-EA4D-9DA8-304ECEE7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C60390-5470-B94A-9EBD-1E711365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05A703-F87F-614E-9F43-34CD2663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98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38F6F-2279-FD43-B567-5D69A887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99C74AB-0D36-B241-8C21-CFB8FBB46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69E060-EC05-4940-ACF4-76425CA06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8A990E-028A-0546-B051-5D5BCACA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98847D-B721-AD4B-A160-21F82B66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731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9D1EDE-1D63-8744-8C77-5D601883C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85180E-AA8B-5C4C-AE4F-87C9ABA16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AF772A-F5B0-7745-A96B-558B29CA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3F3BF5-0182-CE4F-8CCC-01CF01DB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7E304B-BCF3-0D47-A987-9B9A9364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27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ients Sagit\Kishurim\PPKISH\pp 7.jpg">
            <a:extLst>
              <a:ext uri="{FF2B5EF4-FFF2-40B4-BE49-F238E27FC236}">
                <a16:creationId xmlns:a16="http://schemas.microsoft.com/office/drawing/2014/main" id="{12C79750-6652-8878-F82E-84DAB40C2A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12198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10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7966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783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59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5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316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055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663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8011E-46AC-8E40-B80C-D50B60F5D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9E931C-D957-0E46-9042-A18958778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9D6D42-87B6-4B40-B97A-8795B71C4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82DD42-9441-1041-88AC-2422BB84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C38915-DC3D-824F-A94D-C9B16069E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694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956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888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481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8973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FFF1A-B788-2E61-AFA8-F88A8C69A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B829F-F40E-384A-A34C-464E18C8F36C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0848F-0C36-6C37-32EC-C757B242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78D7A-5FC8-598E-F635-1C5429A1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F7232-3F2E-9940-BAA4-7B1CE0D10AEC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57094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6EA3-9CF1-5C08-37EB-BAE1D2BC7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8B50D-6488-2949-8931-26198022ABD1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8755E-C028-47E1-B73C-CBAA7579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5EEA9-8AC6-4C56-A7B8-5F119775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7E74A-61B1-A445-A9B0-90797F5F961C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42580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BD62B-6D03-37D5-711B-03C04EE24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0AF-7408-B440-8587-120BF6A72496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2A4C-CB95-0603-802E-257315F8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3CD5-AEDB-9D29-7569-5417AA4E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3A4A-80AB-C94E-A3A8-6AF21F718013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01527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0DDCC25-582F-20AC-6A69-05F3BF13C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3C233-835E-F742-8778-903058A1940C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560EBC-0712-3644-300D-7A78D877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ECEBF8-F74B-BFEE-4A36-2B029438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783F7-0F26-6B49-9760-9E9FB07A9C1E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097438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474AE24-06E0-18AC-F0B1-FBCD4878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A8643-88EC-7341-B451-6E5D6E45B80C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CA81DA-53DF-C005-20C9-61062F3F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CBFB6D-45FD-978F-11E2-2745C0A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6BDC4-23D5-364E-89B3-0CE1937B29AC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81799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C825B08-B29F-A047-A47B-261D6669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0075-2A56-FE4F-A805-3D4BD8407655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4A6567-E74F-0264-6221-FE39BCEE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D495AA-F98C-EBDE-10BA-75773F87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06CCC-CB0B-264E-9EB3-FD9FF0975481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206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451454-A308-4645-A5A3-87F4749D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7D6EB0-256B-6348-8A7B-0F82CE204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F5F8C1-D86A-D748-AE1F-0E13D054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41EC6E-EDEC-8641-BF96-8BEBED61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C38AE5-88B9-E54B-9C89-13C0D906D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708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787012-7FB6-9ABC-5D23-D2FDC4F33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94195-6464-5D42-8D57-F9AE68ACADC7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62E818-059F-9AAD-63B2-F507FC18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5AA675-5CD5-4B75-9BDE-AB08834A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5DB85-6867-2A49-BEAE-D1DA967C6E01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4001841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568351-22C8-134D-2C23-3FD97F00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ED93-9CAE-4847-A537-8617D438F416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69097D-A953-85A7-B3EB-FA2F31AB2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C2A539-4DB6-2C1B-1B29-517054A9F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1CCCB-7E78-7F46-B35F-5D8895AA59AB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20057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AEA6D50-5A08-2102-0461-9DDE5D63F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BF43-D1EF-C848-AE4C-97F51B74FEDD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131BDD-0CF2-A9F5-4ADC-99F2BDFB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DEAAD-DC0C-A4F3-A819-179B000A5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713B-A097-B942-8C1F-D8A627A175E6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678957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A8C602-200B-40AB-6821-1D4AA348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36923-E934-FD42-96F6-37350E70C245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530D6F-033B-87F0-79B3-BA243070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56BFA6-7B08-59BD-75E4-E4FA6950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89ECF-3D0C-B243-86D8-3017A5127FBB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008454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3906D-EA08-C0A4-8037-C28D0907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9583-2430-114D-B37C-C89988D4B4C2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2C56-0FA3-C57E-430E-C68AC823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485C-5D8C-3234-C7E0-16B90BCE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D59D9-CA6B-B647-881E-7723C842B48B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785669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7CFF7EAD-1248-04D1-CF0B-9FB7F22EE4AD}"/>
              </a:ext>
            </a:extLst>
          </p:cNvPr>
          <p:cNvSpPr txBox="1"/>
          <p:nvPr/>
        </p:nvSpPr>
        <p:spPr>
          <a:xfrm>
            <a:off x="899585" y="971550"/>
            <a:ext cx="800100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00" dirty="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3FDD2DC-A4FF-9B0D-7714-7922BAB3FD2F}"/>
              </a:ext>
            </a:extLst>
          </p:cNvPr>
          <p:cNvSpPr txBox="1"/>
          <p:nvPr/>
        </p:nvSpPr>
        <p:spPr>
          <a:xfrm>
            <a:off x="9332384" y="2613025"/>
            <a:ext cx="802216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2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DE32D5-B832-27CE-BB9E-861567BFE4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6024-C1FD-5B4D-8E71-CEC2C7D9FB66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4616-FF05-209B-0CD8-120E6B1ED5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693781-4FA8-436B-8023-D6551CFB132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63912-2E4D-324D-AC2B-01007C7F01EC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851494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6699-84AE-C04B-EB5C-165899C2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020C9-C5CA-314B-9D79-D351FCCD8512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7BFE9-93E0-A524-1173-EAC3EEDA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B31EC-B8B8-9D55-CC9D-52AEC281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6C789-D27E-7A49-A610-E4D1EBB9D67F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3369820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>
            <a:extLst>
              <a:ext uri="{FF2B5EF4-FFF2-40B4-BE49-F238E27FC236}">
                <a16:creationId xmlns:a16="http://schemas.microsoft.com/office/drawing/2014/main" id="{633CD1C0-DD9B-5A63-08D6-DFA2E8286E2B}"/>
              </a:ext>
            </a:extLst>
          </p:cNvPr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5715A98E-6A53-9E4C-8B5B-A8BF029FFBE4}"/>
              </a:ext>
            </a:extLst>
          </p:cNvPr>
          <p:cNvCxnSpPr/>
          <p:nvPr/>
        </p:nvCxnSpPr>
        <p:spPr>
          <a:xfrm>
            <a:off x="6963833" y="2133601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C84AA4-7DE5-3E55-D2CE-1CA71F18955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7921-7BDF-0C4E-8CFA-20CDCE81A975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F09188-CB9A-7803-CF61-2F2244F9F01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B854BE-B0BD-83E8-1998-C15A8529EE5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67B0-1BE7-494C-A535-EBDE2CC0A4F0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25865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2AE60A29-2F86-003B-8CA6-DAD57ECC49FD}"/>
              </a:ext>
            </a:extLst>
          </p:cNvPr>
          <p:cNvCxnSpPr/>
          <p:nvPr/>
        </p:nvCxnSpPr>
        <p:spPr>
          <a:xfrm>
            <a:off x="3727451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>
            <a:extLst>
              <a:ext uri="{FF2B5EF4-FFF2-40B4-BE49-F238E27FC236}">
                <a16:creationId xmlns:a16="http://schemas.microsoft.com/office/drawing/2014/main" id="{C2702DC7-766A-DB73-E2D6-E29C911F9C98}"/>
              </a:ext>
            </a:extLst>
          </p:cNvPr>
          <p:cNvCxnSpPr/>
          <p:nvPr/>
        </p:nvCxnSpPr>
        <p:spPr>
          <a:xfrm>
            <a:off x="6963833" y="2133601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e-IL" noProof="0"/>
              <a:t>לחץ על הסמל כדי להוסיף תמונה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EFE870D-4B28-97D5-972F-F353405FB6D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0729-0E86-2245-92C3-E586B4E5C93E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8E1EF99-C45F-BE77-41DD-9BBD1A724A9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E46B3EA-93F8-49FE-62E0-0B553462CE9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FD98-3B53-A54A-B286-B8A3FBAB8DE1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41627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11466-CDA8-CDEF-B3F1-9815D0A25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78D26-C420-6E4F-9375-6B595437AB14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C5FA1-3AA3-AD32-8293-EDB457FA0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8F0D7-2C74-E33B-3443-F775C943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9EAC-CBFF-B146-85EE-D2909AB6F2B8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19829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B4725B-8536-B541-9187-F8CA8F59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BE5D32-C7F2-2240-BE0E-6B2EDFECA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6D1E99-7135-6245-921E-80C5825B3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9D1D52-FCEA-8B43-B8A8-0CE4F3F8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466B2D-4616-9D4F-99DE-D0BF8702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BB6100-3B76-DB47-A759-923C1D4C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3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2EAC6-EA2B-C606-4001-1E72AAC3C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5518-66DA-A341-B2A0-C6A9B367AFE4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EE0E0-68E5-6E6C-316C-60A4522D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C754-56DD-7EB6-5B96-2BD8CA0FA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E272-3D46-654C-8EA9-F7C2DB7D64E6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457785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lients Sagit\Kishurim\PPKISH\pp.jpg">
            <a:extLst>
              <a:ext uri="{FF2B5EF4-FFF2-40B4-BE49-F238E27FC236}">
                <a16:creationId xmlns:a16="http://schemas.microsoft.com/office/drawing/2014/main" id="{DFAF6929-CCD6-1822-1A2F-7D32B45C2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8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תוכן 8"/>
          <p:cNvSpPr>
            <a:spLocks noGrp="1"/>
          </p:cNvSpPr>
          <p:nvPr>
            <p:ph sz="quarter" idx="10"/>
          </p:nvPr>
        </p:nvSpPr>
        <p:spPr>
          <a:xfrm>
            <a:off x="2476475" y="659544"/>
            <a:ext cx="5810279" cy="785818"/>
          </a:xfrm>
        </p:spPr>
        <p:txBody>
          <a:bodyPr>
            <a:noAutofit/>
          </a:bodyPr>
          <a:lstStyle>
            <a:lvl1pPr algn="l">
              <a:buNone/>
              <a:defRPr sz="28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8"/>
          <p:cNvSpPr>
            <a:spLocks noGrp="1"/>
          </p:cNvSpPr>
          <p:nvPr>
            <p:ph sz="quarter" idx="11"/>
          </p:nvPr>
        </p:nvSpPr>
        <p:spPr>
          <a:xfrm>
            <a:off x="2476488" y="1714488"/>
            <a:ext cx="8477297" cy="4214842"/>
          </a:xfrm>
        </p:spPr>
        <p:txBody>
          <a:bodyPr>
            <a:noAutofit/>
          </a:bodyPr>
          <a:lstStyle>
            <a:lvl1pPr algn="l" rtl="0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910099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lients Sagit\Kishurim\PPKISH\pp11.jpg">
            <a:extLst>
              <a:ext uri="{FF2B5EF4-FFF2-40B4-BE49-F238E27FC236}">
                <a16:creationId xmlns:a16="http://schemas.microsoft.com/office/drawing/2014/main" id="{81AD4083-2432-AFD7-ED19-2242D75212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6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תוכן 8"/>
          <p:cNvSpPr>
            <a:spLocks noGrp="1"/>
          </p:cNvSpPr>
          <p:nvPr>
            <p:ph sz="quarter" idx="10"/>
          </p:nvPr>
        </p:nvSpPr>
        <p:spPr>
          <a:xfrm>
            <a:off x="2476475" y="659544"/>
            <a:ext cx="5810279" cy="785818"/>
          </a:xfrm>
        </p:spPr>
        <p:txBody>
          <a:bodyPr>
            <a:noAutofit/>
          </a:bodyPr>
          <a:lstStyle>
            <a:lvl1pPr algn="l">
              <a:buNone/>
              <a:defRPr sz="28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8"/>
          <p:cNvSpPr>
            <a:spLocks noGrp="1"/>
          </p:cNvSpPr>
          <p:nvPr>
            <p:ph sz="quarter" idx="11"/>
          </p:nvPr>
        </p:nvSpPr>
        <p:spPr>
          <a:xfrm>
            <a:off x="2476488" y="1714488"/>
            <a:ext cx="8477297" cy="4214842"/>
          </a:xfrm>
        </p:spPr>
        <p:txBody>
          <a:bodyPr>
            <a:noAutofit/>
          </a:bodyPr>
          <a:lstStyle>
            <a:lvl1pPr algn="l" rtl="0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073648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Clients Sagit\Kishurim\PPKISH\pp9.jpg">
            <a:extLst>
              <a:ext uri="{FF2B5EF4-FFF2-40B4-BE49-F238E27FC236}">
                <a16:creationId xmlns:a16="http://schemas.microsoft.com/office/drawing/2014/main" id="{9AA5C581-D208-69FC-0976-7E7AC940E2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6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תוכן 8"/>
          <p:cNvSpPr>
            <a:spLocks noGrp="1"/>
          </p:cNvSpPr>
          <p:nvPr>
            <p:ph sz="quarter" idx="10"/>
          </p:nvPr>
        </p:nvSpPr>
        <p:spPr>
          <a:xfrm>
            <a:off x="2476475" y="659544"/>
            <a:ext cx="5810279" cy="785818"/>
          </a:xfrm>
        </p:spPr>
        <p:txBody>
          <a:bodyPr>
            <a:noAutofit/>
          </a:bodyPr>
          <a:lstStyle>
            <a:lvl1pPr algn="l">
              <a:buNone/>
              <a:defRPr sz="2800" b="1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8"/>
          <p:cNvSpPr>
            <a:spLocks noGrp="1"/>
          </p:cNvSpPr>
          <p:nvPr>
            <p:ph sz="quarter" idx="11"/>
          </p:nvPr>
        </p:nvSpPr>
        <p:spPr>
          <a:xfrm>
            <a:off x="2476488" y="1714488"/>
            <a:ext cx="8477297" cy="4214842"/>
          </a:xfrm>
        </p:spPr>
        <p:txBody>
          <a:bodyPr>
            <a:noAutofit/>
          </a:bodyPr>
          <a:lstStyle>
            <a:lvl1pPr algn="l" rtl="0">
              <a:buNone/>
              <a:defRPr sz="1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57987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Clients Sagit\Kishurim\PPKISH\pp 7B.jpg">
            <a:extLst>
              <a:ext uri="{FF2B5EF4-FFF2-40B4-BE49-F238E27FC236}">
                <a16:creationId xmlns:a16="http://schemas.microsoft.com/office/drawing/2014/main" id="{AA2E19FD-3926-EC03-CC21-0E94116C0F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62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66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F2BA2-140F-1842-AFD6-7DD1D5BDF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7EE093-ED69-974D-9151-5E3397D06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6A0914-4CDB-7D4A-9074-B7024198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D738FD-BBF5-E045-8094-A17ACDD5D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61E7E8-F064-6C4F-B151-D1B53DF0E8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B86A328-2B82-F44F-94AA-A7A3B20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B2AEA73-F609-AA46-BDDF-442685A1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BD6C20B-52E7-B240-9688-FB59B26DE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193C4F-0D88-8446-926E-21E962841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8DD295-3C18-6E4D-BD1F-FE41687C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4D616B-C5C1-A24F-99E3-4976D43E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4EC8DB-E177-8B49-BF6C-7D7540E9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51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468CB74-5FA9-0442-A49B-89390952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D64204-5890-E54D-8630-F954A514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357099-8C0D-F14D-A2CB-89CF9515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111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2A2E9-475F-A345-81D6-AF7DC2FA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035A0F-CCBD-9E43-84AC-C9A30279D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12C615-3494-0244-B0FA-616C40A4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318927-D7B7-1E42-89DD-54B9C103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E3CD12-9533-DA49-B2A2-7059DE9FB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CD835F-8026-FB46-B17B-0869815E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65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65123E-5199-6641-9518-05BEFD78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85C1FB-0885-414F-9AB5-D4AFA3FC2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2E73137-E55F-F44E-816B-8A11875A5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DB1C6B5-52B3-C24B-B13A-DBE4DC73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C988B2C-2CBB-DE47-88F4-54FC0FA6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A77E8A-CA16-494F-B6BC-F1757C2F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801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3.jpe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80F50B5-1908-F64D-9E7A-B5D5A942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38C6E4-FCEE-D746-A3B8-200B09114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66084C-7F82-994E-953A-34B2BAE91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C9C6-6E03-584F-A74D-4FC23C5B4D55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5727C-BAF5-BB4E-9AF7-917E7B30A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6755EC-D00A-F24E-A09E-41F446265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FC34F-E599-4B42-A672-BAFB0BA544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165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E4ED-3AC5-2D42-91BE-8D0ED77D98AE}" type="datetimeFigureOut">
              <a:rPr lang="nl-NL" smtClean="0"/>
              <a:t>31-05-2022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ABF3-8745-D542-88D9-CF5FDEF6586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09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4D865C67-2DFD-6BD3-76B1-E3790138432F}"/>
              </a:ext>
            </a:extLst>
          </p:cNvPr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F1875A-D895-C01D-A635-DFC386EC9764}"/>
              </a:ext>
            </a:extLst>
          </p:cNvPr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B02708-56D7-CE37-D817-D9EA2823F6AE}"/>
              </a:ext>
            </a:extLst>
          </p:cNvPr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7CD084-6653-D8E8-3E9D-84341805EDDF}"/>
              </a:ext>
            </a:extLst>
          </p:cNvPr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938FFD-2383-189C-298C-56667A5F42A8}"/>
              </a:ext>
            </a:extLst>
          </p:cNvPr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FC9CBE-8ACA-4E9C-CF71-35FEBA630F6D}"/>
              </a:ext>
            </a:extLst>
          </p:cNvPr>
          <p:cNvSpPr/>
          <p:nvPr/>
        </p:nvSpPr>
        <p:spPr>
          <a:xfrm>
            <a:off x="10327217" y="0"/>
            <a:ext cx="9144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>
            <a:extLst>
              <a:ext uri="{FF2B5EF4-FFF2-40B4-BE49-F238E27FC236}">
                <a16:creationId xmlns:a16="http://schemas.microsoft.com/office/drawing/2014/main" id="{D640C939-6EB4-F053-3427-42101AC5D6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5585" y="452439"/>
            <a:ext cx="940858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nl-NL"/>
              <a:t>לחץ כדי לערוך סגנון כותרת של תבנית בסיס</a:t>
            </a:r>
          </a:p>
        </p:txBody>
      </p:sp>
      <p:sp>
        <p:nvSpPr>
          <p:cNvPr id="1043" name="Text Placeholder 2">
            <a:extLst>
              <a:ext uri="{FF2B5EF4-FFF2-40B4-BE49-F238E27FC236}">
                <a16:creationId xmlns:a16="http://schemas.microsoft.com/office/drawing/2014/main" id="{E3925ED7-CC42-EB26-8876-3B1B5373F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02784" y="2052638"/>
            <a:ext cx="8949267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nl-NL"/>
              <a:t>לחץ כדי לערוך סגנונות טקסט של תבנית בסיס</a:t>
            </a:r>
          </a:p>
          <a:p>
            <a:pPr lvl="1"/>
            <a:r>
              <a:rPr lang="he-IL" altLang="nl-NL"/>
              <a:t>רמה שנייה</a:t>
            </a:r>
          </a:p>
          <a:p>
            <a:pPr lvl="2"/>
            <a:r>
              <a:rPr lang="he-IL" altLang="nl-NL"/>
              <a:t>רמה שלישית</a:t>
            </a:r>
          </a:p>
          <a:p>
            <a:pPr lvl="3"/>
            <a:r>
              <a:rPr lang="he-IL" altLang="nl-NL"/>
              <a:t>רמה רביעית</a:t>
            </a:r>
          </a:p>
          <a:p>
            <a:pPr lvl="4"/>
            <a:r>
              <a:rPr lang="he-IL" altLang="nl-N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C94E0-2889-7797-D849-3B42B601E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157884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060D2D-10DC-554B-8891-35C7B42B27EB}" type="datetimeFigureOut">
              <a:rPr lang="he-IL"/>
              <a:pPr>
                <a:defRPr/>
              </a:pPr>
              <a:t>א'.סיון.תשפ"ב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20EBC-FEFB-4F11-C119-C42DA0471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8954294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C316-F583-7D37-172B-57A35EE0B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0354733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801" b="0" i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04AAC4-B49B-9444-A12B-4C17D0E92623}" type="slidenum">
              <a:rPr lang="he-IL" altLang="he-IL"/>
              <a:pPr>
                <a:defRPr/>
              </a:pPr>
              <a:t>‹nr.›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973239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1" r:id="rId18"/>
    <p:sldLayoutId id="2147483693" r:id="rId19"/>
    <p:sldLayoutId id="2147483694" r:id="rId20"/>
    <p:sldLayoutId id="2147483695" r:id="rId21"/>
  </p:sldLayoutIdLst>
  <p:txStyles>
    <p:titleStyle>
      <a:lvl1pPr algn="l" defTabSz="457200" rtl="1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l" defTabSz="457200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cs typeface="Arial" panose="020B0604020202020204" pitchFamily="34" charset="0"/>
        </a:defRPr>
      </a:lvl2pPr>
      <a:lvl3pPr algn="l" defTabSz="457200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cs typeface="Arial" panose="020B0604020202020204" pitchFamily="34" charset="0"/>
        </a:defRPr>
      </a:lvl3pPr>
      <a:lvl4pPr algn="l" defTabSz="457200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cs typeface="Arial" panose="020B0604020202020204" pitchFamily="34" charset="0"/>
        </a:defRPr>
      </a:lvl4pPr>
      <a:lvl5pPr algn="l" defTabSz="457200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20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marL="742950" indent="-285750" algn="r" defTabSz="457200" rtl="1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2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nbc.com/2020/05/24/how-recruiters-select-and-interview-job-candidates-amid-coronavirus.html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0.png"/><Relationship Id="rId2" Type="http://schemas.openxmlformats.org/officeDocument/2006/relationships/hyperlink" Target="https://www.shrm.org/resourcesandtools/hr-topics/talent-acquisition/pages/pros-and-cons-virtual-in-person-interview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es/public/how-covid-19-has-fundamentally-changed-recruitment-2021-10-13_en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s://www.seattletimes.com/explore/careers/keep-job-interviews-virtual-after-covid-19-and-make-life-easier-for-everyone/" TargetMode="External"/><Relationship Id="rId4" Type="http://schemas.openxmlformats.org/officeDocument/2006/relationships/hyperlink" Target="https://academic.oup.com/eurjcn/article/20/4/392/6249551" TargetMode="Externa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45124">
            <a:off x="5420202" y="-355614"/>
            <a:ext cx="9695945" cy="11834636"/>
          </a:xfrm>
          <a:prstGeom prst="rect">
            <a:avLst/>
          </a:prstGeom>
          <a:solidFill>
            <a:srgbClr val="192C4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45336" y="3844637"/>
            <a:ext cx="7332229" cy="2297979"/>
          </a:xfrm>
        </p:spPr>
        <p:txBody>
          <a:bodyPr>
            <a:normAutofit fontScale="62500" lnSpcReduction="20000"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IESF Academy</a:t>
            </a:r>
            <a:br>
              <a:rPr lang="nl-NL" sz="3600" dirty="0">
                <a:solidFill>
                  <a:schemeClr val="bg1"/>
                </a:solidFill>
              </a:rPr>
            </a:b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Masterclass </a:t>
            </a:r>
            <a:r>
              <a:rPr lang="nl-NL" sz="3600" dirty="0" err="1">
                <a:solidFill>
                  <a:schemeClr val="bg1"/>
                </a:solidFill>
              </a:rPr>
              <a:t>Successfully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assessing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candidates</a:t>
            </a:r>
            <a:r>
              <a:rPr lang="nl-NL" sz="3600" dirty="0">
                <a:solidFill>
                  <a:schemeClr val="bg1"/>
                </a:solidFill>
              </a:rPr>
              <a:t> online </a:t>
            </a:r>
            <a:br>
              <a:rPr lang="nl-NL" sz="3600" dirty="0">
                <a:solidFill>
                  <a:schemeClr val="bg1"/>
                </a:solidFill>
              </a:rPr>
            </a:br>
            <a:br>
              <a:rPr lang="nl-NL" sz="3600" dirty="0">
                <a:solidFill>
                  <a:schemeClr val="bg1"/>
                </a:solidFill>
              </a:rPr>
            </a:br>
            <a:r>
              <a:rPr lang="nl-NL" sz="3600" dirty="0" err="1">
                <a:solidFill>
                  <a:schemeClr val="bg1"/>
                </a:solidFill>
              </a:rPr>
              <a:t>Dror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Katabi</a:t>
            </a:r>
            <a:r>
              <a:rPr lang="nl-NL" sz="3600" dirty="0">
                <a:solidFill>
                  <a:schemeClr val="bg1"/>
                </a:solidFill>
              </a:rPr>
              <a:t> &amp; Victor </a:t>
            </a:r>
            <a:r>
              <a:rPr lang="nl-NL" sz="3600" dirty="0" err="1">
                <a:solidFill>
                  <a:schemeClr val="bg1"/>
                </a:solidFill>
              </a:rPr>
              <a:t>Carulla</a:t>
            </a:r>
            <a:endParaRPr lang="nl-NL" sz="3600" dirty="0">
              <a:solidFill>
                <a:schemeClr val="bg1"/>
              </a:solidFill>
            </a:endParaRPr>
          </a:p>
          <a:p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May 31st 2022</a:t>
            </a:r>
          </a:p>
          <a:p>
            <a:endParaRPr lang="nl-NL" sz="19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8" y="2293352"/>
            <a:ext cx="1965071" cy="10583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77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546A">
                    <a:lumMod val="75000"/>
                  </a:srgbClr>
                </a:solidFill>
                <a:latin typeface="Calibri Light" panose="020F0302020204030204"/>
              </a:rPr>
              <a:t>Question 3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3" y="2644170"/>
            <a:ext cx="1041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‘online interview’ a senior manager or potential director for a position in which strong social skills, interpersonal and leadership skills are just as important? 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669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546A">
                    <a:lumMod val="75000"/>
                  </a:srgbClr>
                </a:solidFill>
                <a:latin typeface="Calibri Light" panose="020F0302020204030204"/>
              </a:rPr>
              <a:t>Question 4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3" y="2274838"/>
            <a:ext cx="10416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think your more senior candidates expect a face-to-face interview instead of online? </a:t>
            </a:r>
          </a:p>
          <a:p>
            <a:endParaRPr lang="en-US" sz="2400" dirty="0"/>
          </a:p>
          <a:p>
            <a:r>
              <a:rPr lang="en-US" sz="2400" dirty="0"/>
              <a:t>And do you think it also influences their commitment and engagement to consider the position?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9905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546A">
                    <a:lumMod val="75000"/>
                  </a:srgbClr>
                </a:solidFill>
                <a:latin typeface="Calibri Light" panose="020F0302020204030204"/>
              </a:rPr>
              <a:t>Question 5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4" y="2644170"/>
            <a:ext cx="10416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 you as consultant make sure you make a good impression online, and also the other way around: what advice do you give to your candidates to improve their online impression?</a:t>
            </a:r>
          </a:p>
          <a:p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2947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580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Interesting headlines &amp; articles for you to review afterwards	 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3" y="1366692"/>
            <a:ext cx="93852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nl-NL" dirty="0">
              <a:solidFill>
                <a:schemeClr val="bg2">
                  <a:lumMod val="25000"/>
                </a:schemeClr>
              </a:solidFill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Afbeelding 2" descr="Afbeelding met tekst&#10;&#10;Automatisch gegenereerde beschrijving">
            <a:hlinkClick r:id="rId2"/>
            <a:extLst>
              <a:ext uri="{FF2B5EF4-FFF2-40B4-BE49-F238E27FC236}">
                <a16:creationId xmlns:a16="http://schemas.microsoft.com/office/drawing/2014/main" id="{4D8DFC2D-63E0-0706-8D83-014815E9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8" y="2985343"/>
            <a:ext cx="5214028" cy="1082545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hlinkClick r:id="rId4"/>
            <a:extLst>
              <a:ext uri="{FF2B5EF4-FFF2-40B4-BE49-F238E27FC236}">
                <a16:creationId xmlns:a16="http://schemas.microsoft.com/office/drawing/2014/main" id="{655008CE-AA94-6F34-63DB-5AA6000D4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73" y="1596285"/>
            <a:ext cx="4754339" cy="71461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0A012ECB-86EA-4A38-76B6-D9EED2548E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6790" y="4596844"/>
            <a:ext cx="6251575" cy="1379703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CA5F0EA7-D353-6F8B-9D14-3A8BA8D626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473" y="1545664"/>
            <a:ext cx="4576761" cy="985049"/>
          </a:xfrm>
          <a:prstGeom prst="rect">
            <a:avLst/>
          </a:prstGeom>
        </p:spPr>
      </p:pic>
      <p:pic>
        <p:nvPicPr>
          <p:cNvPr id="12" name="Afbeelding 11" descr="Afbeelding met tekst&#10;&#10;Automatisch gegenereerde beschrijving">
            <a:hlinkClick r:id="rId10"/>
            <a:extLst>
              <a:ext uri="{FF2B5EF4-FFF2-40B4-BE49-F238E27FC236}">
                <a16:creationId xmlns:a16="http://schemas.microsoft.com/office/drawing/2014/main" id="{7BF50379-0AB5-835F-4297-CACF9FD1CB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1479" y="3269645"/>
            <a:ext cx="5905500" cy="1122285"/>
          </a:xfrm>
          <a:prstGeom prst="rect">
            <a:avLst/>
          </a:prstGeom>
        </p:spPr>
      </p:pic>
      <p:pic>
        <p:nvPicPr>
          <p:cNvPr id="17" name="Picture 4" descr="C:\Users\Margarita\Desktop\IESF\logo type.png">
            <a:extLst>
              <a:ext uri="{FF2B5EF4-FFF2-40B4-BE49-F238E27FC236}">
                <a16:creationId xmlns:a16="http://schemas.microsoft.com/office/drawing/2014/main" id="{D3AEE80A-6FBE-CB51-E5B8-5ABE6D217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374020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36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45124">
            <a:off x="5420202" y="-355614"/>
            <a:ext cx="9695945" cy="11834636"/>
          </a:xfrm>
          <a:prstGeom prst="rect">
            <a:avLst/>
          </a:prstGeom>
          <a:solidFill>
            <a:srgbClr val="192C4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45336" y="3844637"/>
            <a:ext cx="7332229" cy="2297979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Next Masterclass </a:t>
            </a:r>
            <a:r>
              <a:rPr lang="nl-NL" sz="2800" dirty="0" err="1">
                <a:solidFill>
                  <a:schemeClr val="bg1"/>
                </a:solidFill>
              </a:rPr>
              <a:t>Motivated</a:t>
            </a:r>
            <a:r>
              <a:rPr lang="nl-NL" sz="2800" dirty="0">
                <a:solidFill>
                  <a:schemeClr val="bg1"/>
                </a:solidFill>
              </a:rPr>
              <a:t> employees </a:t>
            </a:r>
          </a:p>
          <a:p>
            <a:r>
              <a:rPr lang="nl-NL" sz="2800" dirty="0">
                <a:solidFill>
                  <a:schemeClr val="bg1"/>
                </a:solidFill>
              </a:rPr>
              <a:t>–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key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to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success</a:t>
            </a:r>
            <a:r>
              <a:rPr lang="nl-NL" sz="2800" dirty="0">
                <a:solidFill>
                  <a:schemeClr val="bg1"/>
                </a:solidFill>
              </a:rPr>
              <a:t> – </a:t>
            </a:r>
            <a:br>
              <a:rPr lang="nl-NL" sz="2800" dirty="0">
                <a:solidFill>
                  <a:schemeClr val="bg1"/>
                </a:solidFill>
              </a:rPr>
            </a:br>
            <a:br>
              <a:rPr lang="nl-NL" sz="2800" dirty="0">
                <a:solidFill>
                  <a:schemeClr val="bg1"/>
                </a:solidFill>
              </a:rPr>
            </a:br>
            <a:r>
              <a:rPr lang="nl-NL" sz="2800" dirty="0">
                <a:solidFill>
                  <a:schemeClr val="bg1"/>
                </a:solidFill>
              </a:rPr>
              <a:t>IESF NL &amp; IESF Denmark</a:t>
            </a:r>
          </a:p>
          <a:p>
            <a:r>
              <a:rPr lang="nl-NL" sz="2800" b="1" dirty="0" err="1">
                <a:solidFill>
                  <a:schemeClr val="bg1"/>
                </a:solidFill>
              </a:rPr>
              <a:t>June</a:t>
            </a:r>
            <a:r>
              <a:rPr lang="nl-NL" sz="2800" b="1" dirty="0">
                <a:solidFill>
                  <a:schemeClr val="bg1"/>
                </a:solidFill>
              </a:rPr>
              <a:t> 29th 2022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endParaRPr lang="nl-NL" sz="28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8" y="2293352"/>
            <a:ext cx="1965071" cy="10583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Successfully assessing</a:t>
            </a:r>
            <a:r>
              <a:rPr lang="en-GB" sz="2800" b="1" dirty="0">
                <a:solidFill>
                  <a:srgbClr val="44546A">
                    <a:lumMod val="75000"/>
                  </a:srgbClr>
                </a:solidFill>
                <a:latin typeface="Calibri Light" panose="020F0302020204030204"/>
              </a:rPr>
              <a:t> candidates online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 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374020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3" y="1366692"/>
            <a:ext cx="93852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It seems most IESF partners – both Europe, </a:t>
            </a:r>
            <a:r>
              <a:rPr lang="en-US" dirty="0" err="1"/>
              <a:t>Asiapac</a:t>
            </a:r>
            <a:r>
              <a:rPr lang="en-US" dirty="0"/>
              <a:t> and Americas - faced exactly the same challenge regarding the change in work. And using online interviews since the Covid period.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Before Covid all the interviews with candidates were face to face in most of the countries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 this Masterclass IESF Israel and IESF Spain share their approach/vision on how to make this initial problem into an advantage. They will share the biases, the fact that we might miss a lot, that the type of questions changing, and the way consultants should advice candidates on their online preparation is becoming more and more important.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  <a:p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02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כותרת 1">
            <a:extLst>
              <a:ext uri="{FF2B5EF4-FFF2-40B4-BE49-F238E27FC236}">
                <a16:creationId xmlns:a16="http://schemas.microsoft.com/office/drawing/2014/main" id="{84C93292-D811-DA1F-1D9A-03505376D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04814"/>
            <a:ext cx="51847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i="1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How to successfully assess candidates online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E502CED-CB23-DD85-A2C2-7B9CF80ED1B3}"/>
              </a:ext>
            </a:extLst>
          </p:cNvPr>
          <p:cNvSpPr txBox="1"/>
          <p:nvPr/>
        </p:nvSpPr>
        <p:spPr>
          <a:xfrm>
            <a:off x="2876122" y="2060233"/>
            <a:ext cx="8726873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Basically - a frontal meeting is always preferable to any other option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question is what do we do when we are forced not to meet? </a:t>
            </a:r>
          </a:p>
          <a:p>
            <a:pPr defTabSz="457200">
              <a:spcAft>
                <a:spcPts val="1200"/>
              </a:spcAft>
              <a:tabLst>
                <a:tab pos="4572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26F59F-E9E7-046B-0C9E-B6C3E2830D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4" descr="C:\Users\Margarita\Desktop\IESF\logo type.png">
            <a:extLst>
              <a:ext uri="{FF2B5EF4-FFF2-40B4-BE49-F238E27FC236}">
                <a16:creationId xmlns:a16="http://schemas.microsoft.com/office/drawing/2014/main" id="{A656F5A5-407E-BFD2-66DB-001EAC8A5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374020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כותרת 1">
            <a:extLst>
              <a:ext uri="{FF2B5EF4-FFF2-40B4-BE49-F238E27FC236}">
                <a16:creationId xmlns:a16="http://schemas.microsoft.com/office/drawing/2014/main" id="{B248E4F2-C24A-9C49-959D-C4A178D5B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04814"/>
            <a:ext cx="51847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i="1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How to successfully assess candidates online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F19C9E83-1B53-4E9E-233F-32B4783944F6}"/>
              </a:ext>
            </a:extLst>
          </p:cNvPr>
          <p:cNvSpPr txBox="1"/>
          <p:nvPr/>
        </p:nvSpPr>
        <p:spPr>
          <a:xfrm>
            <a:off x="2789624" y="1936283"/>
            <a:ext cx="9270570" cy="24929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answer is - try and find the benefits of an online interview and leverage them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Once a f2f meeting is not possible - then we are committed to developing other abilities and solutions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C:\Users\Margarita\Desktop\IESF\logo type.png">
            <a:extLst>
              <a:ext uri="{FF2B5EF4-FFF2-40B4-BE49-F238E27FC236}">
                <a16:creationId xmlns:a16="http://schemas.microsoft.com/office/drawing/2014/main" id="{E9E5AAEB-67A6-1EBF-16EE-2AF0BB4D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374020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כותרת 1">
            <a:extLst>
              <a:ext uri="{FF2B5EF4-FFF2-40B4-BE49-F238E27FC236}">
                <a16:creationId xmlns:a16="http://schemas.microsoft.com/office/drawing/2014/main" id="{62C50196-936C-97D0-BFA8-47D0A96DB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04814"/>
            <a:ext cx="51847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i="1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How to successfully assess candidates online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102255D-0F80-4DBA-D270-CE2AB667179C}"/>
              </a:ext>
            </a:extLst>
          </p:cNvPr>
          <p:cNvSpPr txBox="1"/>
          <p:nvPr/>
        </p:nvSpPr>
        <p:spPr>
          <a:xfrm>
            <a:off x="2696368" y="1121418"/>
            <a:ext cx="9104335" cy="443198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457200">
              <a:spcAft>
                <a:spcPts val="1200"/>
              </a:spcAft>
              <a:tabLst>
                <a:tab pos="457200" algn="l"/>
              </a:tabLst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defTabSz="457200">
              <a:spcAft>
                <a:spcPts val="1200"/>
              </a:spcAft>
              <a:tabLst>
                <a:tab pos="457200" algn="l"/>
              </a:tabLst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few examples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defTabSz="457200">
              <a:spcAft>
                <a:spcPts val="1200"/>
              </a:spcAft>
              <a:tabLst>
                <a:tab pos="457200" algn="l"/>
              </a:tabLs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Senior executives are used to working, managing and marketing virtually, therefor this media is well familiar for them. (we can assess the degree of their preparation to the interview- lighting, sound, background, place, etc.).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Online meeting enables us to concentrate more on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content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be less influenced by externality (for better or worse).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can record the meeting.</a:t>
            </a: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C:\Users\Margarita\Desktop\IESF\logo type.png">
            <a:extLst>
              <a:ext uri="{FF2B5EF4-FFF2-40B4-BE49-F238E27FC236}">
                <a16:creationId xmlns:a16="http://schemas.microsoft.com/office/drawing/2014/main" id="{917AB194-8ED9-A7D9-ED0D-11456A201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374020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כותרת 1">
            <a:extLst>
              <a:ext uri="{FF2B5EF4-FFF2-40B4-BE49-F238E27FC236}">
                <a16:creationId xmlns:a16="http://schemas.microsoft.com/office/drawing/2014/main" id="{0BC19497-4C50-15A2-57F8-6BA01E1F1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6" y="404814"/>
            <a:ext cx="518477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nl-NL" i="1">
                <a:solidFill>
                  <a:srgbClr val="00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How to successfully assess candidates online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3F4AD39-558E-B76B-F4F2-0C1ED50729EF}"/>
              </a:ext>
            </a:extLst>
          </p:cNvPr>
          <p:cNvSpPr txBox="1"/>
          <p:nvPr/>
        </p:nvSpPr>
        <p:spPr>
          <a:xfrm>
            <a:off x="2696368" y="1285917"/>
            <a:ext cx="9240259" cy="4278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saving of the initial selection (easier to schedule interviews, easier to coordinate with other participants - so we can meet more people in person online).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can focus much more on knowledge and professional questions; for example - send a questionnaire/request for presentation in advance, for  the candidate to answer during the meeting (which in a f2f meeting is usually not done).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Flexibility in location ... we can do the interview from anywhere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defTabSz="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can add more people to the interview, whether as viewers or as active partners.</a:t>
            </a:r>
          </a:p>
          <a:p>
            <a:pPr defTabSz="457200">
              <a:spcAft>
                <a:spcPts val="1200"/>
              </a:spcAft>
              <a:tabLst>
                <a:tab pos="4572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C:\Users\Margarita\Desktop\IESF\logo type.png">
            <a:extLst>
              <a:ext uri="{FF2B5EF4-FFF2-40B4-BE49-F238E27FC236}">
                <a16:creationId xmlns:a16="http://schemas.microsoft.com/office/drawing/2014/main" id="{64362FF4-5E85-E3A7-1C64-EBC51DE76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374020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rot="2045124">
            <a:off x="5420202" y="-355614"/>
            <a:ext cx="9695945" cy="11834636"/>
          </a:xfrm>
          <a:prstGeom prst="rect">
            <a:avLst/>
          </a:prstGeom>
          <a:solidFill>
            <a:srgbClr val="192C4F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045336" y="3844637"/>
            <a:ext cx="7332229" cy="2297979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5 </a:t>
            </a:r>
            <a:r>
              <a:rPr lang="nl-NL" sz="3600" dirty="0" err="1">
                <a:solidFill>
                  <a:schemeClr val="bg1"/>
                </a:solidFill>
              </a:rPr>
              <a:t>questions</a:t>
            </a:r>
            <a:endParaRPr lang="nl-NL" sz="3600" dirty="0">
              <a:solidFill>
                <a:schemeClr val="bg1"/>
              </a:solidFill>
            </a:endParaRPr>
          </a:p>
          <a:p>
            <a:r>
              <a:rPr lang="nl-NL" sz="3600" dirty="0">
                <a:solidFill>
                  <a:schemeClr val="bg1"/>
                </a:solidFill>
              </a:rPr>
              <a:t> We </a:t>
            </a:r>
            <a:r>
              <a:rPr lang="nl-NL" sz="3600" dirty="0" err="1">
                <a:solidFill>
                  <a:schemeClr val="bg1"/>
                </a:solidFill>
              </a:rPr>
              <a:t>would</a:t>
            </a:r>
            <a:r>
              <a:rPr lang="nl-NL" sz="3600" dirty="0">
                <a:solidFill>
                  <a:schemeClr val="bg1"/>
                </a:solidFill>
              </a:rPr>
              <a:t> like </a:t>
            </a:r>
            <a:r>
              <a:rPr lang="nl-NL" sz="3600" dirty="0" err="1">
                <a:solidFill>
                  <a:schemeClr val="bg1"/>
                </a:solidFill>
              </a:rPr>
              <a:t>to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discuss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with</a:t>
            </a:r>
            <a:r>
              <a:rPr lang="nl-NL" sz="3600" dirty="0">
                <a:solidFill>
                  <a:schemeClr val="bg1"/>
                </a:solidFill>
              </a:rPr>
              <a:t> </a:t>
            </a:r>
            <a:r>
              <a:rPr lang="nl-NL" sz="3600" dirty="0" err="1">
                <a:solidFill>
                  <a:schemeClr val="bg1"/>
                </a:solidFill>
              </a:rPr>
              <a:t>you</a:t>
            </a:r>
            <a:endParaRPr lang="nl-NL" sz="3600" dirty="0">
              <a:solidFill>
                <a:schemeClr val="bg1"/>
              </a:solidFill>
            </a:endParaRPr>
          </a:p>
          <a:p>
            <a:endParaRPr lang="nl-NL" sz="19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598" y="2293352"/>
            <a:ext cx="1965071" cy="1058386"/>
          </a:xfrm>
          <a:prstGeom prst="rect">
            <a:avLst/>
          </a:prstGeom>
        </p:spPr>
      </p:pic>
      <p:sp>
        <p:nvSpPr>
          <p:cNvPr id="14" name="13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19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0"/>
    </mc:Choice>
    <mc:Fallback xmlns="">
      <p:transition spd="slow" advTm="571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546A">
                    <a:lumMod val="75000"/>
                  </a:srgbClr>
                </a:solidFill>
                <a:latin typeface="Calibri Light" panose="020F0302020204030204"/>
              </a:rPr>
              <a:t>Question 1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4" y="1888898"/>
            <a:ext cx="10416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 </a:t>
            </a:r>
          </a:p>
          <a:p>
            <a:r>
              <a:rPr lang="en-US" sz="2400" dirty="0"/>
              <a:t>What do you think are the advantages of online interviews? </a:t>
            </a:r>
          </a:p>
          <a:p>
            <a:endParaRPr lang="en-US" sz="2400" dirty="0"/>
          </a:p>
          <a:p>
            <a:r>
              <a:rPr lang="en-US" sz="2400"/>
              <a:t>Should we </a:t>
            </a:r>
            <a:r>
              <a:rPr lang="en-US" sz="2400" dirty="0"/>
              <a:t>embrace this new way of work even post-pandemic?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60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 Título"/>
          <p:cNvSpPr txBox="1">
            <a:spLocks/>
          </p:cNvSpPr>
          <p:nvPr/>
        </p:nvSpPr>
        <p:spPr>
          <a:xfrm>
            <a:off x="883403" y="400665"/>
            <a:ext cx="10416153" cy="73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3600" b="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44546A">
                    <a:lumMod val="75000"/>
                  </a:srgbClr>
                </a:solidFill>
                <a:latin typeface="Calibri Light" panose="020F0302020204030204"/>
              </a:rPr>
              <a:t>Question 2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0" y="508598"/>
            <a:ext cx="705173" cy="464949"/>
          </a:xfrm>
          <a:prstGeom prst="rect">
            <a:avLst/>
          </a:prstGeom>
          <a:solidFill>
            <a:srgbClr val="1671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4" descr="C:\Users\Margarita\Desktop\IESF\logo ty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801" y="167639"/>
            <a:ext cx="970662" cy="5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Rectángulo"/>
          <p:cNvSpPr/>
          <p:nvPr/>
        </p:nvSpPr>
        <p:spPr>
          <a:xfrm>
            <a:off x="0" y="6765010"/>
            <a:ext cx="12192000" cy="92990"/>
          </a:xfrm>
          <a:prstGeom prst="rect">
            <a:avLst/>
          </a:prstGeom>
          <a:solidFill>
            <a:srgbClr val="167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2 CuadroTexto">
            <a:extLst>
              <a:ext uri="{FF2B5EF4-FFF2-40B4-BE49-F238E27FC236}">
                <a16:creationId xmlns:a16="http://schemas.microsoft.com/office/drawing/2014/main" id="{D6016DC4-4C3E-5E4D-8DA1-BB324E3EDC1C}"/>
              </a:ext>
            </a:extLst>
          </p:cNvPr>
          <p:cNvSpPr txBox="1"/>
          <p:nvPr/>
        </p:nvSpPr>
        <p:spPr>
          <a:xfrm>
            <a:off x="883404" y="2090172"/>
            <a:ext cx="10416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Personal interviews are still a good way of gathering information on candidates, as the interviewer has the chance to watch the body language and non-verbal behavior of the candidate. </a:t>
            </a:r>
          </a:p>
          <a:p>
            <a:endParaRPr lang="en-US" sz="2400" dirty="0"/>
          </a:p>
          <a:p>
            <a:r>
              <a:rPr lang="en-US" sz="2400" dirty="0"/>
              <a:t>How can we overcome these biases?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723634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803E9C45AE4890E122A375039BBB" ma:contentTypeVersion="16" ma:contentTypeDescription="Een nieuw document maken." ma:contentTypeScope="" ma:versionID="5126c9becfaa089a6433dce27a833820">
  <xsd:schema xmlns:xsd="http://www.w3.org/2001/XMLSchema" xmlns:xs="http://www.w3.org/2001/XMLSchema" xmlns:p="http://schemas.microsoft.com/office/2006/metadata/properties" xmlns:ns2="39037b3a-58c5-4739-b967-2ec55eaec155" xmlns:ns3="c3b34ef7-1beb-4b5e-98b2-1bebdd48eb34" targetNamespace="http://schemas.microsoft.com/office/2006/metadata/properties" ma:root="true" ma:fieldsID="5350f222da62f61104d55a3cf8bfa0cd" ns2:_="" ns3:_="">
    <xsd:import namespace="39037b3a-58c5-4739-b967-2ec55eaec155"/>
    <xsd:import namespace="c3b34ef7-1beb-4b5e-98b2-1bebdd48eb3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37b3a-58c5-4739-b967-2ec55eaec1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ddc3ea9-8de5-4a3b-adf1-710f3a7495b1}" ma:internalName="TaxCatchAll" ma:showField="CatchAllData" ma:web="39037b3a-58c5-4739-b967-2ec55eaec1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34ef7-1beb-4b5e-98b2-1bebdd48eb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11a0591-d9f7-4a1a-a641-e26a9ec295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b34ef7-1beb-4b5e-98b2-1bebdd48eb34">
      <Terms xmlns="http://schemas.microsoft.com/office/infopath/2007/PartnerControls"/>
    </lcf76f155ced4ddcb4097134ff3c332f>
    <TaxCatchAll xmlns="39037b3a-58c5-4739-b967-2ec55eaec155" xsi:nil="true"/>
  </documentManagement>
</p:properties>
</file>

<file path=customXml/itemProps1.xml><?xml version="1.0" encoding="utf-8"?>
<ds:datastoreItem xmlns:ds="http://schemas.openxmlformats.org/officeDocument/2006/customXml" ds:itemID="{0617F1EE-736C-4D77-9375-123C39C44DCA}"/>
</file>

<file path=customXml/itemProps2.xml><?xml version="1.0" encoding="utf-8"?>
<ds:datastoreItem xmlns:ds="http://schemas.openxmlformats.org/officeDocument/2006/customXml" ds:itemID="{ACFC5425-C77B-4DEF-9F75-2AC15E9707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7BF0D8-A0CC-421D-8FA5-708376A27F4F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3b34ef7-1beb-4b5e-98b2-1bebdd48eb34"/>
    <ds:schemaRef ds:uri="http://www.w3.org/XML/1998/namespace"/>
    <ds:schemaRef ds:uri="http://schemas.microsoft.com/office/infopath/2007/PartnerControls"/>
    <ds:schemaRef ds:uri="http://purl.org/dc/terms/"/>
    <ds:schemaRef ds:uri="39037b3a-58c5-4739-b967-2ec55eaec155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623</Words>
  <Application>Microsoft Macintosh PowerPoint</Application>
  <PresentationFormat>Breedbeeld</PresentationFormat>
  <Paragraphs>67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Wingdings 3</vt:lpstr>
      <vt:lpstr>Kantoorthema</vt:lpstr>
      <vt:lpstr>Office-thema</vt:lpstr>
      <vt:lpstr>יונים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Kirsten van de Groep</dc:creator>
  <cp:lastModifiedBy>Kirsten van de Groep</cp:lastModifiedBy>
  <cp:revision>5</cp:revision>
  <cp:lastPrinted>2022-01-25T12:23:10Z</cp:lastPrinted>
  <dcterms:created xsi:type="dcterms:W3CDTF">2021-10-26T09:57:16Z</dcterms:created>
  <dcterms:modified xsi:type="dcterms:W3CDTF">2022-05-31T11:37:15Z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0x01010031F0803E9C45AE4890E122A375039BBB</vt:lpwstr>
  </property>
</Properties>
</file>