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1" r:id="rId5"/>
    <p:sldMasterId id="2147483673" r:id="rId6"/>
  </p:sldMasterIdLst>
  <p:notesMasterIdLst>
    <p:notesMasterId r:id="rId123"/>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312" r:id="rId21"/>
    <p:sldId id="313" r:id="rId22"/>
    <p:sldId id="314" r:id="rId23"/>
    <p:sldId id="315"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271" r:id="rId45"/>
    <p:sldId id="272" r:id="rId46"/>
    <p:sldId id="273" r:id="rId47"/>
    <p:sldId id="274" r:id="rId48"/>
    <p:sldId id="275" r:id="rId49"/>
    <p:sldId id="276" r:id="rId50"/>
    <p:sldId id="277" r:id="rId51"/>
    <p:sldId id="278" r:id="rId52"/>
    <p:sldId id="279" r:id="rId53"/>
    <p:sldId id="347" r:id="rId54"/>
    <p:sldId id="348" r:id="rId55"/>
    <p:sldId id="349" r:id="rId56"/>
    <p:sldId id="350" r:id="rId57"/>
    <p:sldId id="351" r:id="rId58"/>
    <p:sldId id="352" r:id="rId59"/>
    <p:sldId id="353" r:id="rId60"/>
    <p:sldId id="354" r:id="rId61"/>
    <p:sldId id="355" r:id="rId62"/>
    <p:sldId id="356" r:id="rId63"/>
    <p:sldId id="357" r:id="rId64"/>
    <p:sldId id="358" r:id="rId65"/>
    <p:sldId id="359" r:id="rId66"/>
    <p:sldId id="360" r:id="rId67"/>
    <p:sldId id="343" r:id="rId68"/>
    <p:sldId id="344" r:id="rId69"/>
    <p:sldId id="345" r:id="rId70"/>
    <p:sldId id="346" r:id="rId71"/>
    <p:sldId id="361" r:id="rId72"/>
    <p:sldId id="362" r:id="rId73"/>
    <p:sldId id="363" r:id="rId74"/>
    <p:sldId id="364" r:id="rId75"/>
    <p:sldId id="365" r:id="rId76"/>
    <p:sldId id="366" r:id="rId77"/>
    <p:sldId id="280" r:id="rId78"/>
    <p:sldId id="281" r:id="rId79"/>
    <p:sldId id="282" r:id="rId80"/>
    <p:sldId id="283" r:id="rId81"/>
    <p:sldId id="301" r:id="rId82"/>
    <p:sldId id="302" r:id="rId83"/>
    <p:sldId id="303" r:id="rId84"/>
    <p:sldId id="304" r:id="rId85"/>
    <p:sldId id="305" r:id="rId86"/>
    <p:sldId id="306" r:id="rId87"/>
    <p:sldId id="307" r:id="rId88"/>
    <p:sldId id="308" r:id="rId89"/>
    <p:sldId id="309" r:id="rId90"/>
    <p:sldId id="310" r:id="rId91"/>
    <p:sldId id="311" r:id="rId92"/>
    <p:sldId id="2003" r:id="rId93"/>
    <p:sldId id="1982" r:id="rId94"/>
    <p:sldId id="1983" r:id="rId95"/>
    <p:sldId id="1984" r:id="rId96"/>
    <p:sldId id="1985" r:id="rId97"/>
    <p:sldId id="284" r:id="rId98"/>
    <p:sldId id="285" r:id="rId99"/>
    <p:sldId id="336" r:id="rId100"/>
    <p:sldId id="337" r:id="rId101"/>
    <p:sldId id="338" r:id="rId102"/>
    <p:sldId id="339" r:id="rId103"/>
    <p:sldId id="340" r:id="rId104"/>
    <p:sldId id="270" r:id="rId105"/>
    <p:sldId id="341" r:id="rId106"/>
    <p:sldId id="342" r:id="rId107"/>
    <p:sldId id="286" r:id="rId108"/>
    <p:sldId id="287" r:id="rId109"/>
    <p:sldId id="288" r:id="rId110"/>
    <p:sldId id="289" r:id="rId111"/>
    <p:sldId id="290" r:id="rId112"/>
    <p:sldId id="291" r:id="rId113"/>
    <p:sldId id="292" r:id="rId114"/>
    <p:sldId id="293" r:id="rId115"/>
    <p:sldId id="294" r:id="rId116"/>
    <p:sldId id="295" r:id="rId117"/>
    <p:sldId id="296" r:id="rId118"/>
    <p:sldId id="297" r:id="rId119"/>
    <p:sldId id="298" r:id="rId120"/>
    <p:sldId id="299" r:id="rId121"/>
    <p:sldId id="300" r:id="rId122"/>
  </p:sldIdLst>
  <p:sldSz cx="18288000" cy="10287000"/>
  <p:notesSz cx="6858000" cy="9144000"/>
  <p:embeddedFontLst>
    <p:embeddedFont>
      <p:font typeface="Montserrat" pitchFamily="2" charset="77"/>
      <p:regular r:id="rId124"/>
      <p:bold r:id="rId125"/>
      <p:italic r:id="rId126"/>
      <p:boldItalic r:id="rId127"/>
    </p:embeddedFont>
    <p:embeddedFont>
      <p:font typeface="Montserrat Black" pitchFamily="2" charset="77"/>
      <p:bold r:id="rId128"/>
      <p:italic r:id="rId129"/>
      <p:boldItalic r:id="rId130"/>
    </p:embeddedFont>
    <p:embeddedFont>
      <p:font typeface="Montserrat Bold" pitchFamily="2" charset="77"/>
      <p:regular r:id="rId131"/>
      <p:bold r:id="rId132"/>
    </p:embeddedFont>
    <p:embeddedFont>
      <p:font typeface="Montserrat Bold Italics" pitchFamily="2" charset="77"/>
      <p:regular r:id="rId133"/>
      <p:bold r:id="rId134"/>
      <p:italic r:id="rId135"/>
      <p:boldItalic r:id="rId136"/>
    </p:embeddedFont>
    <p:embeddedFont>
      <p:font typeface="Montserrat Italics" pitchFamily="2" charset="77"/>
      <p:regular r:id="rId137"/>
      <p:italic r:id="rId138"/>
    </p:embeddedFont>
    <p:embeddedFont>
      <p:font typeface="Montserrat Light" pitchFamily="2" charset="77"/>
      <p:regular r:id="rId139"/>
      <p:italic r:id="rId140"/>
    </p:embeddedFont>
    <p:embeddedFont>
      <p:font typeface="Montserrat Semi-Bold" pitchFamily="2" charset="77"/>
      <p:regular r:id="rId141"/>
      <p:bold r:id="rId142"/>
    </p:embeddedFont>
    <p:embeddedFont>
      <p:font typeface="Quattrocento Sans" panose="020B0502050000020003" pitchFamily="34" charset="0"/>
      <p:regular r:id="rId143"/>
      <p:bold r:id="rId144"/>
      <p:italic r:id="rId145"/>
      <p:boldItalic r:id="rId146"/>
    </p:embeddedFont>
    <p:embeddedFont>
      <p:font typeface="Roboto" panose="02000000000000000000" pitchFamily="2" charset="0"/>
      <p:regular r:id="rId147"/>
      <p:bold r:id="rId148"/>
      <p:italic r:id="rId149"/>
      <p:boldItalic r:id="rId150"/>
    </p:embeddedFont>
    <p:embeddedFont>
      <p:font typeface="Rockwell" panose="02060603020205020403" pitchFamily="18" charset="77"/>
      <p:regular r:id="rId151"/>
      <p:bold r:id="rId152"/>
      <p:italic r:id="rId153"/>
      <p:boldItalic r:id="rId154"/>
    </p:embeddedFont>
    <p:embeddedFont>
      <p:font typeface="TT Rounds Condensed" panose="02000506030000020003" pitchFamily="2" charset="77"/>
      <p:regular r:id="rId1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4F3C5A-8E5E-9A4E-8945-75060C338D24}" v="26" dt="2024-04-11T13:07:36.9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582" autoAdjust="0"/>
  </p:normalViewPr>
  <p:slideViewPr>
    <p:cSldViewPr>
      <p:cViewPr varScale="1">
        <p:scale>
          <a:sx n="80" d="100"/>
          <a:sy n="80" d="100"/>
        </p:scale>
        <p:origin x="28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font" Target="fonts/font15.fntdata"/><Relationship Id="rId159" Type="http://schemas.openxmlformats.org/officeDocument/2006/relationships/tableStyles" Target="tableStyles.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font" Target="fonts/font5.fntdata"/><Relationship Id="rId149" Type="http://schemas.openxmlformats.org/officeDocument/2006/relationships/font" Target="fonts/font26.fntdata"/><Relationship Id="rId5" Type="http://schemas.openxmlformats.org/officeDocument/2006/relationships/slideMaster" Target="slideMasters/slideMaster2.xml"/><Relationship Id="rId95" Type="http://schemas.openxmlformats.org/officeDocument/2006/relationships/slide" Target="slides/slide89.xml"/><Relationship Id="rId160" Type="http://schemas.microsoft.com/office/2016/11/relationships/changesInfo" Target="changesInfos/changesInfo1.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font" Target="fonts/font16.fntdata"/><Relationship Id="rId85" Type="http://schemas.openxmlformats.org/officeDocument/2006/relationships/slide" Target="slides/slide79.xml"/><Relationship Id="rId150" Type="http://schemas.openxmlformats.org/officeDocument/2006/relationships/font" Target="fonts/font27.fntdata"/><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font" Target="fonts/font1.fntdata"/><Relationship Id="rId129" Type="http://schemas.openxmlformats.org/officeDocument/2006/relationships/font" Target="fonts/font6.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font" Target="fonts/font17.fntdata"/><Relationship Id="rId145" Type="http://schemas.openxmlformats.org/officeDocument/2006/relationships/font" Target="fonts/font22.fntdata"/><Relationship Id="rId16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font" Target="fonts/font7.fntdata"/><Relationship Id="rId135" Type="http://schemas.openxmlformats.org/officeDocument/2006/relationships/font" Target="fonts/font12.fntdata"/><Relationship Id="rId151" Type="http://schemas.openxmlformats.org/officeDocument/2006/relationships/font" Target="fonts/font28.fntdata"/><Relationship Id="rId156" Type="http://schemas.openxmlformats.org/officeDocument/2006/relationships/presProps" Target="pres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font" Target="fonts/font2.fntdata"/><Relationship Id="rId141" Type="http://schemas.openxmlformats.org/officeDocument/2006/relationships/font" Target="fonts/font18.fntdata"/><Relationship Id="rId146" Type="http://schemas.openxmlformats.org/officeDocument/2006/relationships/font" Target="fonts/font23.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font" Target="fonts/font8.fntdata"/><Relationship Id="rId136" Type="http://schemas.openxmlformats.org/officeDocument/2006/relationships/font" Target="fonts/font13.fntdata"/><Relationship Id="rId157"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font" Target="fonts/font29.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font" Target="fonts/font3.fntdata"/><Relationship Id="rId147" Type="http://schemas.openxmlformats.org/officeDocument/2006/relationships/font" Target="fonts/font24.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font" Target="fonts/font19.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font" Target="fonts/font14.fntdata"/><Relationship Id="rId158"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font" Target="fonts/font9.fntdata"/><Relationship Id="rId153" Type="http://schemas.openxmlformats.org/officeDocument/2006/relationships/font" Target="fonts/font30.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font" Target="fonts/font4.fntdata"/><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font" Target="fonts/font20.fntdata"/><Relationship Id="rId148" Type="http://schemas.openxmlformats.org/officeDocument/2006/relationships/font" Target="fonts/font25.fntdata"/><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font" Target="fonts/font10.fntdata"/><Relationship Id="rId154" Type="http://schemas.openxmlformats.org/officeDocument/2006/relationships/font" Target="fonts/font31.fntdata"/><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notesMaster" Target="notesMasters/notesMaster1.xml"/><Relationship Id="rId144" Type="http://schemas.openxmlformats.org/officeDocument/2006/relationships/font" Target="fonts/font21.fntdata"/><Relationship Id="rId90" Type="http://schemas.openxmlformats.org/officeDocument/2006/relationships/slide" Target="slides/slide84.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font" Target="fonts/font11.fntdata"/><Relationship Id="rId80" Type="http://schemas.openxmlformats.org/officeDocument/2006/relationships/slide" Target="slides/slide74.xml"/><Relationship Id="rId155" Type="http://schemas.openxmlformats.org/officeDocument/2006/relationships/font" Target="fonts/font3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en van de Groep" userId="e318276a-e8ff-4d24-a1f6-2db9ed752c80" providerId="ADAL" clId="{174F3C5A-8E5E-9A4E-8945-75060C338D24}"/>
    <pc:docChg chg="undo custSel addSld delSld modSld">
      <pc:chgData name="Kirsten van de Groep" userId="e318276a-e8ff-4d24-a1f6-2db9ed752c80" providerId="ADAL" clId="{174F3C5A-8E5E-9A4E-8945-75060C338D24}" dt="2024-04-11T13:11:31.956" v="2101" actId="113"/>
      <pc:docMkLst>
        <pc:docMk/>
      </pc:docMkLst>
      <pc:sldChg chg="modSp mod">
        <pc:chgData name="Kirsten van de Groep" userId="e318276a-e8ff-4d24-a1f6-2db9ed752c80" providerId="ADAL" clId="{174F3C5A-8E5E-9A4E-8945-75060C338D24}" dt="2024-04-11T06:15:32.517" v="85" actId="113"/>
        <pc:sldMkLst>
          <pc:docMk/>
          <pc:sldMk cId="0" sldId="257"/>
        </pc:sldMkLst>
        <pc:spChg chg="mod">
          <ac:chgData name="Kirsten van de Groep" userId="e318276a-e8ff-4d24-a1f6-2db9ed752c80" providerId="ADAL" clId="{174F3C5A-8E5E-9A4E-8945-75060C338D24}" dt="2024-04-11T06:14:25.079" v="38" actId="20577"/>
          <ac:spMkLst>
            <pc:docMk/>
            <pc:sldMk cId="0" sldId="257"/>
            <ac:spMk id="14" creationId="{00000000-0000-0000-0000-000000000000}"/>
          </ac:spMkLst>
        </pc:spChg>
        <pc:spChg chg="mod">
          <ac:chgData name="Kirsten van de Groep" userId="e318276a-e8ff-4d24-a1f6-2db9ed752c80" providerId="ADAL" clId="{174F3C5A-8E5E-9A4E-8945-75060C338D24}" dt="2024-04-11T06:15:32.517" v="85" actId="113"/>
          <ac:spMkLst>
            <pc:docMk/>
            <pc:sldMk cId="0" sldId="257"/>
            <ac:spMk id="15" creationId="{00000000-0000-0000-0000-000000000000}"/>
          </ac:spMkLst>
        </pc:spChg>
        <pc:grpChg chg="mod">
          <ac:chgData name="Kirsten van de Groep" userId="e318276a-e8ff-4d24-a1f6-2db9ed752c80" providerId="ADAL" clId="{174F3C5A-8E5E-9A4E-8945-75060C338D24}" dt="2024-04-11T06:14:49.696" v="77" actId="1076"/>
          <ac:grpSpMkLst>
            <pc:docMk/>
            <pc:sldMk cId="0" sldId="257"/>
            <ac:grpSpMk id="13" creationId="{00000000-0000-0000-0000-000000000000}"/>
          </ac:grpSpMkLst>
        </pc:grpChg>
      </pc:sldChg>
      <pc:sldChg chg="modSp mod">
        <pc:chgData name="Kirsten van de Groep" userId="e318276a-e8ff-4d24-a1f6-2db9ed752c80" providerId="ADAL" clId="{174F3C5A-8E5E-9A4E-8945-75060C338D24}" dt="2024-04-11T06:31:12.526" v="119" actId="20577"/>
        <pc:sldMkLst>
          <pc:docMk/>
          <pc:sldMk cId="0" sldId="259"/>
        </pc:sldMkLst>
        <pc:spChg chg="mod">
          <ac:chgData name="Kirsten van de Groep" userId="e318276a-e8ff-4d24-a1f6-2db9ed752c80" providerId="ADAL" clId="{174F3C5A-8E5E-9A4E-8945-75060C338D24}" dt="2024-04-11T06:31:12.526" v="119" actId="20577"/>
          <ac:spMkLst>
            <pc:docMk/>
            <pc:sldMk cId="0" sldId="259"/>
            <ac:spMk id="15" creationId="{00000000-0000-0000-0000-000000000000}"/>
          </ac:spMkLst>
        </pc:spChg>
      </pc:sldChg>
      <pc:sldChg chg="modSp mod">
        <pc:chgData name="Kirsten van de Groep" userId="e318276a-e8ff-4d24-a1f6-2db9ed752c80" providerId="ADAL" clId="{174F3C5A-8E5E-9A4E-8945-75060C338D24}" dt="2024-04-11T06:32:12.497" v="120" actId="113"/>
        <pc:sldMkLst>
          <pc:docMk/>
          <pc:sldMk cId="0" sldId="260"/>
        </pc:sldMkLst>
        <pc:spChg chg="mod">
          <ac:chgData name="Kirsten van de Groep" userId="e318276a-e8ff-4d24-a1f6-2db9ed752c80" providerId="ADAL" clId="{174F3C5A-8E5E-9A4E-8945-75060C338D24}" dt="2024-04-11T06:32:12.497" v="120" actId="113"/>
          <ac:spMkLst>
            <pc:docMk/>
            <pc:sldMk cId="0" sldId="260"/>
            <ac:spMk id="3" creationId="{00000000-0000-0000-0000-000000000000}"/>
          </ac:spMkLst>
        </pc:spChg>
      </pc:sldChg>
      <pc:sldChg chg="modSp mod">
        <pc:chgData name="Kirsten van de Groep" userId="e318276a-e8ff-4d24-a1f6-2db9ed752c80" providerId="ADAL" clId="{174F3C5A-8E5E-9A4E-8945-75060C338D24}" dt="2024-04-11T06:33:17.161" v="169" actId="20577"/>
        <pc:sldMkLst>
          <pc:docMk/>
          <pc:sldMk cId="0" sldId="261"/>
        </pc:sldMkLst>
        <pc:spChg chg="mod">
          <ac:chgData name="Kirsten van de Groep" userId="e318276a-e8ff-4d24-a1f6-2db9ed752c80" providerId="ADAL" clId="{174F3C5A-8E5E-9A4E-8945-75060C338D24}" dt="2024-04-11T06:33:17.161" v="169" actId="20577"/>
          <ac:spMkLst>
            <pc:docMk/>
            <pc:sldMk cId="0" sldId="261"/>
            <ac:spMk id="10" creationId="{00000000-0000-0000-0000-000000000000}"/>
          </ac:spMkLst>
        </pc:spChg>
      </pc:sldChg>
      <pc:sldChg chg="modSp mod">
        <pc:chgData name="Kirsten van de Groep" userId="e318276a-e8ff-4d24-a1f6-2db9ed752c80" providerId="ADAL" clId="{174F3C5A-8E5E-9A4E-8945-75060C338D24}" dt="2024-04-11T06:34:26.518" v="181" actId="20577"/>
        <pc:sldMkLst>
          <pc:docMk/>
          <pc:sldMk cId="0" sldId="263"/>
        </pc:sldMkLst>
        <pc:spChg chg="mod">
          <ac:chgData name="Kirsten van de Groep" userId="e318276a-e8ff-4d24-a1f6-2db9ed752c80" providerId="ADAL" clId="{174F3C5A-8E5E-9A4E-8945-75060C338D24}" dt="2024-04-11T06:34:26.518" v="181" actId="20577"/>
          <ac:spMkLst>
            <pc:docMk/>
            <pc:sldMk cId="0" sldId="263"/>
            <ac:spMk id="7" creationId="{00000000-0000-0000-0000-000000000000}"/>
          </ac:spMkLst>
        </pc:spChg>
      </pc:sldChg>
      <pc:sldChg chg="modSp mod">
        <pc:chgData name="Kirsten van de Groep" userId="e318276a-e8ff-4d24-a1f6-2db9ed752c80" providerId="ADAL" clId="{174F3C5A-8E5E-9A4E-8945-75060C338D24}" dt="2024-04-11T07:15:14.037" v="221" actId="14100"/>
        <pc:sldMkLst>
          <pc:docMk/>
          <pc:sldMk cId="0" sldId="265"/>
        </pc:sldMkLst>
        <pc:spChg chg="mod">
          <ac:chgData name="Kirsten van de Groep" userId="e318276a-e8ff-4d24-a1f6-2db9ed752c80" providerId="ADAL" clId="{174F3C5A-8E5E-9A4E-8945-75060C338D24}" dt="2024-04-11T07:15:14.037" v="221" actId="14100"/>
          <ac:spMkLst>
            <pc:docMk/>
            <pc:sldMk cId="0" sldId="265"/>
            <ac:spMk id="17" creationId="{00000000-0000-0000-0000-000000000000}"/>
          </ac:spMkLst>
        </pc:spChg>
      </pc:sldChg>
      <pc:sldChg chg="modSp mod">
        <pc:chgData name="Kirsten van de Groep" userId="e318276a-e8ff-4d24-a1f6-2db9ed752c80" providerId="ADAL" clId="{174F3C5A-8E5E-9A4E-8945-75060C338D24}" dt="2024-04-11T07:15:06.242" v="220" actId="1076"/>
        <pc:sldMkLst>
          <pc:docMk/>
          <pc:sldMk cId="0" sldId="266"/>
        </pc:sldMkLst>
        <pc:spChg chg="mod">
          <ac:chgData name="Kirsten van de Groep" userId="e318276a-e8ff-4d24-a1f6-2db9ed752c80" providerId="ADAL" clId="{174F3C5A-8E5E-9A4E-8945-75060C338D24}" dt="2024-04-11T07:14:58.953" v="219" actId="20577"/>
          <ac:spMkLst>
            <pc:docMk/>
            <pc:sldMk cId="0" sldId="266"/>
            <ac:spMk id="9" creationId="{00000000-0000-0000-0000-000000000000}"/>
          </ac:spMkLst>
        </pc:spChg>
        <pc:spChg chg="mod">
          <ac:chgData name="Kirsten van de Groep" userId="e318276a-e8ff-4d24-a1f6-2db9ed752c80" providerId="ADAL" clId="{174F3C5A-8E5E-9A4E-8945-75060C338D24}" dt="2024-04-11T07:14:34.503" v="193" actId="20577"/>
          <ac:spMkLst>
            <pc:docMk/>
            <pc:sldMk cId="0" sldId="266"/>
            <ac:spMk id="15" creationId="{00000000-0000-0000-0000-000000000000}"/>
          </ac:spMkLst>
        </pc:spChg>
        <pc:spChg chg="mod">
          <ac:chgData name="Kirsten van de Groep" userId="e318276a-e8ff-4d24-a1f6-2db9ed752c80" providerId="ADAL" clId="{174F3C5A-8E5E-9A4E-8945-75060C338D24}" dt="2024-04-11T07:14:15.776" v="190" actId="14100"/>
          <ac:spMkLst>
            <pc:docMk/>
            <pc:sldMk cId="0" sldId="266"/>
            <ac:spMk id="17" creationId="{00000000-0000-0000-0000-000000000000}"/>
          </ac:spMkLst>
        </pc:spChg>
        <pc:spChg chg="mod">
          <ac:chgData name="Kirsten van de Groep" userId="e318276a-e8ff-4d24-a1f6-2db9ed752c80" providerId="ADAL" clId="{174F3C5A-8E5E-9A4E-8945-75060C338D24}" dt="2024-04-11T07:15:06.242" v="220" actId="1076"/>
          <ac:spMkLst>
            <pc:docMk/>
            <pc:sldMk cId="0" sldId="266"/>
            <ac:spMk id="19" creationId="{00000000-0000-0000-0000-000000000000}"/>
          </ac:spMkLst>
        </pc:spChg>
      </pc:sldChg>
      <pc:sldChg chg="addSp modSp mod">
        <pc:chgData name="Kirsten van de Groep" userId="e318276a-e8ff-4d24-a1f6-2db9ed752c80" providerId="ADAL" clId="{174F3C5A-8E5E-9A4E-8945-75060C338D24}" dt="2024-04-11T08:29:37.151" v="2028" actId="113"/>
        <pc:sldMkLst>
          <pc:docMk/>
          <pc:sldMk cId="0" sldId="267"/>
        </pc:sldMkLst>
        <pc:spChg chg="mod">
          <ac:chgData name="Kirsten van de Groep" userId="e318276a-e8ff-4d24-a1f6-2db9ed752c80" providerId="ADAL" clId="{174F3C5A-8E5E-9A4E-8945-75060C338D24}" dt="2024-04-11T08:08:41.934" v="1933" actId="113"/>
          <ac:spMkLst>
            <pc:docMk/>
            <pc:sldMk cId="0" sldId="267"/>
            <ac:spMk id="12" creationId="{00000000-0000-0000-0000-000000000000}"/>
          </ac:spMkLst>
        </pc:spChg>
        <pc:spChg chg="mod">
          <ac:chgData name="Kirsten van de Groep" userId="e318276a-e8ff-4d24-a1f6-2db9ed752c80" providerId="ADAL" clId="{174F3C5A-8E5E-9A4E-8945-75060C338D24}" dt="2024-04-11T08:21:33.665" v="1949" actId="113"/>
          <ac:spMkLst>
            <pc:docMk/>
            <pc:sldMk cId="0" sldId="267"/>
            <ac:spMk id="15" creationId="{00000000-0000-0000-0000-000000000000}"/>
          </ac:spMkLst>
        </pc:spChg>
        <pc:spChg chg="mod">
          <ac:chgData name="Kirsten van de Groep" userId="e318276a-e8ff-4d24-a1f6-2db9ed752c80" providerId="ADAL" clId="{174F3C5A-8E5E-9A4E-8945-75060C338D24}" dt="2024-04-11T08:24:26.762" v="2026" actId="113"/>
          <ac:spMkLst>
            <pc:docMk/>
            <pc:sldMk cId="0" sldId="267"/>
            <ac:spMk id="18" creationId="{00000000-0000-0000-0000-000000000000}"/>
          </ac:spMkLst>
        </pc:spChg>
        <pc:spChg chg="mod">
          <ac:chgData name="Kirsten van de Groep" userId="e318276a-e8ff-4d24-a1f6-2db9ed752c80" providerId="ADAL" clId="{174F3C5A-8E5E-9A4E-8945-75060C338D24}" dt="2024-04-11T08:23:34.443" v="2022" actId="20577"/>
          <ac:spMkLst>
            <pc:docMk/>
            <pc:sldMk cId="0" sldId="267"/>
            <ac:spMk id="19" creationId="{00000000-0000-0000-0000-000000000000}"/>
          </ac:spMkLst>
        </pc:spChg>
        <pc:spChg chg="mod">
          <ac:chgData name="Kirsten van de Groep" userId="e318276a-e8ff-4d24-a1f6-2db9ed752c80" providerId="ADAL" clId="{174F3C5A-8E5E-9A4E-8945-75060C338D24}" dt="2024-04-11T08:29:37.151" v="2028" actId="113"/>
          <ac:spMkLst>
            <pc:docMk/>
            <pc:sldMk cId="0" sldId="267"/>
            <ac:spMk id="21" creationId="{00000000-0000-0000-0000-000000000000}"/>
          </ac:spMkLst>
        </pc:spChg>
        <pc:spChg chg="mod">
          <ac:chgData name="Kirsten van de Groep" userId="e318276a-e8ff-4d24-a1f6-2db9ed752c80" providerId="ADAL" clId="{174F3C5A-8E5E-9A4E-8945-75060C338D24}" dt="2024-04-11T08:07:09.309" v="1896" actId="20577"/>
          <ac:spMkLst>
            <pc:docMk/>
            <pc:sldMk cId="0" sldId="267"/>
            <ac:spMk id="22" creationId="{00000000-0000-0000-0000-000000000000}"/>
          </ac:spMkLst>
        </pc:spChg>
        <pc:spChg chg="mod">
          <ac:chgData name="Kirsten van de Groep" userId="e318276a-e8ff-4d24-a1f6-2db9ed752c80" providerId="ADAL" clId="{174F3C5A-8E5E-9A4E-8945-75060C338D24}" dt="2024-04-11T07:45:29.595" v="227" actId="1076"/>
          <ac:spMkLst>
            <pc:docMk/>
            <pc:sldMk cId="0" sldId="267"/>
            <ac:spMk id="23" creationId="{00000000-0000-0000-0000-000000000000}"/>
          </ac:spMkLst>
        </pc:spChg>
        <pc:spChg chg="mod">
          <ac:chgData name="Kirsten van de Groep" userId="e318276a-e8ff-4d24-a1f6-2db9ed752c80" providerId="ADAL" clId="{174F3C5A-8E5E-9A4E-8945-75060C338D24}" dt="2024-04-11T07:50:04.797" v="275" actId="1076"/>
          <ac:spMkLst>
            <pc:docMk/>
            <pc:sldMk cId="0" sldId="267"/>
            <ac:spMk id="24" creationId="{00000000-0000-0000-0000-000000000000}"/>
          </ac:spMkLst>
        </pc:spChg>
        <pc:spChg chg="mod">
          <ac:chgData name="Kirsten van de Groep" userId="e318276a-e8ff-4d24-a1f6-2db9ed752c80" providerId="ADAL" clId="{174F3C5A-8E5E-9A4E-8945-75060C338D24}" dt="2024-04-11T07:50:01.011" v="274" actId="1076"/>
          <ac:spMkLst>
            <pc:docMk/>
            <pc:sldMk cId="0" sldId="267"/>
            <ac:spMk id="25" creationId="{00000000-0000-0000-0000-000000000000}"/>
          </ac:spMkLst>
        </pc:spChg>
        <pc:spChg chg="mod">
          <ac:chgData name="Kirsten van de Groep" userId="e318276a-e8ff-4d24-a1f6-2db9ed752c80" providerId="ADAL" clId="{174F3C5A-8E5E-9A4E-8945-75060C338D24}" dt="2024-04-11T07:50:08.779" v="276" actId="1076"/>
          <ac:spMkLst>
            <pc:docMk/>
            <pc:sldMk cId="0" sldId="267"/>
            <ac:spMk id="26" creationId="{00000000-0000-0000-0000-000000000000}"/>
          </ac:spMkLst>
        </pc:spChg>
        <pc:spChg chg="add mod">
          <ac:chgData name="Kirsten van de Groep" userId="e318276a-e8ff-4d24-a1f6-2db9ed752c80" providerId="ADAL" clId="{174F3C5A-8E5E-9A4E-8945-75060C338D24}" dt="2024-04-11T07:50:19.348" v="279" actId="767"/>
          <ac:spMkLst>
            <pc:docMk/>
            <pc:sldMk cId="0" sldId="267"/>
            <ac:spMk id="27" creationId="{F3032D42-74DA-B36F-94DE-CE53890AE812}"/>
          </ac:spMkLst>
        </pc:spChg>
        <pc:grpChg chg="mod">
          <ac:chgData name="Kirsten van de Groep" userId="e318276a-e8ff-4d24-a1f6-2db9ed752c80" providerId="ADAL" clId="{174F3C5A-8E5E-9A4E-8945-75060C338D24}" dt="2024-04-11T07:50:09.758" v="277" actId="1076"/>
          <ac:grpSpMkLst>
            <pc:docMk/>
            <pc:sldMk cId="0" sldId="267"/>
            <ac:grpSpMk id="11" creationId="{00000000-0000-0000-0000-000000000000}"/>
          </ac:grpSpMkLst>
        </pc:grpChg>
        <pc:grpChg chg="mod">
          <ac:chgData name="Kirsten van de Groep" userId="e318276a-e8ff-4d24-a1f6-2db9ed752c80" providerId="ADAL" clId="{174F3C5A-8E5E-9A4E-8945-75060C338D24}" dt="2024-04-11T07:59:16.393" v="1208" actId="1076"/>
          <ac:grpSpMkLst>
            <pc:docMk/>
            <pc:sldMk cId="0" sldId="267"/>
            <ac:grpSpMk id="14" creationId="{00000000-0000-0000-0000-000000000000}"/>
          </ac:grpSpMkLst>
        </pc:grpChg>
        <pc:grpChg chg="mod">
          <ac:chgData name="Kirsten van de Groep" userId="e318276a-e8ff-4d24-a1f6-2db9ed752c80" providerId="ADAL" clId="{174F3C5A-8E5E-9A4E-8945-75060C338D24}" dt="2024-04-11T07:46:28.207" v="240" actId="1076"/>
          <ac:grpSpMkLst>
            <pc:docMk/>
            <pc:sldMk cId="0" sldId="267"/>
            <ac:grpSpMk id="20" creationId="{00000000-0000-0000-0000-000000000000}"/>
          </ac:grpSpMkLst>
        </pc:grpChg>
      </pc:sldChg>
      <pc:sldChg chg="del">
        <pc:chgData name="Kirsten van de Groep" userId="e318276a-e8ff-4d24-a1f6-2db9ed752c80" providerId="ADAL" clId="{174F3C5A-8E5E-9A4E-8945-75060C338D24}" dt="2024-04-11T06:45:10.114" v="186" actId="2696"/>
        <pc:sldMkLst>
          <pc:docMk/>
          <pc:sldMk cId="0" sldId="280"/>
        </pc:sldMkLst>
      </pc:sldChg>
      <pc:sldChg chg="add setBg modNotes">
        <pc:chgData name="Kirsten van de Groep" userId="e318276a-e8ff-4d24-a1f6-2db9ed752c80" providerId="ADAL" clId="{174F3C5A-8E5E-9A4E-8945-75060C338D24}" dt="2024-04-11T06:45:14.540" v="187"/>
        <pc:sldMkLst>
          <pc:docMk/>
          <pc:sldMk cId="1131854955" sldId="280"/>
        </pc:sldMkLst>
      </pc:sldChg>
      <pc:sldChg chg="modSp mod">
        <pc:chgData name="Kirsten van de Groep" userId="e318276a-e8ff-4d24-a1f6-2db9ed752c80" providerId="ADAL" clId="{174F3C5A-8E5E-9A4E-8945-75060C338D24}" dt="2024-04-11T13:11:09.940" v="2100" actId="20577"/>
        <pc:sldMkLst>
          <pc:docMk/>
          <pc:sldMk cId="0" sldId="291"/>
        </pc:sldMkLst>
        <pc:spChg chg="mod">
          <ac:chgData name="Kirsten van de Groep" userId="e318276a-e8ff-4d24-a1f6-2db9ed752c80" providerId="ADAL" clId="{174F3C5A-8E5E-9A4E-8945-75060C338D24}" dt="2024-04-11T13:05:49.073" v="2041" actId="20577"/>
          <ac:spMkLst>
            <pc:docMk/>
            <pc:sldMk cId="0" sldId="291"/>
            <ac:spMk id="2" creationId="{00000000-0000-0000-0000-000000000000}"/>
          </ac:spMkLst>
        </pc:spChg>
        <pc:spChg chg="mod">
          <ac:chgData name="Kirsten van de Groep" userId="e318276a-e8ff-4d24-a1f6-2db9ed752c80" providerId="ADAL" clId="{174F3C5A-8E5E-9A4E-8945-75060C338D24}" dt="2024-04-11T13:11:09.940" v="2100" actId="20577"/>
          <ac:spMkLst>
            <pc:docMk/>
            <pc:sldMk cId="0" sldId="291"/>
            <ac:spMk id="3" creationId="{00000000-0000-0000-0000-000000000000}"/>
          </ac:spMkLst>
        </pc:spChg>
      </pc:sldChg>
      <pc:sldChg chg="modSp mod">
        <pc:chgData name="Kirsten van de Groep" userId="e318276a-e8ff-4d24-a1f6-2db9ed752c80" providerId="ADAL" clId="{174F3C5A-8E5E-9A4E-8945-75060C338D24}" dt="2024-04-11T13:11:31.956" v="2101" actId="113"/>
        <pc:sldMkLst>
          <pc:docMk/>
          <pc:sldMk cId="0" sldId="292"/>
        </pc:sldMkLst>
        <pc:spChg chg="mod">
          <ac:chgData name="Kirsten van de Groep" userId="e318276a-e8ff-4d24-a1f6-2db9ed752c80" providerId="ADAL" clId="{174F3C5A-8E5E-9A4E-8945-75060C338D24}" dt="2024-04-11T13:06:14.047" v="2043" actId="1076"/>
          <ac:spMkLst>
            <pc:docMk/>
            <pc:sldMk cId="0" sldId="292"/>
            <ac:spMk id="2" creationId="{00000000-0000-0000-0000-000000000000}"/>
          </ac:spMkLst>
        </pc:spChg>
        <pc:spChg chg="mod">
          <ac:chgData name="Kirsten van de Groep" userId="e318276a-e8ff-4d24-a1f6-2db9ed752c80" providerId="ADAL" clId="{174F3C5A-8E5E-9A4E-8945-75060C338D24}" dt="2024-04-11T13:11:31.956" v="2101" actId="113"/>
          <ac:spMkLst>
            <pc:docMk/>
            <pc:sldMk cId="0" sldId="292"/>
            <ac:spMk id="11" creationId="{00000000-0000-0000-0000-000000000000}"/>
          </ac:spMkLst>
        </pc:spChg>
      </pc:sldChg>
      <pc:sldChg chg="delSp modSp mod">
        <pc:chgData name="Kirsten van de Groep" userId="e318276a-e8ff-4d24-a1f6-2db9ed752c80" providerId="ADAL" clId="{174F3C5A-8E5E-9A4E-8945-75060C338D24}" dt="2024-04-11T13:08:29.918" v="2064" actId="20577"/>
        <pc:sldMkLst>
          <pc:docMk/>
          <pc:sldMk cId="0" sldId="294"/>
        </pc:sldMkLst>
        <pc:spChg chg="del">
          <ac:chgData name="Kirsten van de Groep" userId="e318276a-e8ff-4d24-a1f6-2db9ed752c80" providerId="ADAL" clId="{174F3C5A-8E5E-9A4E-8945-75060C338D24}" dt="2024-04-11T13:06:30.671" v="2044" actId="478"/>
          <ac:spMkLst>
            <pc:docMk/>
            <pc:sldMk cId="0" sldId="294"/>
            <ac:spMk id="2" creationId="{00000000-0000-0000-0000-000000000000}"/>
          </ac:spMkLst>
        </pc:spChg>
        <pc:spChg chg="mod">
          <ac:chgData name="Kirsten van de Groep" userId="e318276a-e8ff-4d24-a1f6-2db9ed752c80" providerId="ADAL" clId="{174F3C5A-8E5E-9A4E-8945-75060C338D24}" dt="2024-04-11T13:08:29.918" v="2064" actId="20577"/>
          <ac:spMkLst>
            <pc:docMk/>
            <pc:sldMk cId="0" sldId="294"/>
            <ac:spMk id="11" creationId="{00000000-0000-0000-0000-000000000000}"/>
          </ac:spMkLst>
        </pc:spChg>
      </pc:sldChg>
      <pc:sldChg chg="addSp delSp modSp mod">
        <pc:chgData name="Kirsten van de Groep" userId="e318276a-e8ff-4d24-a1f6-2db9ed752c80" providerId="ADAL" clId="{174F3C5A-8E5E-9A4E-8945-75060C338D24}" dt="2024-04-11T13:07:46.123" v="2061" actId="478"/>
        <pc:sldMkLst>
          <pc:docMk/>
          <pc:sldMk cId="0" sldId="295"/>
        </pc:sldMkLst>
        <pc:spChg chg="add del mod">
          <ac:chgData name="Kirsten van de Groep" userId="e318276a-e8ff-4d24-a1f6-2db9ed752c80" providerId="ADAL" clId="{174F3C5A-8E5E-9A4E-8945-75060C338D24}" dt="2024-04-11T13:07:46.123" v="2061" actId="478"/>
          <ac:spMkLst>
            <pc:docMk/>
            <pc:sldMk cId="0" sldId="295"/>
            <ac:spMk id="2" creationId="{00000000-0000-0000-0000-000000000000}"/>
          </ac:spMkLst>
        </pc:spChg>
      </pc:sldChg>
      <pc:sldChg chg="addSp delSp modSp mod">
        <pc:chgData name="Kirsten van de Groep" userId="e318276a-e8ff-4d24-a1f6-2db9ed752c80" providerId="ADAL" clId="{174F3C5A-8E5E-9A4E-8945-75060C338D24}" dt="2024-04-11T13:07:49.761" v="2063" actId="478"/>
        <pc:sldMkLst>
          <pc:docMk/>
          <pc:sldMk cId="0" sldId="297"/>
        </pc:sldMkLst>
        <pc:spChg chg="add del mod">
          <ac:chgData name="Kirsten van de Groep" userId="e318276a-e8ff-4d24-a1f6-2db9ed752c80" providerId="ADAL" clId="{174F3C5A-8E5E-9A4E-8945-75060C338D24}" dt="2024-04-11T13:07:49.761" v="2063" actId="478"/>
          <ac:spMkLst>
            <pc:docMk/>
            <pc:sldMk cId="0" sldId="297"/>
            <ac:spMk id="2" creationId="{00000000-0000-0000-0000-000000000000}"/>
          </ac:spMkLst>
        </pc:spChg>
        <pc:spChg chg="add del">
          <ac:chgData name="Kirsten van de Groep" userId="e318276a-e8ff-4d24-a1f6-2db9ed752c80" providerId="ADAL" clId="{174F3C5A-8E5E-9A4E-8945-75060C338D24}" dt="2024-04-11T13:07:37.461" v="2058" actId="26606"/>
          <ac:spMkLst>
            <pc:docMk/>
            <pc:sldMk cId="0" sldId="297"/>
            <ac:spMk id="4" creationId="{00000000-0000-0000-0000-000000000000}"/>
          </ac:spMkLst>
        </pc:spChg>
        <pc:graphicFrameChg chg="add del">
          <ac:chgData name="Kirsten van de Groep" userId="e318276a-e8ff-4d24-a1f6-2db9ed752c80" providerId="ADAL" clId="{174F3C5A-8E5E-9A4E-8945-75060C338D24}" dt="2024-04-11T13:07:31.003" v="2055" actId="26606"/>
          <ac:graphicFrameMkLst>
            <pc:docMk/>
            <pc:sldMk cId="0" sldId="297"/>
            <ac:graphicFrameMk id="13" creationId="{16A163C8-53A9-F631-7916-068B8E8CD376}"/>
          </ac:graphicFrameMkLst>
        </pc:graphicFrameChg>
        <pc:graphicFrameChg chg="add del mod">
          <ac:chgData name="Kirsten van de Groep" userId="e318276a-e8ff-4d24-a1f6-2db9ed752c80" providerId="ADAL" clId="{174F3C5A-8E5E-9A4E-8945-75060C338D24}" dt="2024-04-11T13:07:37.461" v="2058" actId="26606"/>
          <ac:graphicFrameMkLst>
            <pc:docMk/>
            <pc:sldMk cId="0" sldId="297"/>
            <ac:graphicFrameMk id="15" creationId="{640C18B0-ED9F-23E2-15C3-FE4EEEC95602}"/>
          </ac:graphicFrameMkLst>
        </pc:graphicFrameChg>
      </pc:sldChg>
      <pc:sldChg chg="modSp mod">
        <pc:chgData name="Kirsten van de Groep" userId="e318276a-e8ff-4d24-a1f6-2db9ed752c80" providerId="ADAL" clId="{174F3C5A-8E5E-9A4E-8945-75060C338D24}" dt="2024-04-11T06:27:53.810" v="99" actId="20577"/>
        <pc:sldMkLst>
          <pc:docMk/>
          <pc:sldMk cId="0" sldId="299"/>
        </pc:sldMkLst>
        <pc:spChg chg="mod">
          <ac:chgData name="Kirsten van de Groep" userId="e318276a-e8ff-4d24-a1f6-2db9ed752c80" providerId="ADAL" clId="{174F3C5A-8E5E-9A4E-8945-75060C338D24}" dt="2024-04-11T06:27:49.318" v="89" actId="20577"/>
          <ac:spMkLst>
            <pc:docMk/>
            <pc:sldMk cId="0" sldId="299"/>
            <ac:spMk id="15" creationId="{00000000-0000-0000-0000-000000000000}"/>
          </ac:spMkLst>
        </pc:spChg>
        <pc:spChg chg="mod">
          <ac:chgData name="Kirsten van de Groep" userId="e318276a-e8ff-4d24-a1f6-2db9ed752c80" providerId="ADAL" clId="{174F3C5A-8E5E-9A4E-8945-75060C338D24}" dt="2024-04-11T06:27:53.810" v="99" actId="20577"/>
          <ac:spMkLst>
            <pc:docMk/>
            <pc:sldMk cId="0" sldId="299"/>
            <ac:spMk id="16" creationId="{00000000-0000-0000-0000-000000000000}"/>
          </ac:spMkLst>
        </pc:spChg>
      </pc:sldChg>
      <pc:sldChg chg="addSp delSp modSp mod">
        <pc:chgData name="Kirsten van de Groep" userId="e318276a-e8ff-4d24-a1f6-2db9ed752c80" providerId="ADAL" clId="{174F3C5A-8E5E-9A4E-8945-75060C338D24}" dt="2024-04-10T08:53:57.536" v="19" actId="478"/>
        <pc:sldMkLst>
          <pc:docMk/>
          <pc:sldMk cId="0" sldId="301"/>
        </pc:sldMkLst>
        <pc:spChg chg="add del">
          <ac:chgData name="Kirsten van de Groep" userId="e318276a-e8ff-4d24-a1f6-2db9ed752c80" providerId="ADAL" clId="{174F3C5A-8E5E-9A4E-8945-75060C338D24}" dt="2024-04-10T08:52:18.223" v="13" actId="478"/>
          <ac:spMkLst>
            <pc:docMk/>
            <pc:sldMk cId="0" sldId="301"/>
            <ac:spMk id="13" creationId="{00000000-0000-0000-0000-000000000000}"/>
          </ac:spMkLst>
        </pc:spChg>
        <pc:spChg chg="add del mod">
          <ac:chgData name="Kirsten van de Groep" userId="e318276a-e8ff-4d24-a1f6-2db9ed752c80" providerId="ADAL" clId="{174F3C5A-8E5E-9A4E-8945-75060C338D24}" dt="2024-04-10T08:52:12.498" v="9" actId="22"/>
          <ac:spMkLst>
            <pc:docMk/>
            <pc:sldMk cId="0" sldId="301"/>
            <ac:spMk id="90" creationId="{78E00F17-9C52-40A6-9205-E474AD878854}"/>
          </ac:spMkLst>
        </pc:spChg>
        <pc:spChg chg="add del">
          <ac:chgData name="Kirsten van de Groep" userId="e318276a-e8ff-4d24-a1f6-2db9ed752c80" providerId="ADAL" clId="{174F3C5A-8E5E-9A4E-8945-75060C338D24}" dt="2024-04-10T08:52:10.958" v="6" actId="22"/>
          <ac:spMkLst>
            <pc:docMk/>
            <pc:sldMk cId="0" sldId="301"/>
            <ac:spMk id="92" creationId="{E3C15EE0-32B0-400C-E6AD-833B6C1688F3}"/>
          </ac:spMkLst>
        </pc:spChg>
        <pc:spChg chg="mod">
          <ac:chgData name="Kirsten van de Groep" userId="e318276a-e8ff-4d24-a1f6-2db9ed752c80" providerId="ADAL" clId="{174F3C5A-8E5E-9A4E-8945-75060C338D24}" dt="2024-04-10T08:53:45.138" v="16"/>
          <ac:spMkLst>
            <pc:docMk/>
            <pc:sldMk cId="0" sldId="301"/>
            <ac:spMk id="96" creationId="{C36C8EA8-81D5-97B0-FDEE-70AC2A08A769}"/>
          </ac:spMkLst>
        </pc:spChg>
        <pc:grpChg chg="add del mod">
          <ac:chgData name="Kirsten van de Groep" userId="e318276a-e8ff-4d24-a1f6-2db9ed752c80" providerId="ADAL" clId="{174F3C5A-8E5E-9A4E-8945-75060C338D24}" dt="2024-04-10T08:53:57.536" v="19" actId="478"/>
          <ac:grpSpMkLst>
            <pc:docMk/>
            <pc:sldMk cId="0" sldId="301"/>
            <ac:grpSpMk id="12" creationId="{00000000-0000-0000-0000-000000000000}"/>
          </ac:grpSpMkLst>
        </pc:grpChg>
        <pc:grpChg chg="add del mod">
          <ac:chgData name="Kirsten van de Groep" userId="e318276a-e8ff-4d24-a1f6-2db9ed752c80" providerId="ADAL" clId="{174F3C5A-8E5E-9A4E-8945-75060C338D24}" dt="2024-04-10T08:53:56.195" v="18" actId="478"/>
          <ac:grpSpMkLst>
            <pc:docMk/>
            <pc:sldMk cId="0" sldId="301"/>
            <ac:grpSpMk id="95" creationId="{2694953A-EF87-B865-A5EE-FCC804DAE058}"/>
          </ac:grpSpMkLst>
        </pc:grpChg>
      </pc:sldChg>
      <pc:sldChg chg="addSp delSp modSp mod">
        <pc:chgData name="Kirsten van de Groep" userId="e318276a-e8ff-4d24-a1f6-2db9ed752c80" providerId="ADAL" clId="{174F3C5A-8E5E-9A4E-8945-75060C338D24}" dt="2024-04-10T08:56:03.584" v="25" actId="14100"/>
        <pc:sldMkLst>
          <pc:docMk/>
          <pc:sldMk cId="0" sldId="336"/>
        </pc:sldMkLst>
        <pc:grpChg chg="del">
          <ac:chgData name="Kirsten van de Groep" userId="e318276a-e8ff-4d24-a1f6-2db9ed752c80" providerId="ADAL" clId="{174F3C5A-8E5E-9A4E-8945-75060C338D24}" dt="2024-04-10T08:54:33.341" v="20" actId="478"/>
          <ac:grpSpMkLst>
            <pc:docMk/>
            <pc:sldMk cId="0" sldId="336"/>
            <ac:grpSpMk id="12" creationId="{00000000-0000-0000-0000-000000000000}"/>
          </ac:grpSpMkLst>
        </pc:grpChg>
        <pc:picChg chg="add mod">
          <ac:chgData name="Kirsten van de Groep" userId="e318276a-e8ff-4d24-a1f6-2db9ed752c80" providerId="ADAL" clId="{174F3C5A-8E5E-9A4E-8945-75060C338D24}" dt="2024-04-10T08:56:03.584" v="25" actId="14100"/>
          <ac:picMkLst>
            <pc:docMk/>
            <pc:sldMk cId="0" sldId="336"/>
            <ac:picMk id="90" creationId="{DA7CAA1E-7CA1-E346-6133-EE8AC315A835}"/>
          </ac:picMkLst>
        </pc:picChg>
      </pc:sldChg>
      <pc:sldChg chg="add del setBg">
        <pc:chgData name="Kirsten van de Groep" userId="e318276a-e8ff-4d24-a1f6-2db9ed752c80" providerId="ADAL" clId="{174F3C5A-8E5E-9A4E-8945-75060C338D24}" dt="2024-04-11T06:44:45.086" v="182" actId="2696"/>
        <pc:sldMkLst>
          <pc:docMk/>
          <pc:sldMk cId="0" sldId="361"/>
        </pc:sldMkLst>
      </pc:sldChg>
      <pc:sldChg chg="add">
        <pc:chgData name="Kirsten van de Groep" userId="e318276a-e8ff-4d24-a1f6-2db9ed752c80" providerId="ADAL" clId="{174F3C5A-8E5E-9A4E-8945-75060C338D24}" dt="2024-04-11T06:45:01.402" v="185"/>
        <pc:sldMkLst>
          <pc:docMk/>
          <pc:sldMk cId="908714750" sldId="361"/>
        </pc:sldMkLst>
      </pc:sldChg>
      <pc:sldChg chg="add del setBg">
        <pc:chgData name="Kirsten van de Groep" userId="e318276a-e8ff-4d24-a1f6-2db9ed752c80" providerId="ADAL" clId="{174F3C5A-8E5E-9A4E-8945-75060C338D24}" dt="2024-04-11T06:45:01.262" v="184"/>
        <pc:sldMkLst>
          <pc:docMk/>
          <pc:sldMk cId="2522386624" sldId="361"/>
        </pc:sldMkLst>
      </pc:sldChg>
      <pc:sldChg chg="add">
        <pc:chgData name="Kirsten van de Groep" userId="e318276a-e8ff-4d24-a1f6-2db9ed752c80" providerId="ADAL" clId="{174F3C5A-8E5E-9A4E-8945-75060C338D24}" dt="2024-04-11T06:45:01.402" v="185"/>
        <pc:sldMkLst>
          <pc:docMk/>
          <pc:sldMk cId="859648962" sldId="362"/>
        </pc:sldMkLst>
      </pc:sldChg>
      <pc:sldChg chg="add del">
        <pc:chgData name="Kirsten van de Groep" userId="e318276a-e8ff-4d24-a1f6-2db9ed752c80" providerId="ADAL" clId="{174F3C5A-8E5E-9A4E-8945-75060C338D24}" dt="2024-04-11T06:45:01.262" v="184"/>
        <pc:sldMkLst>
          <pc:docMk/>
          <pc:sldMk cId="1130195268" sldId="362"/>
        </pc:sldMkLst>
      </pc:sldChg>
      <pc:sldChg chg="add del">
        <pc:chgData name="Kirsten van de Groep" userId="e318276a-e8ff-4d24-a1f6-2db9ed752c80" providerId="ADAL" clId="{174F3C5A-8E5E-9A4E-8945-75060C338D24}" dt="2024-04-11T06:44:45.086" v="182" actId="2696"/>
        <pc:sldMkLst>
          <pc:docMk/>
          <pc:sldMk cId="2908567180" sldId="362"/>
        </pc:sldMkLst>
      </pc:sldChg>
      <pc:sldChg chg="add">
        <pc:chgData name="Kirsten van de Groep" userId="e318276a-e8ff-4d24-a1f6-2db9ed752c80" providerId="ADAL" clId="{174F3C5A-8E5E-9A4E-8945-75060C338D24}" dt="2024-04-11T06:45:01.402" v="185"/>
        <pc:sldMkLst>
          <pc:docMk/>
          <pc:sldMk cId="565180075" sldId="363"/>
        </pc:sldMkLst>
      </pc:sldChg>
      <pc:sldChg chg="add del">
        <pc:chgData name="Kirsten van de Groep" userId="e318276a-e8ff-4d24-a1f6-2db9ed752c80" providerId="ADAL" clId="{174F3C5A-8E5E-9A4E-8945-75060C338D24}" dt="2024-04-11T06:45:01.262" v="184"/>
        <pc:sldMkLst>
          <pc:docMk/>
          <pc:sldMk cId="2831238311" sldId="363"/>
        </pc:sldMkLst>
      </pc:sldChg>
      <pc:sldChg chg="add del">
        <pc:chgData name="Kirsten van de Groep" userId="e318276a-e8ff-4d24-a1f6-2db9ed752c80" providerId="ADAL" clId="{174F3C5A-8E5E-9A4E-8945-75060C338D24}" dt="2024-04-11T06:44:45.086" v="182" actId="2696"/>
        <pc:sldMkLst>
          <pc:docMk/>
          <pc:sldMk cId="3010649610" sldId="363"/>
        </pc:sldMkLst>
      </pc:sldChg>
      <pc:sldChg chg="add del">
        <pc:chgData name="Kirsten van de Groep" userId="e318276a-e8ff-4d24-a1f6-2db9ed752c80" providerId="ADAL" clId="{174F3C5A-8E5E-9A4E-8945-75060C338D24}" dt="2024-04-11T06:44:45.086" v="182" actId="2696"/>
        <pc:sldMkLst>
          <pc:docMk/>
          <pc:sldMk cId="1622157867" sldId="364"/>
        </pc:sldMkLst>
      </pc:sldChg>
      <pc:sldChg chg="add del">
        <pc:chgData name="Kirsten van de Groep" userId="e318276a-e8ff-4d24-a1f6-2db9ed752c80" providerId="ADAL" clId="{174F3C5A-8E5E-9A4E-8945-75060C338D24}" dt="2024-04-11T06:45:01.262" v="184"/>
        <pc:sldMkLst>
          <pc:docMk/>
          <pc:sldMk cId="1855059300" sldId="364"/>
        </pc:sldMkLst>
      </pc:sldChg>
      <pc:sldChg chg="add">
        <pc:chgData name="Kirsten van de Groep" userId="e318276a-e8ff-4d24-a1f6-2db9ed752c80" providerId="ADAL" clId="{174F3C5A-8E5E-9A4E-8945-75060C338D24}" dt="2024-04-11T06:45:01.402" v="185"/>
        <pc:sldMkLst>
          <pc:docMk/>
          <pc:sldMk cId="2550317209" sldId="364"/>
        </pc:sldMkLst>
      </pc:sldChg>
      <pc:sldChg chg="add del">
        <pc:chgData name="Kirsten van de Groep" userId="e318276a-e8ff-4d24-a1f6-2db9ed752c80" providerId="ADAL" clId="{174F3C5A-8E5E-9A4E-8945-75060C338D24}" dt="2024-04-11T06:44:45.086" v="182" actId="2696"/>
        <pc:sldMkLst>
          <pc:docMk/>
          <pc:sldMk cId="1374776229" sldId="365"/>
        </pc:sldMkLst>
      </pc:sldChg>
      <pc:sldChg chg="add">
        <pc:chgData name="Kirsten van de Groep" userId="e318276a-e8ff-4d24-a1f6-2db9ed752c80" providerId="ADAL" clId="{174F3C5A-8E5E-9A4E-8945-75060C338D24}" dt="2024-04-11T06:45:01.402" v="185"/>
        <pc:sldMkLst>
          <pc:docMk/>
          <pc:sldMk cId="1897198148" sldId="365"/>
        </pc:sldMkLst>
      </pc:sldChg>
      <pc:sldChg chg="add del">
        <pc:chgData name="Kirsten van de Groep" userId="e318276a-e8ff-4d24-a1f6-2db9ed752c80" providerId="ADAL" clId="{174F3C5A-8E5E-9A4E-8945-75060C338D24}" dt="2024-04-11T06:45:01.262" v="184"/>
        <pc:sldMkLst>
          <pc:docMk/>
          <pc:sldMk cId="2938606202" sldId="365"/>
        </pc:sldMkLst>
      </pc:sldChg>
      <pc:sldChg chg="add del">
        <pc:chgData name="Kirsten van de Groep" userId="e318276a-e8ff-4d24-a1f6-2db9ed752c80" providerId="ADAL" clId="{174F3C5A-8E5E-9A4E-8945-75060C338D24}" dt="2024-04-11T06:45:01.262" v="184"/>
        <pc:sldMkLst>
          <pc:docMk/>
          <pc:sldMk cId="962105269" sldId="366"/>
        </pc:sldMkLst>
      </pc:sldChg>
      <pc:sldChg chg="add">
        <pc:chgData name="Kirsten van de Groep" userId="e318276a-e8ff-4d24-a1f6-2db9ed752c80" providerId="ADAL" clId="{174F3C5A-8E5E-9A4E-8945-75060C338D24}" dt="2024-04-11T06:45:01.402" v="185"/>
        <pc:sldMkLst>
          <pc:docMk/>
          <pc:sldMk cId="2937863765" sldId="366"/>
        </pc:sldMkLst>
      </pc:sldChg>
      <pc:sldChg chg="add del">
        <pc:chgData name="Kirsten van de Groep" userId="e318276a-e8ff-4d24-a1f6-2db9ed752c80" providerId="ADAL" clId="{174F3C5A-8E5E-9A4E-8945-75060C338D24}" dt="2024-04-11T06:44:45.086" v="182" actId="2696"/>
        <pc:sldMkLst>
          <pc:docMk/>
          <pc:sldMk cId="3202327725" sldId="366"/>
        </pc:sldMkLst>
      </pc:sldChg>
      <pc:sldChg chg="add del">
        <pc:chgData name="Kirsten van de Groep" userId="e318276a-e8ff-4d24-a1f6-2db9ed752c80" providerId="ADAL" clId="{174F3C5A-8E5E-9A4E-8945-75060C338D24}" dt="2024-04-11T06:17:59.316" v="87"/>
        <pc:sldMkLst>
          <pc:docMk/>
          <pc:sldMk cId="4031956836" sldId="366"/>
        </pc:sldMkLst>
      </pc:sldChg>
      <pc:sldChg chg="add del">
        <pc:chgData name="Kirsten van de Groep" userId="e318276a-e8ff-4d24-a1f6-2db9ed752c80" providerId="ADAL" clId="{174F3C5A-8E5E-9A4E-8945-75060C338D24}" dt="2024-04-11T10:14:03.036" v="2031"/>
        <pc:sldMkLst>
          <pc:docMk/>
          <pc:sldMk cId="2011012226" sldId="1982"/>
        </pc:sldMkLst>
      </pc:sldChg>
      <pc:sldChg chg="add del">
        <pc:chgData name="Kirsten van de Groep" userId="e318276a-e8ff-4d24-a1f6-2db9ed752c80" providerId="ADAL" clId="{174F3C5A-8E5E-9A4E-8945-75060C338D24}" dt="2024-04-11T10:14:03.036" v="2031"/>
        <pc:sldMkLst>
          <pc:docMk/>
          <pc:sldMk cId="1173167424" sldId="1983"/>
        </pc:sldMkLst>
      </pc:sldChg>
      <pc:sldChg chg="add del">
        <pc:chgData name="Kirsten van de Groep" userId="e318276a-e8ff-4d24-a1f6-2db9ed752c80" providerId="ADAL" clId="{174F3C5A-8E5E-9A4E-8945-75060C338D24}" dt="2024-04-11T10:14:03.036" v="2031"/>
        <pc:sldMkLst>
          <pc:docMk/>
          <pc:sldMk cId="2437273648" sldId="1984"/>
        </pc:sldMkLst>
      </pc:sldChg>
      <pc:sldChg chg="add del">
        <pc:chgData name="Kirsten van de Groep" userId="e318276a-e8ff-4d24-a1f6-2db9ed752c80" providerId="ADAL" clId="{174F3C5A-8E5E-9A4E-8945-75060C338D24}" dt="2024-04-11T10:14:03.036" v="2031"/>
        <pc:sldMkLst>
          <pc:docMk/>
          <pc:sldMk cId="26226252" sldId="1985"/>
        </pc:sldMkLst>
      </pc:sldChg>
      <pc:sldChg chg="add del">
        <pc:chgData name="Kirsten van de Groep" userId="e318276a-e8ff-4d24-a1f6-2db9ed752c80" providerId="ADAL" clId="{174F3C5A-8E5E-9A4E-8945-75060C338D24}" dt="2024-04-11T10:14:03.036" v="2031"/>
        <pc:sldMkLst>
          <pc:docMk/>
          <pc:sldMk cId="0" sldId="200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898186-2BEC-41A3-A0BF-6463BBBFB5F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6143F845-64D1-4538-B791-EB18A206A807}">
      <dgm:prSet phldrT="[Text]" custT="1"/>
      <dgm:spPr/>
      <dgm:t>
        <a:bodyPr/>
        <a:lstStyle/>
        <a:p>
          <a:r>
            <a:rPr lang="en-GB" sz="1200" dirty="0"/>
            <a:t>Vacancy</a:t>
          </a:r>
        </a:p>
      </dgm:t>
    </dgm:pt>
    <dgm:pt modelId="{F1925752-6123-4376-B98A-BE40E7267640}" type="parTrans" cxnId="{A7DA28A1-8652-4288-A046-8FB5811747DB}">
      <dgm:prSet/>
      <dgm:spPr/>
      <dgm:t>
        <a:bodyPr/>
        <a:lstStyle/>
        <a:p>
          <a:endParaRPr lang="en-GB" sz="1200"/>
        </a:p>
      </dgm:t>
    </dgm:pt>
    <dgm:pt modelId="{C23E299A-E1DB-46E9-A9B7-78CEC835F4ED}" type="sibTrans" cxnId="{A7DA28A1-8652-4288-A046-8FB5811747DB}">
      <dgm:prSet/>
      <dgm:spPr/>
      <dgm:t>
        <a:bodyPr/>
        <a:lstStyle/>
        <a:p>
          <a:endParaRPr lang="en-GB" sz="1200"/>
        </a:p>
      </dgm:t>
    </dgm:pt>
    <dgm:pt modelId="{61A8B95B-7CFC-47C5-9C1F-69863AAF0DAA}">
      <dgm:prSet phldrT="[Text]" custT="1"/>
      <dgm:spPr/>
      <dgm:t>
        <a:bodyPr/>
        <a:lstStyle/>
        <a:p>
          <a:r>
            <a:rPr lang="en-GB" sz="1200" dirty="0"/>
            <a:t>Regional Manager North</a:t>
          </a:r>
        </a:p>
      </dgm:t>
    </dgm:pt>
    <dgm:pt modelId="{596453C5-B360-45B7-80C0-0EAE1AFF0A8A}" type="parTrans" cxnId="{D124E629-051A-4067-86B7-EBA0B6879499}">
      <dgm:prSet/>
      <dgm:spPr/>
      <dgm:t>
        <a:bodyPr/>
        <a:lstStyle/>
        <a:p>
          <a:endParaRPr lang="en-GB" sz="1200"/>
        </a:p>
      </dgm:t>
    </dgm:pt>
    <dgm:pt modelId="{9381105F-C0D6-46A4-A659-C9C39C17B3E0}" type="sibTrans" cxnId="{D124E629-051A-4067-86B7-EBA0B6879499}">
      <dgm:prSet/>
      <dgm:spPr/>
      <dgm:t>
        <a:bodyPr/>
        <a:lstStyle/>
        <a:p>
          <a:endParaRPr lang="en-GB" sz="1200" dirty="0"/>
        </a:p>
      </dgm:t>
    </dgm:pt>
    <dgm:pt modelId="{B38EF548-310B-4981-85C4-63B1DBD70E52}">
      <dgm:prSet phldrT="[Text]" custT="1"/>
      <dgm:spPr/>
      <dgm:t>
        <a:bodyPr/>
        <a:lstStyle/>
        <a:p>
          <a:r>
            <a:rPr lang="en-GB" sz="1200" dirty="0"/>
            <a:t>Regional Manager South </a:t>
          </a:r>
        </a:p>
      </dgm:t>
    </dgm:pt>
    <dgm:pt modelId="{443553BF-C163-4027-9A2C-08D8221CC8BC}" type="parTrans" cxnId="{4AC632FA-403A-4D7F-8F70-A5026A177A1A}">
      <dgm:prSet/>
      <dgm:spPr/>
      <dgm:t>
        <a:bodyPr/>
        <a:lstStyle/>
        <a:p>
          <a:endParaRPr lang="en-GB" sz="1200"/>
        </a:p>
      </dgm:t>
    </dgm:pt>
    <dgm:pt modelId="{E57D9FA2-D5D1-4E3D-AF4A-A3F2DBA1CF3B}" type="sibTrans" cxnId="{4AC632FA-403A-4D7F-8F70-A5026A177A1A}">
      <dgm:prSet/>
      <dgm:spPr/>
      <dgm:t>
        <a:bodyPr/>
        <a:lstStyle/>
        <a:p>
          <a:endParaRPr lang="en-GB" sz="1200"/>
        </a:p>
      </dgm:t>
    </dgm:pt>
    <dgm:pt modelId="{43D0776C-D2E1-4033-8E14-5B7E1C1F9449}">
      <dgm:prSet phldrT="[Text]" custT="1"/>
      <dgm:spPr/>
      <dgm:t>
        <a:bodyPr/>
        <a:lstStyle/>
        <a:p>
          <a:r>
            <a:rPr lang="en-GB" sz="1200" dirty="0"/>
            <a:t>Regional Manager Ireland</a:t>
          </a:r>
        </a:p>
      </dgm:t>
    </dgm:pt>
    <dgm:pt modelId="{3ABD693A-6F23-4E42-A512-FEF9942D4412}" type="parTrans" cxnId="{3D443177-221B-4BE6-B281-93131D29E468}">
      <dgm:prSet/>
      <dgm:spPr/>
      <dgm:t>
        <a:bodyPr/>
        <a:lstStyle/>
        <a:p>
          <a:endParaRPr lang="en-GB" sz="1200"/>
        </a:p>
      </dgm:t>
    </dgm:pt>
    <dgm:pt modelId="{A43FB581-54B2-41E7-BCCA-F900282DD953}" type="sibTrans" cxnId="{3D443177-221B-4BE6-B281-93131D29E468}">
      <dgm:prSet/>
      <dgm:spPr/>
      <dgm:t>
        <a:bodyPr/>
        <a:lstStyle/>
        <a:p>
          <a:endParaRPr lang="en-GB" sz="1200"/>
        </a:p>
      </dgm:t>
    </dgm:pt>
    <dgm:pt modelId="{0B559D8C-7E3D-48DE-9643-519608475F6E}">
      <dgm:prSet custT="1"/>
      <dgm:spPr/>
      <dgm:t>
        <a:bodyPr/>
        <a:lstStyle/>
        <a:p>
          <a:r>
            <a:rPr lang="en-GB" sz="1200" dirty="0"/>
            <a:t>Regional Manager Midlands</a:t>
          </a:r>
        </a:p>
      </dgm:t>
    </dgm:pt>
    <dgm:pt modelId="{22D7B7BB-D3A8-4F89-B8DF-A7B931BBDCC8}" type="parTrans" cxnId="{010B018F-313F-45C1-99FC-4485445A02A7}">
      <dgm:prSet/>
      <dgm:spPr/>
      <dgm:t>
        <a:bodyPr/>
        <a:lstStyle/>
        <a:p>
          <a:endParaRPr lang="en-GB" sz="1200"/>
        </a:p>
      </dgm:t>
    </dgm:pt>
    <dgm:pt modelId="{06DBE023-5FCC-4C89-8B4B-DCC39DB32A3E}" type="sibTrans" cxnId="{010B018F-313F-45C1-99FC-4485445A02A7}">
      <dgm:prSet/>
      <dgm:spPr/>
      <dgm:t>
        <a:bodyPr/>
        <a:lstStyle/>
        <a:p>
          <a:endParaRPr lang="en-GB" sz="1200"/>
        </a:p>
      </dgm:t>
    </dgm:pt>
    <dgm:pt modelId="{A272D01A-3D75-4D03-820B-1CE1CDDDC507}">
      <dgm:prSet custT="1"/>
      <dgm:spPr/>
      <dgm:t>
        <a:bodyPr/>
        <a:lstStyle/>
        <a:p>
          <a:r>
            <a:rPr lang="en-GB" sz="1200" dirty="0"/>
            <a:t>Technical Manager</a:t>
          </a:r>
        </a:p>
      </dgm:t>
    </dgm:pt>
    <dgm:pt modelId="{D06E26F8-0AD5-44A7-A1C3-E86699DAE296}" type="parTrans" cxnId="{4BD8CE51-67B6-4251-97BF-70FFA251779E}">
      <dgm:prSet/>
      <dgm:spPr/>
      <dgm:t>
        <a:bodyPr/>
        <a:lstStyle/>
        <a:p>
          <a:endParaRPr lang="en-GB" sz="1200"/>
        </a:p>
      </dgm:t>
    </dgm:pt>
    <dgm:pt modelId="{723BAC8E-9184-49D3-B39C-D1976F1759C3}" type="sibTrans" cxnId="{4BD8CE51-67B6-4251-97BF-70FFA251779E}">
      <dgm:prSet/>
      <dgm:spPr/>
      <dgm:t>
        <a:bodyPr/>
        <a:lstStyle/>
        <a:p>
          <a:endParaRPr lang="en-GB" sz="1200"/>
        </a:p>
      </dgm:t>
    </dgm:pt>
    <dgm:pt modelId="{51C4DE30-4B1E-421A-B1BD-174DDAF73B67}">
      <dgm:prSet custT="1"/>
      <dgm:spPr/>
      <dgm:t>
        <a:bodyPr/>
        <a:lstStyle/>
        <a:p>
          <a:r>
            <a:rPr lang="en-GB" sz="1200" dirty="0"/>
            <a:t>Hotliner</a:t>
          </a:r>
        </a:p>
      </dgm:t>
    </dgm:pt>
    <dgm:pt modelId="{3E5CCBAB-1FF1-45EE-87C8-B8B15908EC6E}" type="parTrans" cxnId="{4B7B073D-1CF3-4E35-A241-92A036D1E367}">
      <dgm:prSet/>
      <dgm:spPr/>
      <dgm:t>
        <a:bodyPr/>
        <a:lstStyle/>
        <a:p>
          <a:endParaRPr lang="en-GB" sz="1200"/>
        </a:p>
      </dgm:t>
    </dgm:pt>
    <dgm:pt modelId="{E3ABC844-20B2-4444-A4D9-E9B2F51B9E06}" type="sibTrans" cxnId="{4B7B073D-1CF3-4E35-A241-92A036D1E367}">
      <dgm:prSet/>
      <dgm:spPr/>
      <dgm:t>
        <a:bodyPr/>
        <a:lstStyle/>
        <a:p>
          <a:endParaRPr lang="en-GB" sz="1200"/>
        </a:p>
      </dgm:t>
    </dgm:pt>
    <dgm:pt modelId="{2A12CBA8-4AB4-4909-B0FA-888122396310}">
      <dgm:prSet custT="1"/>
      <dgm:spPr/>
      <dgm:t>
        <a:bodyPr/>
        <a:lstStyle/>
        <a:p>
          <a:r>
            <a:rPr lang="en-GB" sz="1200" dirty="0"/>
            <a:t>Customer </a:t>
          </a:r>
        </a:p>
        <a:p>
          <a:r>
            <a:rPr lang="en-GB" sz="1200" dirty="0"/>
            <a:t>Service</a:t>
          </a:r>
        </a:p>
      </dgm:t>
    </dgm:pt>
    <dgm:pt modelId="{F19D6262-458E-447C-9134-D1C0E70D46B3}" type="parTrans" cxnId="{56822126-8A9D-43E5-BDCE-B8F6313CDA24}">
      <dgm:prSet/>
      <dgm:spPr/>
      <dgm:t>
        <a:bodyPr/>
        <a:lstStyle/>
        <a:p>
          <a:endParaRPr lang="en-GB" sz="1200"/>
        </a:p>
      </dgm:t>
    </dgm:pt>
    <dgm:pt modelId="{2382A007-38D5-4DC2-8513-264102918270}" type="sibTrans" cxnId="{56822126-8A9D-43E5-BDCE-B8F6313CDA24}">
      <dgm:prSet/>
      <dgm:spPr/>
      <dgm:t>
        <a:bodyPr/>
        <a:lstStyle/>
        <a:p>
          <a:endParaRPr lang="en-GB" sz="1200"/>
        </a:p>
      </dgm:t>
    </dgm:pt>
    <dgm:pt modelId="{579CEB89-B14C-4FBD-96A5-33BA502ED197}">
      <dgm:prSet custT="1"/>
      <dgm:spPr/>
      <dgm:t>
        <a:bodyPr/>
        <a:lstStyle/>
        <a:p>
          <a:r>
            <a:rPr lang="en-GB" sz="1200" dirty="0"/>
            <a:t>Hotliner</a:t>
          </a:r>
        </a:p>
      </dgm:t>
    </dgm:pt>
    <dgm:pt modelId="{B5EDCCF2-4F76-441B-91F1-2B13B6E080C5}" type="parTrans" cxnId="{B0B22F86-FE5F-4D88-B968-B2A71E3EB3F4}">
      <dgm:prSet/>
      <dgm:spPr/>
      <dgm:t>
        <a:bodyPr/>
        <a:lstStyle/>
        <a:p>
          <a:endParaRPr lang="en-GB" sz="1200"/>
        </a:p>
      </dgm:t>
    </dgm:pt>
    <dgm:pt modelId="{CBF6553E-0510-43FA-8EF2-AB4C49D167DD}" type="sibTrans" cxnId="{B0B22F86-FE5F-4D88-B968-B2A71E3EB3F4}">
      <dgm:prSet/>
      <dgm:spPr/>
      <dgm:t>
        <a:bodyPr/>
        <a:lstStyle/>
        <a:p>
          <a:endParaRPr lang="en-GB" sz="1200"/>
        </a:p>
      </dgm:t>
    </dgm:pt>
    <dgm:pt modelId="{CF62F33A-6F61-46E4-B2FD-B5071C738CB9}">
      <dgm:prSet custT="1"/>
      <dgm:spPr/>
      <dgm:t>
        <a:bodyPr/>
        <a:lstStyle/>
        <a:p>
          <a:r>
            <a:rPr lang="en-GB" sz="1200" dirty="0"/>
            <a:t>Hotliner</a:t>
          </a:r>
        </a:p>
      </dgm:t>
    </dgm:pt>
    <dgm:pt modelId="{0ACEC113-6076-4958-A091-A542B8EE2413}" type="parTrans" cxnId="{273ADB66-546D-4581-BECF-BBA3AED66179}">
      <dgm:prSet/>
      <dgm:spPr/>
      <dgm:t>
        <a:bodyPr/>
        <a:lstStyle/>
        <a:p>
          <a:endParaRPr lang="en-GB" sz="1200"/>
        </a:p>
      </dgm:t>
    </dgm:pt>
    <dgm:pt modelId="{44313C93-A41C-4FFB-AF00-14FCD2AC963E}" type="sibTrans" cxnId="{273ADB66-546D-4581-BECF-BBA3AED66179}">
      <dgm:prSet/>
      <dgm:spPr/>
      <dgm:t>
        <a:bodyPr/>
        <a:lstStyle/>
        <a:p>
          <a:endParaRPr lang="en-GB" sz="1200"/>
        </a:p>
      </dgm:t>
    </dgm:pt>
    <dgm:pt modelId="{73A0A01E-D9B5-43B3-8EAF-8373877B49FB}">
      <dgm:prSet custT="1"/>
      <dgm:spPr/>
      <dgm:t>
        <a:bodyPr/>
        <a:lstStyle/>
        <a:p>
          <a:r>
            <a:rPr lang="en-GB" sz="1200" dirty="0"/>
            <a:t>Service </a:t>
          </a:r>
        </a:p>
        <a:p>
          <a:r>
            <a:rPr lang="en-GB" sz="1200" dirty="0"/>
            <a:t>Supervisor x2 </a:t>
          </a:r>
        </a:p>
      </dgm:t>
    </dgm:pt>
    <dgm:pt modelId="{D73056BD-9424-4154-A3B1-C956448D696E}" type="parTrans" cxnId="{EA0D7EE5-8BC5-48AF-98CA-EA89E80BBD95}">
      <dgm:prSet/>
      <dgm:spPr/>
      <dgm:t>
        <a:bodyPr/>
        <a:lstStyle/>
        <a:p>
          <a:endParaRPr lang="en-GB" sz="1200"/>
        </a:p>
      </dgm:t>
    </dgm:pt>
    <dgm:pt modelId="{F1C62EAE-7307-49E0-A56B-10365CF618F8}" type="sibTrans" cxnId="{EA0D7EE5-8BC5-48AF-98CA-EA89E80BBD95}">
      <dgm:prSet/>
      <dgm:spPr/>
      <dgm:t>
        <a:bodyPr/>
        <a:lstStyle/>
        <a:p>
          <a:endParaRPr lang="en-GB" sz="1200" dirty="0"/>
        </a:p>
      </dgm:t>
    </dgm:pt>
    <dgm:pt modelId="{E985C7E8-7785-4B83-B937-2A2484F33A6B}">
      <dgm:prSet custT="1"/>
      <dgm:spPr/>
      <dgm:t>
        <a:bodyPr/>
        <a:lstStyle/>
        <a:p>
          <a:r>
            <a:rPr lang="en-GB" sz="1200" dirty="0"/>
            <a:t>Technicians x10</a:t>
          </a:r>
        </a:p>
      </dgm:t>
    </dgm:pt>
    <dgm:pt modelId="{CB70A099-0DF9-404D-A080-BB72F73DD687}" type="parTrans" cxnId="{2B8F0092-6057-4A46-9801-81223551E885}">
      <dgm:prSet/>
      <dgm:spPr/>
      <dgm:t>
        <a:bodyPr/>
        <a:lstStyle/>
        <a:p>
          <a:endParaRPr lang="en-GB" sz="1200"/>
        </a:p>
      </dgm:t>
    </dgm:pt>
    <dgm:pt modelId="{E863C806-EE4C-44E6-AAE1-F41593AC6710}" type="sibTrans" cxnId="{2B8F0092-6057-4A46-9801-81223551E885}">
      <dgm:prSet/>
      <dgm:spPr/>
      <dgm:t>
        <a:bodyPr/>
        <a:lstStyle/>
        <a:p>
          <a:endParaRPr lang="en-GB" sz="1200" dirty="0"/>
        </a:p>
      </dgm:t>
    </dgm:pt>
    <dgm:pt modelId="{A39D8926-D68C-4954-A27F-4E53B2B4E865}">
      <dgm:prSet custT="1"/>
      <dgm:spPr/>
      <dgm:t>
        <a:bodyPr/>
        <a:lstStyle/>
        <a:p>
          <a:r>
            <a:rPr lang="en-GB" sz="1200" dirty="0"/>
            <a:t>Hotliner</a:t>
          </a:r>
        </a:p>
      </dgm:t>
    </dgm:pt>
    <dgm:pt modelId="{189997C6-0C60-4439-BC86-AF1BD5A001DF}" type="parTrans" cxnId="{6C23B360-9B2F-4F73-9C08-BFF7111E892C}">
      <dgm:prSet/>
      <dgm:spPr/>
      <dgm:t>
        <a:bodyPr/>
        <a:lstStyle/>
        <a:p>
          <a:endParaRPr lang="en-GB" sz="1200"/>
        </a:p>
      </dgm:t>
    </dgm:pt>
    <dgm:pt modelId="{F6857C32-BEBC-419C-8B1B-2BB6827A206B}" type="sibTrans" cxnId="{6C23B360-9B2F-4F73-9C08-BFF7111E892C}">
      <dgm:prSet/>
      <dgm:spPr/>
      <dgm:t>
        <a:bodyPr/>
        <a:lstStyle/>
        <a:p>
          <a:endParaRPr lang="en-GB" sz="1200"/>
        </a:p>
      </dgm:t>
    </dgm:pt>
    <dgm:pt modelId="{0CCDDC01-6406-4282-AA7C-0CBF913930EC}">
      <dgm:prSet custT="1"/>
      <dgm:spPr/>
      <dgm:t>
        <a:bodyPr/>
        <a:lstStyle/>
        <a:p>
          <a:r>
            <a:rPr lang="en-GB" sz="1200" dirty="0"/>
            <a:t>Customer </a:t>
          </a:r>
        </a:p>
        <a:p>
          <a:r>
            <a:rPr lang="en-GB" sz="1200" dirty="0"/>
            <a:t>Service</a:t>
          </a:r>
        </a:p>
      </dgm:t>
    </dgm:pt>
    <dgm:pt modelId="{75962F51-8B4A-473A-889A-1ECF71EE1DFC}" type="parTrans" cxnId="{9213E2B7-B24B-4861-8B25-42CF3010498A}">
      <dgm:prSet/>
      <dgm:spPr/>
      <dgm:t>
        <a:bodyPr/>
        <a:lstStyle/>
        <a:p>
          <a:endParaRPr lang="en-GB" sz="1200"/>
        </a:p>
      </dgm:t>
    </dgm:pt>
    <dgm:pt modelId="{7B33819D-BD76-4986-9418-EABE0D73AC63}" type="sibTrans" cxnId="{9213E2B7-B24B-4861-8B25-42CF3010498A}">
      <dgm:prSet/>
      <dgm:spPr/>
      <dgm:t>
        <a:bodyPr/>
        <a:lstStyle/>
        <a:p>
          <a:endParaRPr lang="en-GB" sz="1200"/>
        </a:p>
      </dgm:t>
    </dgm:pt>
    <dgm:pt modelId="{4776F554-8096-4C15-87F3-4D1692605CF9}">
      <dgm:prSet custT="1"/>
      <dgm:spPr/>
      <dgm:t>
        <a:bodyPr/>
        <a:lstStyle/>
        <a:p>
          <a:r>
            <a:rPr lang="en-GB" sz="1200" dirty="0"/>
            <a:t>Service </a:t>
          </a:r>
        </a:p>
        <a:p>
          <a:r>
            <a:rPr lang="en-GB" sz="1200" dirty="0"/>
            <a:t>Supervisor x2</a:t>
          </a:r>
        </a:p>
      </dgm:t>
    </dgm:pt>
    <dgm:pt modelId="{365384E8-DDB3-42EC-908A-2BFEFF0F970A}" type="parTrans" cxnId="{8B774655-D07F-400B-B080-5C0A8BFA028A}">
      <dgm:prSet/>
      <dgm:spPr/>
      <dgm:t>
        <a:bodyPr/>
        <a:lstStyle/>
        <a:p>
          <a:endParaRPr lang="en-GB" sz="1200"/>
        </a:p>
      </dgm:t>
    </dgm:pt>
    <dgm:pt modelId="{2D2D0891-A55B-4A4F-85DE-48327A3B3F61}" type="sibTrans" cxnId="{8B774655-D07F-400B-B080-5C0A8BFA028A}">
      <dgm:prSet/>
      <dgm:spPr/>
      <dgm:t>
        <a:bodyPr/>
        <a:lstStyle/>
        <a:p>
          <a:endParaRPr lang="en-GB" sz="1200"/>
        </a:p>
      </dgm:t>
    </dgm:pt>
    <dgm:pt modelId="{E1DB0651-BD88-4095-8926-7C13242D71FF}">
      <dgm:prSet custT="1"/>
      <dgm:spPr/>
      <dgm:t>
        <a:bodyPr/>
        <a:lstStyle/>
        <a:p>
          <a:r>
            <a:rPr lang="en-GB" sz="1200" dirty="0"/>
            <a:t>Customer </a:t>
          </a:r>
        </a:p>
        <a:p>
          <a:r>
            <a:rPr lang="en-GB" sz="1200" dirty="0"/>
            <a:t>Service </a:t>
          </a:r>
        </a:p>
      </dgm:t>
    </dgm:pt>
    <dgm:pt modelId="{BAA4D566-7009-4F64-BD7D-B716F5D6102B}" type="parTrans" cxnId="{350059F8-FD8C-4407-9125-EB956B792710}">
      <dgm:prSet/>
      <dgm:spPr/>
      <dgm:t>
        <a:bodyPr/>
        <a:lstStyle/>
        <a:p>
          <a:endParaRPr lang="en-GB" sz="1200"/>
        </a:p>
      </dgm:t>
    </dgm:pt>
    <dgm:pt modelId="{B1AC7810-0A7E-4D6D-B026-C460BCC42308}" type="sibTrans" cxnId="{350059F8-FD8C-4407-9125-EB956B792710}">
      <dgm:prSet/>
      <dgm:spPr/>
      <dgm:t>
        <a:bodyPr/>
        <a:lstStyle/>
        <a:p>
          <a:endParaRPr lang="en-GB" sz="1200"/>
        </a:p>
      </dgm:t>
    </dgm:pt>
    <dgm:pt modelId="{FF1D6DBB-5FC3-4665-926C-B60045CA57AE}">
      <dgm:prSet custT="1"/>
      <dgm:spPr/>
      <dgm:t>
        <a:bodyPr/>
        <a:lstStyle/>
        <a:p>
          <a:r>
            <a:rPr lang="en-GB" sz="1200" dirty="0"/>
            <a:t>Service </a:t>
          </a:r>
        </a:p>
        <a:p>
          <a:r>
            <a:rPr lang="en-GB" sz="1200" dirty="0"/>
            <a:t>Supervisor x2</a:t>
          </a:r>
        </a:p>
      </dgm:t>
    </dgm:pt>
    <dgm:pt modelId="{A39B24C8-2313-4D34-B1A6-21846B309D1F}" type="parTrans" cxnId="{26EFF651-1F3A-4EBB-85CA-6C7EF19426B1}">
      <dgm:prSet/>
      <dgm:spPr/>
      <dgm:t>
        <a:bodyPr/>
        <a:lstStyle/>
        <a:p>
          <a:endParaRPr lang="en-GB" sz="1200"/>
        </a:p>
      </dgm:t>
    </dgm:pt>
    <dgm:pt modelId="{A1EC1E46-2743-4F4A-BA02-9B1C5125EF9D}" type="sibTrans" cxnId="{26EFF651-1F3A-4EBB-85CA-6C7EF19426B1}">
      <dgm:prSet/>
      <dgm:spPr/>
      <dgm:t>
        <a:bodyPr/>
        <a:lstStyle/>
        <a:p>
          <a:endParaRPr lang="en-GB" sz="1200"/>
        </a:p>
      </dgm:t>
    </dgm:pt>
    <dgm:pt modelId="{0B09A7C2-CB73-4FEA-92DD-37290F5C09E7}">
      <dgm:prSet custT="1"/>
      <dgm:spPr/>
      <dgm:t>
        <a:bodyPr/>
        <a:lstStyle/>
        <a:p>
          <a:r>
            <a:rPr lang="en-GB" sz="1200" dirty="0"/>
            <a:t>Customer </a:t>
          </a:r>
        </a:p>
        <a:p>
          <a:r>
            <a:rPr lang="en-GB" sz="1200" dirty="0"/>
            <a:t>Service</a:t>
          </a:r>
        </a:p>
      </dgm:t>
    </dgm:pt>
    <dgm:pt modelId="{76B978C2-2733-41C7-870C-B1579B2CDC20}" type="parTrans" cxnId="{DE0AB0AC-1E01-4CD4-BD59-0969DDCDA722}">
      <dgm:prSet/>
      <dgm:spPr/>
      <dgm:t>
        <a:bodyPr/>
        <a:lstStyle/>
        <a:p>
          <a:endParaRPr lang="en-GB" sz="1200"/>
        </a:p>
      </dgm:t>
    </dgm:pt>
    <dgm:pt modelId="{37206A5F-F22A-43A1-B4C6-E8AA8031224D}" type="sibTrans" cxnId="{DE0AB0AC-1E01-4CD4-BD59-0969DDCDA722}">
      <dgm:prSet/>
      <dgm:spPr/>
      <dgm:t>
        <a:bodyPr/>
        <a:lstStyle/>
        <a:p>
          <a:endParaRPr lang="en-GB" sz="1200"/>
        </a:p>
      </dgm:t>
    </dgm:pt>
    <dgm:pt modelId="{9738A68F-A7F3-4A37-AFD2-542D8E9A3B15}">
      <dgm:prSet custT="1"/>
      <dgm:spPr/>
      <dgm:t>
        <a:bodyPr/>
        <a:lstStyle/>
        <a:p>
          <a:r>
            <a:rPr lang="en-GB" sz="1200" dirty="0"/>
            <a:t>Service </a:t>
          </a:r>
        </a:p>
        <a:p>
          <a:r>
            <a:rPr lang="en-GB" sz="1200" dirty="0"/>
            <a:t>Supervisor x2</a:t>
          </a:r>
        </a:p>
      </dgm:t>
    </dgm:pt>
    <dgm:pt modelId="{81E7DB71-F240-4C2F-B994-791C057301FC}" type="parTrans" cxnId="{7017C03B-1204-4126-BEEE-48031FC23F1B}">
      <dgm:prSet/>
      <dgm:spPr/>
      <dgm:t>
        <a:bodyPr/>
        <a:lstStyle/>
        <a:p>
          <a:endParaRPr lang="en-GB" sz="1200"/>
        </a:p>
      </dgm:t>
    </dgm:pt>
    <dgm:pt modelId="{2B4BA3D9-9CFF-415D-8076-4600D976935A}" type="sibTrans" cxnId="{7017C03B-1204-4126-BEEE-48031FC23F1B}">
      <dgm:prSet/>
      <dgm:spPr/>
      <dgm:t>
        <a:bodyPr/>
        <a:lstStyle/>
        <a:p>
          <a:endParaRPr lang="en-GB" sz="1200"/>
        </a:p>
      </dgm:t>
    </dgm:pt>
    <dgm:pt modelId="{A161A5C8-1EF8-483E-B8D2-74D854DEB4BF}">
      <dgm:prSet custT="1"/>
      <dgm:spPr/>
      <dgm:t>
        <a:bodyPr/>
        <a:lstStyle/>
        <a:p>
          <a:r>
            <a:rPr lang="en-GB" sz="1200" dirty="0"/>
            <a:t>Technicians x10</a:t>
          </a:r>
        </a:p>
      </dgm:t>
    </dgm:pt>
    <dgm:pt modelId="{4B690CCF-CF2F-425E-8626-6B17DA0169FE}" type="parTrans" cxnId="{4494D61F-624C-4D72-952B-0928543B53B2}">
      <dgm:prSet/>
      <dgm:spPr/>
      <dgm:t>
        <a:bodyPr/>
        <a:lstStyle/>
        <a:p>
          <a:endParaRPr lang="en-GB" sz="1200"/>
        </a:p>
      </dgm:t>
    </dgm:pt>
    <dgm:pt modelId="{81654B3E-E7F6-4A88-AAE9-6AEB57F1921F}" type="sibTrans" cxnId="{4494D61F-624C-4D72-952B-0928543B53B2}">
      <dgm:prSet/>
      <dgm:spPr/>
      <dgm:t>
        <a:bodyPr/>
        <a:lstStyle/>
        <a:p>
          <a:endParaRPr lang="en-GB" sz="1200"/>
        </a:p>
      </dgm:t>
    </dgm:pt>
    <dgm:pt modelId="{2D775244-0EAE-4E02-ADC1-FDCFB9964F07}">
      <dgm:prSet custT="1"/>
      <dgm:spPr/>
      <dgm:t>
        <a:bodyPr/>
        <a:lstStyle/>
        <a:p>
          <a:r>
            <a:rPr lang="en-GB" sz="1200" dirty="0"/>
            <a:t>Technicians </a:t>
          </a:r>
        </a:p>
        <a:p>
          <a:r>
            <a:rPr lang="en-GB" sz="1200" dirty="0"/>
            <a:t>x10</a:t>
          </a:r>
        </a:p>
      </dgm:t>
    </dgm:pt>
    <dgm:pt modelId="{6D55D5F7-B5D2-4A27-A4EA-733DF7A3B7BB}" type="parTrans" cxnId="{D5B20B6A-5B95-490C-A8A3-D48F4180E699}">
      <dgm:prSet/>
      <dgm:spPr/>
      <dgm:t>
        <a:bodyPr/>
        <a:lstStyle/>
        <a:p>
          <a:endParaRPr lang="en-GB" sz="1200"/>
        </a:p>
      </dgm:t>
    </dgm:pt>
    <dgm:pt modelId="{A2EF7B85-3512-41CF-B9F4-C8E0747C2700}" type="sibTrans" cxnId="{D5B20B6A-5B95-490C-A8A3-D48F4180E699}">
      <dgm:prSet/>
      <dgm:spPr/>
      <dgm:t>
        <a:bodyPr/>
        <a:lstStyle/>
        <a:p>
          <a:endParaRPr lang="en-GB" sz="1200"/>
        </a:p>
      </dgm:t>
    </dgm:pt>
    <dgm:pt modelId="{C8BA0018-6F3A-4652-A6D8-D60FE2783633}">
      <dgm:prSet custT="1"/>
      <dgm:spPr/>
      <dgm:t>
        <a:bodyPr/>
        <a:lstStyle/>
        <a:p>
          <a:r>
            <a:rPr lang="en-GB" sz="1200" dirty="0"/>
            <a:t>Technicians </a:t>
          </a:r>
        </a:p>
        <a:p>
          <a:r>
            <a:rPr lang="en-GB" sz="1200" dirty="0"/>
            <a:t>x10</a:t>
          </a:r>
        </a:p>
      </dgm:t>
    </dgm:pt>
    <dgm:pt modelId="{7B7FDB21-78B7-412A-B1DE-B6E8862FA526}" type="parTrans" cxnId="{03334DE7-3D58-48AD-85F8-CE02EB80DB18}">
      <dgm:prSet/>
      <dgm:spPr/>
      <dgm:t>
        <a:bodyPr/>
        <a:lstStyle/>
        <a:p>
          <a:endParaRPr lang="en-GB" sz="1200"/>
        </a:p>
      </dgm:t>
    </dgm:pt>
    <dgm:pt modelId="{BBCADADC-D2D8-4172-A0A4-3010867EE5BB}" type="sibTrans" cxnId="{03334DE7-3D58-48AD-85F8-CE02EB80DB18}">
      <dgm:prSet/>
      <dgm:spPr/>
      <dgm:t>
        <a:bodyPr/>
        <a:lstStyle/>
        <a:p>
          <a:endParaRPr lang="en-GB" sz="1200"/>
        </a:p>
      </dgm:t>
    </dgm:pt>
    <dgm:pt modelId="{683A112A-4B6E-49CE-A716-F1F1606CC705}">
      <dgm:prSet custT="1"/>
      <dgm:spPr/>
      <dgm:t>
        <a:bodyPr/>
        <a:lstStyle/>
        <a:p>
          <a:r>
            <a:rPr lang="en-GB" sz="1200" b="1" dirty="0"/>
            <a:t>Andy Maxwell</a:t>
          </a:r>
        </a:p>
        <a:p>
          <a:r>
            <a:rPr lang="en-GB" sz="1200" b="1" dirty="0"/>
            <a:t>Service Manager</a:t>
          </a:r>
        </a:p>
      </dgm:t>
    </dgm:pt>
    <dgm:pt modelId="{95EAFD51-963E-4799-8C9A-11EC5705053C}" type="parTrans" cxnId="{7AE26A90-DA7E-408F-BC56-7E69C3AEF4E6}">
      <dgm:prSet/>
      <dgm:spPr/>
      <dgm:t>
        <a:bodyPr/>
        <a:lstStyle/>
        <a:p>
          <a:endParaRPr lang="en-GB"/>
        </a:p>
      </dgm:t>
    </dgm:pt>
    <dgm:pt modelId="{C282A223-9F76-4623-A4E6-5630A24BCEA2}" type="sibTrans" cxnId="{7AE26A90-DA7E-408F-BC56-7E69C3AEF4E6}">
      <dgm:prSet/>
      <dgm:spPr/>
      <dgm:t>
        <a:bodyPr/>
        <a:lstStyle/>
        <a:p>
          <a:endParaRPr lang="en-GB"/>
        </a:p>
      </dgm:t>
    </dgm:pt>
    <dgm:pt modelId="{A716C5D0-04C9-4E8F-BC74-1B5AAE3927E7}" type="pres">
      <dgm:prSet presAssocID="{9E898186-2BEC-41A3-A0BF-6463BBBFB5FF}" presName="hierChild1" presStyleCnt="0">
        <dgm:presLayoutVars>
          <dgm:orgChart val="1"/>
          <dgm:chPref val="1"/>
          <dgm:dir/>
          <dgm:animOne val="branch"/>
          <dgm:animLvl val="lvl"/>
          <dgm:resizeHandles/>
        </dgm:presLayoutVars>
      </dgm:prSet>
      <dgm:spPr/>
    </dgm:pt>
    <dgm:pt modelId="{256ACEF4-15E2-44F5-815A-2551E640B5C6}" type="pres">
      <dgm:prSet presAssocID="{683A112A-4B6E-49CE-A716-F1F1606CC705}" presName="hierRoot1" presStyleCnt="0">
        <dgm:presLayoutVars>
          <dgm:hierBranch val="init"/>
        </dgm:presLayoutVars>
      </dgm:prSet>
      <dgm:spPr/>
    </dgm:pt>
    <dgm:pt modelId="{F72E3B43-2FD6-40FE-8735-97C5F7C03283}" type="pres">
      <dgm:prSet presAssocID="{683A112A-4B6E-49CE-A716-F1F1606CC705}" presName="rootComposite1" presStyleCnt="0"/>
      <dgm:spPr/>
    </dgm:pt>
    <dgm:pt modelId="{5B3CA6E3-3A8C-47E0-8769-C2E7F0A758DD}" type="pres">
      <dgm:prSet presAssocID="{683A112A-4B6E-49CE-A716-F1F1606CC705}" presName="rootText1" presStyleLbl="node0" presStyleIdx="0" presStyleCnt="1" custScaleX="180751">
        <dgm:presLayoutVars>
          <dgm:chPref val="3"/>
        </dgm:presLayoutVars>
      </dgm:prSet>
      <dgm:spPr/>
    </dgm:pt>
    <dgm:pt modelId="{6CCC9CD9-9491-4916-BD39-8259C6B1A82C}" type="pres">
      <dgm:prSet presAssocID="{683A112A-4B6E-49CE-A716-F1F1606CC705}" presName="rootConnector1" presStyleLbl="node1" presStyleIdx="0" presStyleCnt="0"/>
      <dgm:spPr/>
    </dgm:pt>
    <dgm:pt modelId="{F9536921-ED85-41CE-8296-CE7328E35316}" type="pres">
      <dgm:prSet presAssocID="{683A112A-4B6E-49CE-A716-F1F1606CC705}" presName="hierChild2" presStyleCnt="0"/>
      <dgm:spPr/>
    </dgm:pt>
    <dgm:pt modelId="{105F6097-D440-48D3-A240-3DF4AD860932}" type="pres">
      <dgm:prSet presAssocID="{F1925752-6123-4376-B98A-BE40E7267640}" presName="Name37" presStyleLbl="parChTrans1D2" presStyleIdx="0" presStyleCnt="1"/>
      <dgm:spPr/>
    </dgm:pt>
    <dgm:pt modelId="{DDCEE567-F94E-47CA-A4F2-E7739D6E0DD5}" type="pres">
      <dgm:prSet presAssocID="{6143F845-64D1-4538-B791-EB18A206A807}" presName="hierRoot2" presStyleCnt="0">
        <dgm:presLayoutVars>
          <dgm:hierBranch val="init"/>
        </dgm:presLayoutVars>
      </dgm:prSet>
      <dgm:spPr/>
    </dgm:pt>
    <dgm:pt modelId="{B1AB210C-1E1C-41FE-8550-C6962DCB34CA}" type="pres">
      <dgm:prSet presAssocID="{6143F845-64D1-4538-B791-EB18A206A807}" presName="rootComposite" presStyleCnt="0"/>
      <dgm:spPr/>
    </dgm:pt>
    <dgm:pt modelId="{3EA8E7FD-AC48-4DAC-9DFE-9E407C407EF5}" type="pres">
      <dgm:prSet presAssocID="{6143F845-64D1-4538-B791-EB18A206A807}" presName="rootText" presStyleLbl="node2" presStyleIdx="0" presStyleCnt="1">
        <dgm:presLayoutVars>
          <dgm:chPref val="3"/>
        </dgm:presLayoutVars>
      </dgm:prSet>
      <dgm:spPr/>
    </dgm:pt>
    <dgm:pt modelId="{F2205049-5D7A-4CDD-8709-E2137CE54652}" type="pres">
      <dgm:prSet presAssocID="{6143F845-64D1-4538-B791-EB18A206A807}" presName="rootConnector" presStyleLbl="node2" presStyleIdx="0" presStyleCnt="1"/>
      <dgm:spPr/>
    </dgm:pt>
    <dgm:pt modelId="{54A0F650-3928-45C5-BF33-6F9665B8B69A}" type="pres">
      <dgm:prSet presAssocID="{6143F845-64D1-4538-B791-EB18A206A807}" presName="hierChild4" presStyleCnt="0"/>
      <dgm:spPr/>
    </dgm:pt>
    <dgm:pt modelId="{8D9DB629-70B4-403F-91BE-1EE89BC5758C}" type="pres">
      <dgm:prSet presAssocID="{596453C5-B360-45B7-80C0-0EAE1AFF0A8A}" presName="Name37" presStyleLbl="parChTrans1D3" presStyleIdx="0" presStyleCnt="5"/>
      <dgm:spPr/>
    </dgm:pt>
    <dgm:pt modelId="{FA5C1139-54AC-42F2-866B-D89B34390C96}" type="pres">
      <dgm:prSet presAssocID="{61A8B95B-7CFC-47C5-9C1F-69863AAF0DAA}" presName="hierRoot2" presStyleCnt="0">
        <dgm:presLayoutVars>
          <dgm:hierBranch val="init"/>
        </dgm:presLayoutVars>
      </dgm:prSet>
      <dgm:spPr/>
    </dgm:pt>
    <dgm:pt modelId="{9DBA27F9-E0F9-4BCB-970E-9095C1816FCA}" type="pres">
      <dgm:prSet presAssocID="{61A8B95B-7CFC-47C5-9C1F-69863AAF0DAA}" presName="rootComposite" presStyleCnt="0"/>
      <dgm:spPr/>
    </dgm:pt>
    <dgm:pt modelId="{770880FC-BFA9-44AC-8E75-8A1F79F06F00}" type="pres">
      <dgm:prSet presAssocID="{61A8B95B-7CFC-47C5-9C1F-69863AAF0DAA}" presName="rootText" presStyleLbl="node3" presStyleIdx="0" presStyleCnt="5">
        <dgm:presLayoutVars>
          <dgm:chPref val="3"/>
        </dgm:presLayoutVars>
      </dgm:prSet>
      <dgm:spPr/>
    </dgm:pt>
    <dgm:pt modelId="{D22B249D-91C1-45F7-9C53-1115D0B0F5DF}" type="pres">
      <dgm:prSet presAssocID="{61A8B95B-7CFC-47C5-9C1F-69863AAF0DAA}" presName="rootConnector" presStyleLbl="node3" presStyleIdx="0" presStyleCnt="5"/>
      <dgm:spPr/>
    </dgm:pt>
    <dgm:pt modelId="{9A513B95-9844-477E-A751-F6CFC6ABB087}" type="pres">
      <dgm:prSet presAssocID="{61A8B95B-7CFC-47C5-9C1F-69863AAF0DAA}" presName="hierChild4" presStyleCnt="0"/>
      <dgm:spPr/>
    </dgm:pt>
    <dgm:pt modelId="{861A450D-72B5-4CCA-B829-B05FFBCE1CA1}" type="pres">
      <dgm:prSet presAssocID="{3E5CCBAB-1FF1-45EE-87C8-B8B15908EC6E}" presName="Name37" presStyleLbl="parChTrans1D4" presStyleIdx="0" presStyleCnt="16"/>
      <dgm:spPr/>
    </dgm:pt>
    <dgm:pt modelId="{E822DFA7-B79E-4FE1-8AF4-1C0D951B2033}" type="pres">
      <dgm:prSet presAssocID="{51C4DE30-4B1E-421A-B1BD-174DDAF73B67}" presName="hierRoot2" presStyleCnt="0">
        <dgm:presLayoutVars>
          <dgm:hierBranch val="init"/>
        </dgm:presLayoutVars>
      </dgm:prSet>
      <dgm:spPr/>
    </dgm:pt>
    <dgm:pt modelId="{EB27A91E-83C5-4373-8296-BDC60647BCDF}" type="pres">
      <dgm:prSet presAssocID="{51C4DE30-4B1E-421A-B1BD-174DDAF73B67}" presName="rootComposite" presStyleCnt="0"/>
      <dgm:spPr/>
    </dgm:pt>
    <dgm:pt modelId="{E1441966-7970-4C9E-B337-50636121C673}" type="pres">
      <dgm:prSet presAssocID="{51C4DE30-4B1E-421A-B1BD-174DDAF73B67}" presName="rootText" presStyleLbl="node4" presStyleIdx="0" presStyleCnt="16">
        <dgm:presLayoutVars>
          <dgm:chPref val="3"/>
        </dgm:presLayoutVars>
      </dgm:prSet>
      <dgm:spPr/>
    </dgm:pt>
    <dgm:pt modelId="{4B15410B-0639-4935-936D-4E48FE09A6CB}" type="pres">
      <dgm:prSet presAssocID="{51C4DE30-4B1E-421A-B1BD-174DDAF73B67}" presName="rootConnector" presStyleLbl="node4" presStyleIdx="0" presStyleCnt="16"/>
      <dgm:spPr/>
    </dgm:pt>
    <dgm:pt modelId="{693AD679-1A4F-488C-ADC9-DE6FB8948CFE}" type="pres">
      <dgm:prSet presAssocID="{51C4DE30-4B1E-421A-B1BD-174DDAF73B67}" presName="hierChild4" presStyleCnt="0"/>
      <dgm:spPr/>
    </dgm:pt>
    <dgm:pt modelId="{E31BDCAD-E965-4D44-B470-8D93B230EFB1}" type="pres">
      <dgm:prSet presAssocID="{F19D6262-458E-447C-9134-D1C0E70D46B3}" presName="Name37" presStyleLbl="parChTrans1D4" presStyleIdx="1" presStyleCnt="16"/>
      <dgm:spPr/>
    </dgm:pt>
    <dgm:pt modelId="{1EBE02C3-D27F-4947-84F9-FF4BDD8F2998}" type="pres">
      <dgm:prSet presAssocID="{2A12CBA8-4AB4-4909-B0FA-888122396310}" presName="hierRoot2" presStyleCnt="0">
        <dgm:presLayoutVars>
          <dgm:hierBranch val="init"/>
        </dgm:presLayoutVars>
      </dgm:prSet>
      <dgm:spPr/>
    </dgm:pt>
    <dgm:pt modelId="{566B05A3-1370-4408-9970-2782A03519F2}" type="pres">
      <dgm:prSet presAssocID="{2A12CBA8-4AB4-4909-B0FA-888122396310}" presName="rootComposite" presStyleCnt="0"/>
      <dgm:spPr/>
    </dgm:pt>
    <dgm:pt modelId="{72EEAE60-9FFD-4BA6-AFF3-F5C4A8B5E54C}" type="pres">
      <dgm:prSet presAssocID="{2A12CBA8-4AB4-4909-B0FA-888122396310}" presName="rootText" presStyleLbl="node4" presStyleIdx="1" presStyleCnt="16">
        <dgm:presLayoutVars>
          <dgm:chPref val="3"/>
        </dgm:presLayoutVars>
      </dgm:prSet>
      <dgm:spPr/>
    </dgm:pt>
    <dgm:pt modelId="{76639BC8-2A2E-484C-8D29-8FADAF4EB684}" type="pres">
      <dgm:prSet presAssocID="{2A12CBA8-4AB4-4909-B0FA-888122396310}" presName="rootConnector" presStyleLbl="node4" presStyleIdx="1" presStyleCnt="16"/>
      <dgm:spPr/>
    </dgm:pt>
    <dgm:pt modelId="{1D684073-3993-4657-9E45-761E7CAC9EC9}" type="pres">
      <dgm:prSet presAssocID="{2A12CBA8-4AB4-4909-B0FA-888122396310}" presName="hierChild4" presStyleCnt="0"/>
      <dgm:spPr/>
    </dgm:pt>
    <dgm:pt modelId="{76BC5E9D-C546-47C9-9241-1DB14968F652}" type="pres">
      <dgm:prSet presAssocID="{D73056BD-9424-4154-A3B1-C956448D696E}" presName="Name37" presStyleLbl="parChTrans1D4" presStyleIdx="2" presStyleCnt="16"/>
      <dgm:spPr/>
    </dgm:pt>
    <dgm:pt modelId="{70343DFB-8214-4AB6-8760-3B4D80E3FEE2}" type="pres">
      <dgm:prSet presAssocID="{73A0A01E-D9B5-43B3-8EAF-8373877B49FB}" presName="hierRoot2" presStyleCnt="0">
        <dgm:presLayoutVars>
          <dgm:hierBranch val="init"/>
        </dgm:presLayoutVars>
      </dgm:prSet>
      <dgm:spPr/>
    </dgm:pt>
    <dgm:pt modelId="{9F8E7D48-224E-4D53-9D4A-891E61B8829C}" type="pres">
      <dgm:prSet presAssocID="{73A0A01E-D9B5-43B3-8EAF-8373877B49FB}" presName="rootComposite" presStyleCnt="0"/>
      <dgm:spPr/>
    </dgm:pt>
    <dgm:pt modelId="{EDF26C02-2374-4A48-85E7-6B923ABDA645}" type="pres">
      <dgm:prSet presAssocID="{73A0A01E-D9B5-43B3-8EAF-8373877B49FB}" presName="rootText" presStyleLbl="node4" presStyleIdx="2" presStyleCnt="16">
        <dgm:presLayoutVars>
          <dgm:chPref val="3"/>
        </dgm:presLayoutVars>
      </dgm:prSet>
      <dgm:spPr/>
    </dgm:pt>
    <dgm:pt modelId="{133F5C39-7F96-4830-B09D-5DE0FF693BC1}" type="pres">
      <dgm:prSet presAssocID="{73A0A01E-D9B5-43B3-8EAF-8373877B49FB}" presName="rootConnector" presStyleLbl="node4" presStyleIdx="2" presStyleCnt="16"/>
      <dgm:spPr/>
    </dgm:pt>
    <dgm:pt modelId="{11B028F8-E0AA-45F1-B844-085F515EEB74}" type="pres">
      <dgm:prSet presAssocID="{73A0A01E-D9B5-43B3-8EAF-8373877B49FB}" presName="hierChild4" presStyleCnt="0"/>
      <dgm:spPr/>
    </dgm:pt>
    <dgm:pt modelId="{EC289EDE-6BD9-475B-A826-5C9B28AF1E94}" type="pres">
      <dgm:prSet presAssocID="{CB70A099-0DF9-404D-A080-BB72F73DD687}" presName="Name37" presStyleLbl="parChTrans1D4" presStyleIdx="3" presStyleCnt="16"/>
      <dgm:spPr/>
    </dgm:pt>
    <dgm:pt modelId="{5FD1D815-873B-4F8B-AB73-FDA6B7D32CFD}" type="pres">
      <dgm:prSet presAssocID="{E985C7E8-7785-4B83-B937-2A2484F33A6B}" presName="hierRoot2" presStyleCnt="0">
        <dgm:presLayoutVars>
          <dgm:hierBranch val="init"/>
        </dgm:presLayoutVars>
      </dgm:prSet>
      <dgm:spPr/>
    </dgm:pt>
    <dgm:pt modelId="{25449495-1E1C-4F11-BE82-04C4FA6CF2A7}" type="pres">
      <dgm:prSet presAssocID="{E985C7E8-7785-4B83-B937-2A2484F33A6B}" presName="rootComposite" presStyleCnt="0"/>
      <dgm:spPr/>
    </dgm:pt>
    <dgm:pt modelId="{CE617BA9-59F3-4484-B7A6-9213EA66CE82}" type="pres">
      <dgm:prSet presAssocID="{E985C7E8-7785-4B83-B937-2A2484F33A6B}" presName="rootText" presStyleLbl="node4" presStyleIdx="3" presStyleCnt="16">
        <dgm:presLayoutVars>
          <dgm:chPref val="3"/>
        </dgm:presLayoutVars>
      </dgm:prSet>
      <dgm:spPr/>
    </dgm:pt>
    <dgm:pt modelId="{753FED6B-2D66-44D3-9C06-7BE9F2EC1347}" type="pres">
      <dgm:prSet presAssocID="{E985C7E8-7785-4B83-B937-2A2484F33A6B}" presName="rootConnector" presStyleLbl="node4" presStyleIdx="3" presStyleCnt="16"/>
      <dgm:spPr/>
    </dgm:pt>
    <dgm:pt modelId="{2A14D123-0A59-4A78-A161-745638BFFD8D}" type="pres">
      <dgm:prSet presAssocID="{E985C7E8-7785-4B83-B937-2A2484F33A6B}" presName="hierChild4" presStyleCnt="0"/>
      <dgm:spPr/>
    </dgm:pt>
    <dgm:pt modelId="{E919CA38-403A-4485-A753-0A1914921D88}" type="pres">
      <dgm:prSet presAssocID="{E985C7E8-7785-4B83-B937-2A2484F33A6B}" presName="hierChild5" presStyleCnt="0"/>
      <dgm:spPr/>
    </dgm:pt>
    <dgm:pt modelId="{9F0348F7-7815-4C96-9A5B-A8B3F8E9891A}" type="pres">
      <dgm:prSet presAssocID="{73A0A01E-D9B5-43B3-8EAF-8373877B49FB}" presName="hierChild5" presStyleCnt="0"/>
      <dgm:spPr/>
    </dgm:pt>
    <dgm:pt modelId="{41F69468-766A-447A-9A54-309B4262CF1D}" type="pres">
      <dgm:prSet presAssocID="{2A12CBA8-4AB4-4909-B0FA-888122396310}" presName="hierChild5" presStyleCnt="0"/>
      <dgm:spPr/>
    </dgm:pt>
    <dgm:pt modelId="{FA71086F-D830-49EC-BB25-FE1B8152505A}" type="pres">
      <dgm:prSet presAssocID="{51C4DE30-4B1E-421A-B1BD-174DDAF73B67}" presName="hierChild5" presStyleCnt="0"/>
      <dgm:spPr/>
    </dgm:pt>
    <dgm:pt modelId="{B7BB768D-0B40-4E15-AE1F-0159B0DF3AF5}" type="pres">
      <dgm:prSet presAssocID="{61A8B95B-7CFC-47C5-9C1F-69863AAF0DAA}" presName="hierChild5" presStyleCnt="0"/>
      <dgm:spPr/>
    </dgm:pt>
    <dgm:pt modelId="{6C84ECF0-E392-4BB0-A536-CB0EA7E92B11}" type="pres">
      <dgm:prSet presAssocID="{443553BF-C163-4027-9A2C-08D8221CC8BC}" presName="Name37" presStyleLbl="parChTrans1D3" presStyleIdx="1" presStyleCnt="5"/>
      <dgm:spPr/>
    </dgm:pt>
    <dgm:pt modelId="{FEA43678-F8C9-4FA1-BF93-E921E0F75C9B}" type="pres">
      <dgm:prSet presAssocID="{B38EF548-310B-4981-85C4-63B1DBD70E52}" presName="hierRoot2" presStyleCnt="0">
        <dgm:presLayoutVars>
          <dgm:hierBranch val="init"/>
        </dgm:presLayoutVars>
      </dgm:prSet>
      <dgm:spPr/>
    </dgm:pt>
    <dgm:pt modelId="{6041F1A9-C2ED-4861-A722-D27D864427E4}" type="pres">
      <dgm:prSet presAssocID="{B38EF548-310B-4981-85C4-63B1DBD70E52}" presName="rootComposite" presStyleCnt="0"/>
      <dgm:spPr/>
    </dgm:pt>
    <dgm:pt modelId="{CCB3E188-1250-4252-AFD6-52CAD7F52DFA}" type="pres">
      <dgm:prSet presAssocID="{B38EF548-310B-4981-85C4-63B1DBD70E52}" presName="rootText" presStyleLbl="node3" presStyleIdx="1" presStyleCnt="5">
        <dgm:presLayoutVars>
          <dgm:chPref val="3"/>
        </dgm:presLayoutVars>
      </dgm:prSet>
      <dgm:spPr/>
    </dgm:pt>
    <dgm:pt modelId="{70986AE0-BC30-4037-8633-C8E8FF0A1B90}" type="pres">
      <dgm:prSet presAssocID="{B38EF548-310B-4981-85C4-63B1DBD70E52}" presName="rootConnector" presStyleLbl="node3" presStyleIdx="1" presStyleCnt="5"/>
      <dgm:spPr/>
    </dgm:pt>
    <dgm:pt modelId="{EE57338A-C969-4AF5-93F9-0B283762962C}" type="pres">
      <dgm:prSet presAssocID="{B38EF548-310B-4981-85C4-63B1DBD70E52}" presName="hierChild4" presStyleCnt="0"/>
      <dgm:spPr/>
    </dgm:pt>
    <dgm:pt modelId="{C9C2BF99-CC2B-4AD9-B56C-C42910A499AF}" type="pres">
      <dgm:prSet presAssocID="{B5EDCCF2-4F76-441B-91F1-2B13B6E080C5}" presName="Name37" presStyleLbl="parChTrans1D4" presStyleIdx="4" presStyleCnt="16"/>
      <dgm:spPr/>
    </dgm:pt>
    <dgm:pt modelId="{EF983E21-4E16-41E6-8F9C-1BA408BB9A61}" type="pres">
      <dgm:prSet presAssocID="{579CEB89-B14C-4FBD-96A5-33BA502ED197}" presName="hierRoot2" presStyleCnt="0">
        <dgm:presLayoutVars>
          <dgm:hierBranch val="init"/>
        </dgm:presLayoutVars>
      </dgm:prSet>
      <dgm:spPr/>
    </dgm:pt>
    <dgm:pt modelId="{66D93233-3E82-47E0-BD4C-7BAB59348C0E}" type="pres">
      <dgm:prSet presAssocID="{579CEB89-B14C-4FBD-96A5-33BA502ED197}" presName="rootComposite" presStyleCnt="0"/>
      <dgm:spPr/>
    </dgm:pt>
    <dgm:pt modelId="{62B84CE3-E65A-4838-83C8-7A8BA986B916}" type="pres">
      <dgm:prSet presAssocID="{579CEB89-B14C-4FBD-96A5-33BA502ED197}" presName="rootText" presStyleLbl="node4" presStyleIdx="4" presStyleCnt="16">
        <dgm:presLayoutVars>
          <dgm:chPref val="3"/>
        </dgm:presLayoutVars>
      </dgm:prSet>
      <dgm:spPr/>
    </dgm:pt>
    <dgm:pt modelId="{2D48D854-2A63-4F54-A2A7-A8478F6DBF0B}" type="pres">
      <dgm:prSet presAssocID="{579CEB89-B14C-4FBD-96A5-33BA502ED197}" presName="rootConnector" presStyleLbl="node4" presStyleIdx="4" presStyleCnt="16"/>
      <dgm:spPr/>
    </dgm:pt>
    <dgm:pt modelId="{3DBEBEBD-8C60-423F-B322-28F04053BE56}" type="pres">
      <dgm:prSet presAssocID="{579CEB89-B14C-4FBD-96A5-33BA502ED197}" presName="hierChild4" presStyleCnt="0"/>
      <dgm:spPr/>
    </dgm:pt>
    <dgm:pt modelId="{114BC916-0851-4EB5-8CF2-B5134C0571EE}" type="pres">
      <dgm:prSet presAssocID="{75962F51-8B4A-473A-889A-1ECF71EE1DFC}" presName="Name37" presStyleLbl="parChTrans1D4" presStyleIdx="5" presStyleCnt="16"/>
      <dgm:spPr/>
    </dgm:pt>
    <dgm:pt modelId="{A9173C49-868F-41BB-8E82-EB7D4DE82535}" type="pres">
      <dgm:prSet presAssocID="{0CCDDC01-6406-4282-AA7C-0CBF913930EC}" presName="hierRoot2" presStyleCnt="0">
        <dgm:presLayoutVars>
          <dgm:hierBranch val="init"/>
        </dgm:presLayoutVars>
      </dgm:prSet>
      <dgm:spPr/>
    </dgm:pt>
    <dgm:pt modelId="{9D725FA7-C961-4F31-B0B5-D65A204B4905}" type="pres">
      <dgm:prSet presAssocID="{0CCDDC01-6406-4282-AA7C-0CBF913930EC}" presName="rootComposite" presStyleCnt="0"/>
      <dgm:spPr/>
    </dgm:pt>
    <dgm:pt modelId="{801B407C-8995-4AF9-9A3B-AD84A861F5D5}" type="pres">
      <dgm:prSet presAssocID="{0CCDDC01-6406-4282-AA7C-0CBF913930EC}" presName="rootText" presStyleLbl="node4" presStyleIdx="5" presStyleCnt="16">
        <dgm:presLayoutVars>
          <dgm:chPref val="3"/>
        </dgm:presLayoutVars>
      </dgm:prSet>
      <dgm:spPr/>
    </dgm:pt>
    <dgm:pt modelId="{DE6745F4-D51E-4683-9A51-99C32E6E2E30}" type="pres">
      <dgm:prSet presAssocID="{0CCDDC01-6406-4282-AA7C-0CBF913930EC}" presName="rootConnector" presStyleLbl="node4" presStyleIdx="5" presStyleCnt="16"/>
      <dgm:spPr/>
    </dgm:pt>
    <dgm:pt modelId="{E725EA3C-0B81-4256-B57D-57D746344EFD}" type="pres">
      <dgm:prSet presAssocID="{0CCDDC01-6406-4282-AA7C-0CBF913930EC}" presName="hierChild4" presStyleCnt="0"/>
      <dgm:spPr/>
    </dgm:pt>
    <dgm:pt modelId="{0B1C2018-0CBB-4451-891C-1733ED6A25E2}" type="pres">
      <dgm:prSet presAssocID="{365384E8-DDB3-42EC-908A-2BFEFF0F970A}" presName="Name37" presStyleLbl="parChTrans1D4" presStyleIdx="6" presStyleCnt="16"/>
      <dgm:spPr/>
    </dgm:pt>
    <dgm:pt modelId="{BB5E6D9D-21A7-453F-8592-8F96A2E79F20}" type="pres">
      <dgm:prSet presAssocID="{4776F554-8096-4C15-87F3-4D1692605CF9}" presName="hierRoot2" presStyleCnt="0">
        <dgm:presLayoutVars>
          <dgm:hierBranch val="init"/>
        </dgm:presLayoutVars>
      </dgm:prSet>
      <dgm:spPr/>
    </dgm:pt>
    <dgm:pt modelId="{991C2661-B23E-4842-BD1D-34BB1884A088}" type="pres">
      <dgm:prSet presAssocID="{4776F554-8096-4C15-87F3-4D1692605CF9}" presName="rootComposite" presStyleCnt="0"/>
      <dgm:spPr/>
    </dgm:pt>
    <dgm:pt modelId="{293F9E91-6113-47CC-A68B-0900B1BBA69F}" type="pres">
      <dgm:prSet presAssocID="{4776F554-8096-4C15-87F3-4D1692605CF9}" presName="rootText" presStyleLbl="node4" presStyleIdx="6" presStyleCnt="16">
        <dgm:presLayoutVars>
          <dgm:chPref val="3"/>
        </dgm:presLayoutVars>
      </dgm:prSet>
      <dgm:spPr/>
    </dgm:pt>
    <dgm:pt modelId="{03B97E06-EE58-4C7A-9503-F2E859F49370}" type="pres">
      <dgm:prSet presAssocID="{4776F554-8096-4C15-87F3-4D1692605CF9}" presName="rootConnector" presStyleLbl="node4" presStyleIdx="6" presStyleCnt="16"/>
      <dgm:spPr/>
    </dgm:pt>
    <dgm:pt modelId="{400260E1-E6BC-4E62-8D1C-F84296AB3E04}" type="pres">
      <dgm:prSet presAssocID="{4776F554-8096-4C15-87F3-4D1692605CF9}" presName="hierChild4" presStyleCnt="0"/>
      <dgm:spPr/>
    </dgm:pt>
    <dgm:pt modelId="{F9E3A327-24EE-443C-822F-4D2A1B786F9F}" type="pres">
      <dgm:prSet presAssocID="{4B690CCF-CF2F-425E-8626-6B17DA0169FE}" presName="Name37" presStyleLbl="parChTrans1D4" presStyleIdx="7" presStyleCnt="16"/>
      <dgm:spPr/>
    </dgm:pt>
    <dgm:pt modelId="{2FFEFA88-5CFD-417F-827C-C880B05F3F4A}" type="pres">
      <dgm:prSet presAssocID="{A161A5C8-1EF8-483E-B8D2-74D854DEB4BF}" presName="hierRoot2" presStyleCnt="0">
        <dgm:presLayoutVars>
          <dgm:hierBranch val="init"/>
        </dgm:presLayoutVars>
      </dgm:prSet>
      <dgm:spPr/>
    </dgm:pt>
    <dgm:pt modelId="{98D150F6-BC63-42CB-8964-1D192D68BC04}" type="pres">
      <dgm:prSet presAssocID="{A161A5C8-1EF8-483E-B8D2-74D854DEB4BF}" presName="rootComposite" presStyleCnt="0"/>
      <dgm:spPr/>
    </dgm:pt>
    <dgm:pt modelId="{49F1035C-5690-4DD5-ADC7-2A903B1DA46A}" type="pres">
      <dgm:prSet presAssocID="{A161A5C8-1EF8-483E-B8D2-74D854DEB4BF}" presName="rootText" presStyleLbl="node4" presStyleIdx="7" presStyleCnt="16">
        <dgm:presLayoutVars>
          <dgm:chPref val="3"/>
        </dgm:presLayoutVars>
      </dgm:prSet>
      <dgm:spPr/>
    </dgm:pt>
    <dgm:pt modelId="{5FC39C57-CC3D-4B37-A42D-329953F12615}" type="pres">
      <dgm:prSet presAssocID="{A161A5C8-1EF8-483E-B8D2-74D854DEB4BF}" presName="rootConnector" presStyleLbl="node4" presStyleIdx="7" presStyleCnt="16"/>
      <dgm:spPr/>
    </dgm:pt>
    <dgm:pt modelId="{50D8D690-1186-4B07-9BEB-2DA2A466002D}" type="pres">
      <dgm:prSet presAssocID="{A161A5C8-1EF8-483E-B8D2-74D854DEB4BF}" presName="hierChild4" presStyleCnt="0"/>
      <dgm:spPr/>
    </dgm:pt>
    <dgm:pt modelId="{FF6FCA69-BC26-4FF3-B0DB-9C7D226A5CD4}" type="pres">
      <dgm:prSet presAssocID="{A161A5C8-1EF8-483E-B8D2-74D854DEB4BF}" presName="hierChild5" presStyleCnt="0"/>
      <dgm:spPr/>
    </dgm:pt>
    <dgm:pt modelId="{64A584D0-706C-4806-AF63-4FEFB6E9E92B}" type="pres">
      <dgm:prSet presAssocID="{4776F554-8096-4C15-87F3-4D1692605CF9}" presName="hierChild5" presStyleCnt="0"/>
      <dgm:spPr/>
    </dgm:pt>
    <dgm:pt modelId="{B52C05A5-F685-4497-B378-1F6BFB7472C4}" type="pres">
      <dgm:prSet presAssocID="{0CCDDC01-6406-4282-AA7C-0CBF913930EC}" presName="hierChild5" presStyleCnt="0"/>
      <dgm:spPr/>
    </dgm:pt>
    <dgm:pt modelId="{4B4D9C7B-D6D5-49A0-8474-6FCD6257EDDD}" type="pres">
      <dgm:prSet presAssocID="{579CEB89-B14C-4FBD-96A5-33BA502ED197}" presName="hierChild5" presStyleCnt="0"/>
      <dgm:spPr/>
    </dgm:pt>
    <dgm:pt modelId="{DE8D157B-A9C2-49C9-B576-72163F9C5E76}" type="pres">
      <dgm:prSet presAssocID="{B38EF548-310B-4981-85C4-63B1DBD70E52}" presName="hierChild5" presStyleCnt="0"/>
      <dgm:spPr/>
    </dgm:pt>
    <dgm:pt modelId="{ECEE12BA-28B0-4F2A-BB64-4D81C5F84F6F}" type="pres">
      <dgm:prSet presAssocID="{3ABD693A-6F23-4E42-A512-FEF9942D4412}" presName="Name37" presStyleLbl="parChTrans1D3" presStyleIdx="2" presStyleCnt="5"/>
      <dgm:spPr/>
    </dgm:pt>
    <dgm:pt modelId="{6D709F11-D868-4AC8-A3E4-1CB24831F85F}" type="pres">
      <dgm:prSet presAssocID="{43D0776C-D2E1-4033-8E14-5B7E1C1F9449}" presName="hierRoot2" presStyleCnt="0">
        <dgm:presLayoutVars>
          <dgm:hierBranch val="init"/>
        </dgm:presLayoutVars>
      </dgm:prSet>
      <dgm:spPr/>
    </dgm:pt>
    <dgm:pt modelId="{C006E269-4B7E-4337-9CB3-9D1F36381F2C}" type="pres">
      <dgm:prSet presAssocID="{43D0776C-D2E1-4033-8E14-5B7E1C1F9449}" presName="rootComposite" presStyleCnt="0"/>
      <dgm:spPr/>
    </dgm:pt>
    <dgm:pt modelId="{7ECBB1EB-201D-4F2F-9E5A-977FD69C7850}" type="pres">
      <dgm:prSet presAssocID="{43D0776C-D2E1-4033-8E14-5B7E1C1F9449}" presName="rootText" presStyleLbl="node3" presStyleIdx="2" presStyleCnt="5">
        <dgm:presLayoutVars>
          <dgm:chPref val="3"/>
        </dgm:presLayoutVars>
      </dgm:prSet>
      <dgm:spPr/>
    </dgm:pt>
    <dgm:pt modelId="{C4421001-587F-4706-BA64-9CC136089FD8}" type="pres">
      <dgm:prSet presAssocID="{43D0776C-D2E1-4033-8E14-5B7E1C1F9449}" presName="rootConnector" presStyleLbl="node3" presStyleIdx="2" presStyleCnt="5"/>
      <dgm:spPr/>
    </dgm:pt>
    <dgm:pt modelId="{68989D12-8CDF-4C45-8941-5D62CFC8B67D}" type="pres">
      <dgm:prSet presAssocID="{43D0776C-D2E1-4033-8E14-5B7E1C1F9449}" presName="hierChild4" presStyleCnt="0"/>
      <dgm:spPr/>
    </dgm:pt>
    <dgm:pt modelId="{5CC4A994-6FC5-4655-84E9-49B8F937F739}" type="pres">
      <dgm:prSet presAssocID="{0ACEC113-6076-4958-A091-A542B8EE2413}" presName="Name37" presStyleLbl="parChTrans1D4" presStyleIdx="8" presStyleCnt="16"/>
      <dgm:spPr/>
    </dgm:pt>
    <dgm:pt modelId="{B15282C7-B05C-4E41-B2B8-AB5BD9C2E8CB}" type="pres">
      <dgm:prSet presAssocID="{CF62F33A-6F61-46E4-B2FD-B5071C738CB9}" presName="hierRoot2" presStyleCnt="0">
        <dgm:presLayoutVars>
          <dgm:hierBranch val="init"/>
        </dgm:presLayoutVars>
      </dgm:prSet>
      <dgm:spPr/>
    </dgm:pt>
    <dgm:pt modelId="{E4F3353B-9C58-4830-9A1A-127BE0412B26}" type="pres">
      <dgm:prSet presAssocID="{CF62F33A-6F61-46E4-B2FD-B5071C738CB9}" presName="rootComposite" presStyleCnt="0"/>
      <dgm:spPr/>
    </dgm:pt>
    <dgm:pt modelId="{EAE90DE2-CC6F-4E00-8068-B46F356EEAB4}" type="pres">
      <dgm:prSet presAssocID="{CF62F33A-6F61-46E4-B2FD-B5071C738CB9}" presName="rootText" presStyleLbl="node4" presStyleIdx="8" presStyleCnt="16">
        <dgm:presLayoutVars>
          <dgm:chPref val="3"/>
        </dgm:presLayoutVars>
      </dgm:prSet>
      <dgm:spPr/>
    </dgm:pt>
    <dgm:pt modelId="{3C74B79E-19C7-4ED0-A063-6FF8B357E62C}" type="pres">
      <dgm:prSet presAssocID="{CF62F33A-6F61-46E4-B2FD-B5071C738CB9}" presName="rootConnector" presStyleLbl="node4" presStyleIdx="8" presStyleCnt="16"/>
      <dgm:spPr/>
    </dgm:pt>
    <dgm:pt modelId="{E9BB9CCE-4964-4628-B1F8-B79708D706E6}" type="pres">
      <dgm:prSet presAssocID="{CF62F33A-6F61-46E4-B2FD-B5071C738CB9}" presName="hierChild4" presStyleCnt="0"/>
      <dgm:spPr/>
    </dgm:pt>
    <dgm:pt modelId="{0B7A3875-5017-45A4-8BD8-E78F2F8E8E11}" type="pres">
      <dgm:prSet presAssocID="{BAA4D566-7009-4F64-BD7D-B716F5D6102B}" presName="Name37" presStyleLbl="parChTrans1D4" presStyleIdx="9" presStyleCnt="16"/>
      <dgm:spPr/>
    </dgm:pt>
    <dgm:pt modelId="{6BCD8CEF-CFAB-46F4-8648-90DE3DADE5BB}" type="pres">
      <dgm:prSet presAssocID="{E1DB0651-BD88-4095-8926-7C13242D71FF}" presName="hierRoot2" presStyleCnt="0">
        <dgm:presLayoutVars>
          <dgm:hierBranch val="init"/>
        </dgm:presLayoutVars>
      </dgm:prSet>
      <dgm:spPr/>
    </dgm:pt>
    <dgm:pt modelId="{82FFC90E-FD97-4FF3-A6A9-FCE873C341E3}" type="pres">
      <dgm:prSet presAssocID="{E1DB0651-BD88-4095-8926-7C13242D71FF}" presName="rootComposite" presStyleCnt="0"/>
      <dgm:spPr/>
    </dgm:pt>
    <dgm:pt modelId="{66B5E6B1-315D-4F3A-BA54-6D9E1D0D2F81}" type="pres">
      <dgm:prSet presAssocID="{E1DB0651-BD88-4095-8926-7C13242D71FF}" presName="rootText" presStyleLbl="node4" presStyleIdx="9" presStyleCnt="16">
        <dgm:presLayoutVars>
          <dgm:chPref val="3"/>
        </dgm:presLayoutVars>
      </dgm:prSet>
      <dgm:spPr/>
    </dgm:pt>
    <dgm:pt modelId="{3545C8D3-6767-495D-BE8A-E4B70F320647}" type="pres">
      <dgm:prSet presAssocID="{E1DB0651-BD88-4095-8926-7C13242D71FF}" presName="rootConnector" presStyleLbl="node4" presStyleIdx="9" presStyleCnt="16"/>
      <dgm:spPr/>
    </dgm:pt>
    <dgm:pt modelId="{8A0EA73C-EE22-45CE-B1CE-886E15FCE020}" type="pres">
      <dgm:prSet presAssocID="{E1DB0651-BD88-4095-8926-7C13242D71FF}" presName="hierChild4" presStyleCnt="0"/>
      <dgm:spPr/>
    </dgm:pt>
    <dgm:pt modelId="{C755AE49-1DA5-4D4C-97B1-8948F661DEE4}" type="pres">
      <dgm:prSet presAssocID="{A39B24C8-2313-4D34-B1A6-21846B309D1F}" presName="Name37" presStyleLbl="parChTrans1D4" presStyleIdx="10" presStyleCnt="16"/>
      <dgm:spPr/>
    </dgm:pt>
    <dgm:pt modelId="{E1449F20-F028-412D-BB67-318241ACFDA0}" type="pres">
      <dgm:prSet presAssocID="{FF1D6DBB-5FC3-4665-926C-B60045CA57AE}" presName="hierRoot2" presStyleCnt="0">
        <dgm:presLayoutVars>
          <dgm:hierBranch val="init"/>
        </dgm:presLayoutVars>
      </dgm:prSet>
      <dgm:spPr/>
    </dgm:pt>
    <dgm:pt modelId="{B1AB33BB-4A2E-4D73-8D1D-514604C5B481}" type="pres">
      <dgm:prSet presAssocID="{FF1D6DBB-5FC3-4665-926C-B60045CA57AE}" presName="rootComposite" presStyleCnt="0"/>
      <dgm:spPr/>
    </dgm:pt>
    <dgm:pt modelId="{6F775722-2578-477F-8284-D026EA9AF105}" type="pres">
      <dgm:prSet presAssocID="{FF1D6DBB-5FC3-4665-926C-B60045CA57AE}" presName="rootText" presStyleLbl="node4" presStyleIdx="10" presStyleCnt="16">
        <dgm:presLayoutVars>
          <dgm:chPref val="3"/>
        </dgm:presLayoutVars>
      </dgm:prSet>
      <dgm:spPr/>
    </dgm:pt>
    <dgm:pt modelId="{58BBE8C9-BDE0-4C6E-A004-6718D5A59FF5}" type="pres">
      <dgm:prSet presAssocID="{FF1D6DBB-5FC3-4665-926C-B60045CA57AE}" presName="rootConnector" presStyleLbl="node4" presStyleIdx="10" presStyleCnt="16"/>
      <dgm:spPr/>
    </dgm:pt>
    <dgm:pt modelId="{CA143A09-B815-4EB5-9E97-78406EFC9C8D}" type="pres">
      <dgm:prSet presAssocID="{FF1D6DBB-5FC3-4665-926C-B60045CA57AE}" presName="hierChild4" presStyleCnt="0"/>
      <dgm:spPr/>
    </dgm:pt>
    <dgm:pt modelId="{866E7B26-7254-403C-8C90-40603355237A}" type="pres">
      <dgm:prSet presAssocID="{6D55D5F7-B5D2-4A27-A4EA-733DF7A3B7BB}" presName="Name37" presStyleLbl="parChTrans1D4" presStyleIdx="11" presStyleCnt="16"/>
      <dgm:spPr/>
    </dgm:pt>
    <dgm:pt modelId="{E592E381-30FD-4E4F-B3BF-2BD2CCA273FE}" type="pres">
      <dgm:prSet presAssocID="{2D775244-0EAE-4E02-ADC1-FDCFB9964F07}" presName="hierRoot2" presStyleCnt="0">
        <dgm:presLayoutVars>
          <dgm:hierBranch val="init"/>
        </dgm:presLayoutVars>
      </dgm:prSet>
      <dgm:spPr/>
    </dgm:pt>
    <dgm:pt modelId="{12F96C38-B76B-4EA8-A4AF-453806849FEB}" type="pres">
      <dgm:prSet presAssocID="{2D775244-0EAE-4E02-ADC1-FDCFB9964F07}" presName="rootComposite" presStyleCnt="0"/>
      <dgm:spPr/>
    </dgm:pt>
    <dgm:pt modelId="{15713106-DEC8-47C0-8C9F-74B701032BB6}" type="pres">
      <dgm:prSet presAssocID="{2D775244-0EAE-4E02-ADC1-FDCFB9964F07}" presName="rootText" presStyleLbl="node4" presStyleIdx="11" presStyleCnt="16">
        <dgm:presLayoutVars>
          <dgm:chPref val="3"/>
        </dgm:presLayoutVars>
      </dgm:prSet>
      <dgm:spPr/>
    </dgm:pt>
    <dgm:pt modelId="{D655B530-212C-4F5C-8C80-AC02CEC7CEE3}" type="pres">
      <dgm:prSet presAssocID="{2D775244-0EAE-4E02-ADC1-FDCFB9964F07}" presName="rootConnector" presStyleLbl="node4" presStyleIdx="11" presStyleCnt="16"/>
      <dgm:spPr/>
    </dgm:pt>
    <dgm:pt modelId="{6B750654-91B2-40DB-B821-70F113697DCF}" type="pres">
      <dgm:prSet presAssocID="{2D775244-0EAE-4E02-ADC1-FDCFB9964F07}" presName="hierChild4" presStyleCnt="0"/>
      <dgm:spPr/>
    </dgm:pt>
    <dgm:pt modelId="{E89CB247-7DD2-45DF-A5B0-564DB372E412}" type="pres">
      <dgm:prSet presAssocID="{2D775244-0EAE-4E02-ADC1-FDCFB9964F07}" presName="hierChild5" presStyleCnt="0"/>
      <dgm:spPr/>
    </dgm:pt>
    <dgm:pt modelId="{56ABEDDD-4E91-4794-9FCE-2ED0C7AA5153}" type="pres">
      <dgm:prSet presAssocID="{FF1D6DBB-5FC3-4665-926C-B60045CA57AE}" presName="hierChild5" presStyleCnt="0"/>
      <dgm:spPr/>
    </dgm:pt>
    <dgm:pt modelId="{813BAD34-E965-4471-A53E-B8D5BCE515C8}" type="pres">
      <dgm:prSet presAssocID="{E1DB0651-BD88-4095-8926-7C13242D71FF}" presName="hierChild5" presStyleCnt="0"/>
      <dgm:spPr/>
    </dgm:pt>
    <dgm:pt modelId="{6DF1880C-643F-4AA4-BFEA-FFB333F36B00}" type="pres">
      <dgm:prSet presAssocID="{CF62F33A-6F61-46E4-B2FD-B5071C738CB9}" presName="hierChild5" presStyleCnt="0"/>
      <dgm:spPr/>
    </dgm:pt>
    <dgm:pt modelId="{D857D345-8E69-440B-BC94-3E89CF598BDE}" type="pres">
      <dgm:prSet presAssocID="{43D0776C-D2E1-4033-8E14-5B7E1C1F9449}" presName="hierChild5" presStyleCnt="0"/>
      <dgm:spPr/>
    </dgm:pt>
    <dgm:pt modelId="{65EBD488-6543-43DB-9422-723654F16607}" type="pres">
      <dgm:prSet presAssocID="{22D7B7BB-D3A8-4F89-B8DF-A7B931BBDCC8}" presName="Name37" presStyleLbl="parChTrans1D3" presStyleIdx="3" presStyleCnt="5"/>
      <dgm:spPr/>
    </dgm:pt>
    <dgm:pt modelId="{FFACCC0A-A474-4F8B-A8CA-6C9ADB3B050A}" type="pres">
      <dgm:prSet presAssocID="{0B559D8C-7E3D-48DE-9643-519608475F6E}" presName="hierRoot2" presStyleCnt="0">
        <dgm:presLayoutVars>
          <dgm:hierBranch val="init"/>
        </dgm:presLayoutVars>
      </dgm:prSet>
      <dgm:spPr/>
    </dgm:pt>
    <dgm:pt modelId="{E54351AF-BA5D-42DA-998C-5164E394760C}" type="pres">
      <dgm:prSet presAssocID="{0B559D8C-7E3D-48DE-9643-519608475F6E}" presName="rootComposite" presStyleCnt="0"/>
      <dgm:spPr/>
    </dgm:pt>
    <dgm:pt modelId="{C9945AF7-CB19-4878-BE95-0597061BA3ED}" type="pres">
      <dgm:prSet presAssocID="{0B559D8C-7E3D-48DE-9643-519608475F6E}" presName="rootText" presStyleLbl="node3" presStyleIdx="3" presStyleCnt="5">
        <dgm:presLayoutVars>
          <dgm:chPref val="3"/>
        </dgm:presLayoutVars>
      </dgm:prSet>
      <dgm:spPr/>
    </dgm:pt>
    <dgm:pt modelId="{5357D139-2A01-44C8-BFC9-8E5B8F93D82C}" type="pres">
      <dgm:prSet presAssocID="{0B559D8C-7E3D-48DE-9643-519608475F6E}" presName="rootConnector" presStyleLbl="node3" presStyleIdx="3" presStyleCnt="5"/>
      <dgm:spPr/>
    </dgm:pt>
    <dgm:pt modelId="{B323B45B-0EE1-4D9E-BB17-9790349877C0}" type="pres">
      <dgm:prSet presAssocID="{0B559D8C-7E3D-48DE-9643-519608475F6E}" presName="hierChild4" presStyleCnt="0"/>
      <dgm:spPr/>
    </dgm:pt>
    <dgm:pt modelId="{D19C2AE7-1597-4D52-A340-9FD4B611424F}" type="pres">
      <dgm:prSet presAssocID="{189997C6-0C60-4439-BC86-AF1BD5A001DF}" presName="Name37" presStyleLbl="parChTrans1D4" presStyleIdx="12" presStyleCnt="16"/>
      <dgm:spPr/>
    </dgm:pt>
    <dgm:pt modelId="{B7C28B10-8A07-4C87-9197-C670E53D232D}" type="pres">
      <dgm:prSet presAssocID="{A39D8926-D68C-4954-A27F-4E53B2B4E865}" presName="hierRoot2" presStyleCnt="0">
        <dgm:presLayoutVars>
          <dgm:hierBranch val="init"/>
        </dgm:presLayoutVars>
      </dgm:prSet>
      <dgm:spPr/>
    </dgm:pt>
    <dgm:pt modelId="{C77E171D-C742-4A4C-B408-A9227458D58D}" type="pres">
      <dgm:prSet presAssocID="{A39D8926-D68C-4954-A27F-4E53B2B4E865}" presName="rootComposite" presStyleCnt="0"/>
      <dgm:spPr/>
    </dgm:pt>
    <dgm:pt modelId="{B9DA9DFE-2047-4D47-AC7C-D08DF01C5733}" type="pres">
      <dgm:prSet presAssocID="{A39D8926-D68C-4954-A27F-4E53B2B4E865}" presName="rootText" presStyleLbl="node4" presStyleIdx="12" presStyleCnt="16">
        <dgm:presLayoutVars>
          <dgm:chPref val="3"/>
        </dgm:presLayoutVars>
      </dgm:prSet>
      <dgm:spPr/>
    </dgm:pt>
    <dgm:pt modelId="{61D80298-E517-4994-AB7D-90543F69D82B}" type="pres">
      <dgm:prSet presAssocID="{A39D8926-D68C-4954-A27F-4E53B2B4E865}" presName="rootConnector" presStyleLbl="node4" presStyleIdx="12" presStyleCnt="16"/>
      <dgm:spPr/>
    </dgm:pt>
    <dgm:pt modelId="{E08750FD-6F89-44CC-90D3-B243991C8FD0}" type="pres">
      <dgm:prSet presAssocID="{A39D8926-D68C-4954-A27F-4E53B2B4E865}" presName="hierChild4" presStyleCnt="0"/>
      <dgm:spPr/>
    </dgm:pt>
    <dgm:pt modelId="{A00EE442-8DB8-4CDF-85A9-A9731D73C627}" type="pres">
      <dgm:prSet presAssocID="{76B978C2-2733-41C7-870C-B1579B2CDC20}" presName="Name37" presStyleLbl="parChTrans1D4" presStyleIdx="13" presStyleCnt="16"/>
      <dgm:spPr/>
    </dgm:pt>
    <dgm:pt modelId="{7056ADFF-FFBB-48C2-81C8-CB8CFC74A5B0}" type="pres">
      <dgm:prSet presAssocID="{0B09A7C2-CB73-4FEA-92DD-37290F5C09E7}" presName="hierRoot2" presStyleCnt="0">
        <dgm:presLayoutVars>
          <dgm:hierBranch val="init"/>
        </dgm:presLayoutVars>
      </dgm:prSet>
      <dgm:spPr/>
    </dgm:pt>
    <dgm:pt modelId="{111C91AE-083F-4297-A19B-49547C706BB1}" type="pres">
      <dgm:prSet presAssocID="{0B09A7C2-CB73-4FEA-92DD-37290F5C09E7}" presName="rootComposite" presStyleCnt="0"/>
      <dgm:spPr/>
    </dgm:pt>
    <dgm:pt modelId="{B5789E92-7DFE-45AC-98D0-F87A18141FF5}" type="pres">
      <dgm:prSet presAssocID="{0B09A7C2-CB73-4FEA-92DD-37290F5C09E7}" presName="rootText" presStyleLbl="node4" presStyleIdx="13" presStyleCnt="16">
        <dgm:presLayoutVars>
          <dgm:chPref val="3"/>
        </dgm:presLayoutVars>
      </dgm:prSet>
      <dgm:spPr/>
    </dgm:pt>
    <dgm:pt modelId="{9540CBB3-1D20-4C47-B331-AA1472923E06}" type="pres">
      <dgm:prSet presAssocID="{0B09A7C2-CB73-4FEA-92DD-37290F5C09E7}" presName="rootConnector" presStyleLbl="node4" presStyleIdx="13" presStyleCnt="16"/>
      <dgm:spPr/>
    </dgm:pt>
    <dgm:pt modelId="{92B4ED74-9D34-44E9-886B-990BD0AF3811}" type="pres">
      <dgm:prSet presAssocID="{0B09A7C2-CB73-4FEA-92DD-37290F5C09E7}" presName="hierChild4" presStyleCnt="0"/>
      <dgm:spPr/>
    </dgm:pt>
    <dgm:pt modelId="{CD769193-1362-4161-AA33-BF70F8E8B293}" type="pres">
      <dgm:prSet presAssocID="{81E7DB71-F240-4C2F-B994-791C057301FC}" presName="Name37" presStyleLbl="parChTrans1D4" presStyleIdx="14" presStyleCnt="16"/>
      <dgm:spPr/>
    </dgm:pt>
    <dgm:pt modelId="{773EB479-1125-48E1-AC9D-A08712CE14A5}" type="pres">
      <dgm:prSet presAssocID="{9738A68F-A7F3-4A37-AFD2-542D8E9A3B15}" presName="hierRoot2" presStyleCnt="0">
        <dgm:presLayoutVars>
          <dgm:hierBranch val="init"/>
        </dgm:presLayoutVars>
      </dgm:prSet>
      <dgm:spPr/>
    </dgm:pt>
    <dgm:pt modelId="{2455FF6B-D4FE-4B1C-A970-CD5A6B84B03E}" type="pres">
      <dgm:prSet presAssocID="{9738A68F-A7F3-4A37-AFD2-542D8E9A3B15}" presName="rootComposite" presStyleCnt="0"/>
      <dgm:spPr/>
    </dgm:pt>
    <dgm:pt modelId="{213B0766-5E0A-4957-9F93-FF75D868BCB9}" type="pres">
      <dgm:prSet presAssocID="{9738A68F-A7F3-4A37-AFD2-542D8E9A3B15}" presName="rootText" presStyleLbl="node4" presStyleIdx="14" presStyleCnt="16">
        <dgm:presLayoutVars>
          <dgm:chPref val="3"/>
        </dgm:presLayoutVars>
      </dgm:prSet>
      <dgm:spPr/>
    </dgm:pt>
    <dgm:pt modelId="{AC753317-EB9B-4783-AE91-490674E0F801}" type="pres">
      <dgm:prSet presAssocID="{9738A68F-A7F3-4A37-AFD2-542D8E9A3B15}" presName="rootConnector" presStyleLbl="node4" presStyleIdx="14" presStyleCnt="16"/>
      <dgm:spPr/>
    </dgm:pt>
    <dgm:pt modelId="{3F5A09B5-DB71-4358-9DAF-510D5CED9CBE}" type="pres">
      <dgm:prSet presAssocID="{9738A68F-A7F3-4A37-AFD2-542D8E9A3B15}" presName="hierChild4" presStyleCnt="0"/>
      <dgm:spPr/>
    </dgm:pt>
    <dgm:pt modelId="{229B15BC-E49C-4933-8A20-E7E0D55F86D2}" type="pres">
      <dgm:prSet presAssocID="{7B7FDB21-78B7-412A-B1DE-B6E8862FA526}" presName="Name37" presStyleLbl="parChTrans1D4" presStyleIdx="15" presStyleCnt="16"/>
      <dgm:spPr/>
    </dgm:pt>
    <dgm:pt modelId="{86926C7C-6E63-4CFA-943A-DB824E6699E3}" type="pres">
      <dgm:prSet presAssocID="{C8BA0018-6F3A-4652-A6D8-D60FE2783633}" presName="hierRoot2" presStyleCnt="0">
        <dgm:presLayoutVars>
          <dgm:hierBranch val="init"/>
        </dgm:presLayoutVars>
      </dgm:prSet>
      <dgm:spPr/>
    </dgm:pt>
    <dgm:pt modelId="{87358392-9AE8-44DB-874A-71D8DDEE7D03}" type="pres">
      <dgm:prSet presAssocID="{C8BA0018-6F3A-4652-A6D8-D60FE2783633}" presName="rootComposite" presStyleCnt="0"/>
      <dgm:spPr/>
    </dgm:pt>
    <dgm:pt modelId="{F786839F-3A01-4FBD-B347-CA5889E3BD5E}" type="pres">
      <dgm:prSet presAssocID="{C8BA0018-6F3A-4652-A6D8-D60FE2783633}" presName="rootText" presStyleLbl="node4" presStyleIdx="15" presStyleCnt="16">
        <dgm:presLayoutVars>
          <dgm:chPref val="3"/>
        </dgm:presLayoutVars>
      </dgm:prSet>
      <dgm:spPr/>
    </dgm:pt>
    <dgm:pt modelId="{33A337E6-62C7-4514-B658-DDC2403B5235}" type="pres">
      <dgm:prSet presAssocID="{C8BA0018-6F3A-4652-A6D8-D60FE2783633}" presName="rootConnector" presStyleLbl="node4" presStyleIdx="15" presStyleCnt="16"/>
      <dgm:spPr/>
    </dgm:pt>
    <dgm:pt modelId="{2747D3E4-2420-48BA-B6C0-FD282CDA07F5}" type="pres">
      <dgm:prSet presAssocID="{C8BA0018-6F3A-4652-A6D8-D60FE2783633}" presName="hierChild4" presStyleCnt="0"/>
      <dgm:spPr/>
    </dgm:pt>
    <dgm:pt modelId="{9BE3162D-8643-41F1-9D2C-E36F9EF23A4C}" type="pres">
      <dgm:prSet presAssocID="{C8BA0018-6F3A-4652-A6D8-D60FE2783633}" presName="hierChild5" presStyleCnt="0"/>
      <dgm:spPr/>
    </dgm:pt>
    <dgm:pt modelId="{7C9B6E79-D57D-46E7-BD1D-50690B5ECEE7}" type="pres">
      <dgm:prSet presAssocID="{9738A68F-A7F3-4A37-AFD2-542D8E9A3B15}" presName="hierChild5" presStyleCnt="0"/>
      <dgm:spPr/>
    </dgm:pt>
    <dgm:pt modelId="{6A13E79D-307A-47CE-92C3-33EF5115EBBC}" type="pres">
      <dgm:prSet presAssocID="{0B09A7C2-CB73-4FEA-92DD-37290F5C09E7}" presName="hierChild5" presStyleCnt="0"/>
      <dgm:spPr/>
    </dgm:pt>
    <dgm:pt modelId="{F17C6E1F-46BC-4420-B409-97BDA02515E4}" type="pres">
      <dgm:prSet presAssocID="{A39D8926-D68C-4954-A27F-4E53B2B4E865}" presName="hierChild5" presStyleCnt="0"/>
      <dgm:spPr/>
    </dgm:pt>
    <dgm:pt modelId="{F81F842D-6376-46B5-A755-82D249FF5909}" type="pres">
      <dgm:prSet presAssocID="{0B559D8C-7E3D-48DE-9643-519608475F6E}" presName="hierChild5" presStyleCnt="0"/>
      <dgm:spPr/>
    </dgm:pt>
    <dgm:pt modelId="{4AD29C2D-0F69-4CE0-A51A-E9CF70ECA4AA}" type="pres">
      <dgm:prSet presAssocID="{D06E26F8-0AD5-44A7-A1C3-E86699DAE296}" presName="Name37" presStyleLbl="parChTrans1D3" presStyleIdx="4" presStyleCnt="5"/>
      <dgm:spPr/>
    </dgm:pt>
    <dgm:pt modelId="{00007026-DB4E-4972-95D3-0E8A00D1301B}" type="pres">
      <dgm:prSet presAssocID="{A272D01A-3D75-4D03-820B-1CE1CDDDC507}" presName="hierRoot2" presStyleCnt="0">
        <dgm:presLayoutVars>
          <dgm:hierBranch val="init"/>
        </dgm:presLayoutVars>
      </dgm:prSet>
      <dgm:spPr/>
    </dgm:pt>
    <dgm:pt modelId="{1C53C739-54E1-4435-A289-51BB1EDFE1FB}" type="pres">
      <dgm:prSet presAssocID="{A272D01A-3D75-4D03-820B-1CE1CDDDC507}" presName="rootComposite" presStyleCnt="0"/>
      <dgm:spPr/>
    </dgm:pt>
    <dgm:pt modelId="{50B91157-3E74-4B99-8B94-D0F001B3DA19}" type="pres">
      <dgm:prSet presAssocID="{A272D01A-3D75-4D03-820B-1CE1CDDDC507}" presName="rootText" presStyleLbl="node3" presStyleIdx="4" presStyleCnt="5">
        <dgm:presLayoutVars>
          <dgm:chPref val="3"/>
        </dgm:presLayoutVars>
      </dgm:prSet>
      <dgm:spPr/>
    </dgm:pt>
    <dgm:pt modelId="{650B85A2-A062-4520-92EE-F7BA293C57C8}" type="pres">
      <dgm:prSet presAssocID="{A272D01A-3D75-4D03-820B-1CE1CDDDC507}" presName="rootConnector" presStyleLbl="node3" presStyleIdx="4" presStyleCnt="5"/>
      <dgm:spPr/>
    </dgm:pt>
    <dgm:pt modelId="{A918D462-0D93-42A8-925E-A115518F8043}" type="pres">
      <dgm:prSet presAssocID="{A272D01A-3D75-4D03-820B-1CE1CDDDC507}" presName="hierChild4" presStyleCnt="0"/>
      <dgm:spPr/>
    </dgm:pt>
    <dgm:pt modelId="{CF51A3CB-44E8-4A34-8FCA-10A3DC687B26}" type="pres">
      <dgm:prSet presAssocID="{A272D01A-3D75-4D03-820B-1CE1CDDDC507}" presName="hierChild5" presStyleCnt="0"/>
      <dgm:spPr/>
    </dgm:pt>
    <dgm:pt modelId="{7B903B8A-3D95-4EAF-9546-7FFE094CEE92}" type="pres">
      <dgm:prSet presAssocID="{6143F845-64D1-4538-B791-EB18A206A807}" presName="hierChild5" presStyleCnt="0"/>
      <dgm:spPr/>
    </dgm:pt>
    <dgm:pt modelId="{A7F3EA5A-0D1B-4DB3-A2CD-1C59DD8071D8}" type="pres">
      <dgm:prSet presAssocID="{683A112A-4B6E-49CE-A716-F1F1606CC705}" presName="hierChild3" presStyleCnt="0"/>
      <dgm:spPr/>
    </dgm:pt>
  </dgm:ptLst>
  <dgm:cxnLst>
    <dgm:cxn modelId="{67F13604-4865-4BF5-A2C4-C76F05010BB9}" type="presOf" srcId="{2A12CBA8-4AB4-4909-B0FA-888122396310}" destId="{76639BC8-2A2E-484C-8D29-8FADAF4EB684}" srcOrd="1" destOrd="0" presId="urn:microsoft.com/office/officeart/2005/8/layout/orgChart1"/>
    <dgm:cxn modelId="{27B45B05-B84A-4F59-BCE2-6F79A9CCCE07}" type="presOf" srcId="{C8BA0018-6F3A-4652-A6D8-D60FE2783633}" destId="{33A337E6-62C7-4514-B658-DDC2403B5235}" srcOrd="1" destOrd="0" presId="urn:microsoft.com/office/officeart/2005/8/layout/orgChart1"/>
    <dgm:cxn modelId="{7EF66706-057C-4DA3-A5C1-56C72EEF9F75}" type="presOf" srcId="{51C4DE30-4B1E-421A-B1BD-174DDAF73B67}" destId="{4B15410B-0639-4935-936D-4E48FE09A6CB}" srcOrd="1" destOrd="0" presId="urn:microsoft.com/office/officeart/2005/8/layout/orgChart1"/>
    <dgm:cxn modelId="{FB38670B-49CE-4331-9368-70260BDE244D}" type="presOf" srcId="{61A8B95B-7CFC-47C5-9C1F-69863AAF0DAA}" destId="{D22B249D-91C1-45F7-9C53-1115D0B0F5DF}" srcOrd="1" destOrd="0" presId="urn:microsoft.com/office/officeart/2005/8/layout/orgChart1"/>
    <dgm:cxn modelId="{5E50240F-A3CB-4ADA-94A5-7B1B6FC0E708}" type="presOf" srcId="{D73056BD-9424-4154-A3B1-C956448D696E}" destId="{76BC5E9D-C546-47C9-9241-1DB14968F652}" srcOrd="0" destOrd="0" presId="urn:microsoft.com/office/officeart/2005/8/layout/orgChart1"/>
    <dgm:cxn modelId="{55B04611-D6C6-4F80-85EA-B48A94F528D0}" type="presOf" srcId="{73A0A01E-D9B5-43B3-8EAF-8373877B49FB}" destId="{EDF26C02-2374-4A48-85E7-6B923ABDA645}" srcOrd="0" destOrd="0" presId="urn:microsoft.com/office/officeart/2005/8/layout/orgChart1"/>
    <dgm:cxn modelId="{080C041A-8D55-464D-A797-BAA2C7A56A35}" type="presOf" srcId="{4776F554-8096-4C15-87F3-4D1692605CF9}" destId="{03B97E06-EE58-4C7A-9503-F2E859F49370}" srcOrd="1" destOrd="0" presId="urn:microsoft.com/office/officeart/2005/8/layout/orgChart1"/>
    <dgm:cxn modelId="{E1C1841A-663A-4911-A3D0-F469E20DFFF8}" type="presOf" srcId="{9738A68F-A7F3-4A37-AFD2-542D8E9A3B15}" destId="{213B0766-5E0A-4957-9F93-FF75D868BCB9}" srcOrd="0" destOrd="0" presId="urn:microsoft.com/office/officeart/2005/8/layout/orgChart1"/>
    <dgm:cxn modelId="{4494D61F-624C-4D72-952B-0928543B53B2}" srcId="{4776F554-8096-4C15-87F3-4D1692605CF9}" destId="{A161A5C8-1EF8-483E-B8D2-74D854DEB4BF}" srcOrd="0" destOrd="0" parTransId="{4B690CCF-CF2F-425E-8626-6B17DA0169FE}" sibTransId="{81654B3E-E7F6-4A88-AAE9-6AEB57F1921F}"/>
    <dgm:cxn modelId="{2C3B6421-F906-4562-8B39-D7A18D71B26F}" type="presOf" srcId="{E1DB0651-BD88-4095-8926-7C13242D71FF}" destId="{66B5E6B1-315D-4F3A-BA54-6D9E1D0D2F81}" srcOrd="0" destOrd="0" presId="urn:microsoft.com/office/officeart/2005/8/layout/orgChart1"/>
    <dgm:cxn modelId="{C1871522-2CCC-498F-90D2-6E4C5B2309BD}" type="presOf" srcId="{0CCDDC01-6406-4282-AA7C-0CBF913930EC}" destId="{801B407C-8995-4AF9-9A3B-AD84A861F5D5}" srcOrd="0" destOrd="0" presId="urn:microsoft.com/office/officeart/2005/8/layout/orgChart1"/>
    <dgm:cxn modelId="{57BAFF24-AB72-4043-9DD0-3954C26D1830}" type="presOf" srcId="{A39D8926-D68C-4954-A27F-4E53B2B4E865}" destId="{61D80298-E517-4994-AB7D-90543F69D82B}" srcOrd="1" destOrd="0" presId="urn:microsoft.com/office/officeart/2005/8/layout/orgChart1"/>
    <dgm:cxn modelId="{56822126-8A9D-43E5-BDCE-B8F6313CDA24}" srcId="{51C4DE30-4B1E-421A-B1BD-174DDAF73B67}" destId="{2A12CBA8-4AB4-4909-B0FA-888122396310}" srcOrd="0" destOrd="0" parTransId="{F19D6262-458E-447C-9134-D1C0E70D46B3}" sibTransId="{2382A007-38D5-4DC2-8513-264102918270}"/>
    <dgm:cxn modelId="{87684E26-5DDC-446E-9F07-65AE78A35766}" type="presOf" srcId="{7B7FDB21-78B7-412A-B1DE-B6E8862FA526}" destId="{229B15BC-E49C-4933-8A20-E7E0D55F86D2}" srcOrd="0" destOrd="0" presId="urn:microsoft.com/office/officeart/2005/8/layout/orgChart1"/>
    <dgm:cxn modelId="{D124E629-051A-4067-86B7-EBA0B6879499}" srcId="{6143F845-64D1-4538-B791-EB18A206A807}" destId="{61A8B95B-7CFC-47C5-9C1F-69863AAF0DAA}" srcOrd="0" destOrd="0" parTransId="{596453C5-B360-45B7-80C0-0EAE1AFF0A8A}" sibTransId="{9381105F-C0D6-46A4-A659-C9C39C17B3E0}"/>
    <dgm:cxn modelId="{7C9B492B-258F-4B51-B752-42176DDE0F72}" type="presOf" srcId="{B5EDCCF2-4F76-441B-91F1-2B13B6E080C5}" destId="{C9C2BF99-CC2B-4AD9-B56C-C42910A499AF}" srcOrd="0" destOrd="0" presId="urn:microsoft.com/office/officeart/2005/8/layout/orgChart1"/>
    <dgm:cxn modelId="{CB316C2C-225B-42A3-AB0F-DD93B142179D}" type="presOf" srcId="{22D7B7BB-D3A8-4F89-B8DF-A7B931BBDCC8}" destId="{65EBD488-6543-43DB-9422-723654F16607}" srcOrd="0" destOrd="0" presId="urn:microsoft.com/office/officeart/2005/8/layout/orgChart1"/>
    <dgm:cxn modelId="{2D247C2D-4607-43C3-9FCE-465040E8E74D}" type="presOf" srcId="{A39D8926-D68C-4954-A27F-4E53B2B4E865}" destId="{B9DA9DFE-2047-4D47-AC7C-D08DF01C5733}" srcOrd="0" destOrd="0" presId="urn:microsoft.com/office/officeart/2005/8/layout/orgChart1"/>
    <dgm:cxn modelId="{2E1FFD2D-C177-4C7B-B126-56A97823D9CD}" type="presOf" srcId="{2A12CBA8-4AB4-4909-B0FA-888122396310}" destId="{72EEAE60-9FFD-4BA6-AFF3-F5C4A8B5E54C}" srcOrd="0" destOrd="0" presId="urn:microsoft.com/office/officeart/2005/8/layout/orgChart1"/>
    <dgm:cxn modelId="{A7B5ED30-C912-432D-95C8-7BD5805FE9DC}" type="presOf" srcId="{D06E26F8-0AD5-44A7-A1C3-E86699DAE296}" destId="{4AD29C2D-0F69-4CE0-A51A-E9CF70ECA4AA}" srcOrd="0" destOrd="0" presId="urn:microsoft.com/office/officeart/2005/8/layout/orgChart1"/>
    <dgm:cxn modelId="{5DE05332-79CE-477C-8E1A-B1A2F382C18A}" type="presOf" srcId="{76B978C2-2733-41C7-870C-B1579B2CDC20}" destId="{A00EE442-8DB8-4CDF-85A9-A9731D73C627}" srcOrd="0" destOrd="0" presId="urn:microsoft.com/office/officeart/2005/8/layout/orgChart1"/>
    <dgm:cxn modelId="{3BC34733-101F-47ED-83B9-3906CA6DF356}" type="presOf" srcId="{3E5CCBAB-1FF1-45EE-87C8-B8B15908EC6E}" destId="{861A450D-72B5-4CCA-B829-B05FFBCE1CA1}" srcOrd="0" destOrd="0" presId="urn:microsoft.com/office/officeart/2005/8/layout/orgChart1"/>
    <dgm:cxn modelId="{040C6133-73C7-40A6-BD4E-27E65A58D8A7}" type="presOf" srcId="{C8BA0018-6F3A-4652-A6D8-D60FE2783633}" destId="{F786839F-3A01-4FBD-B347-CA5889E3BD5E}" srcOrd="0" destOrd="0" presId="urn:microsoft.com/office/officeart/2005/8/layout/orgChart1"/>
    <dgm:cxn modelId="{7017C03B-1204-4126-BEEE-48031FC23F1B}" srcId="{0B09A7C2-CB73-4FEA-92DD-37290F5C09E7}" destId="{9738A68F-A7F3-4A37-AFD2-542D8E9A3B15}" srcOrd="0" destOrd="0" parTransId="{81E7DB71-F240-4C2F-B994-791C057301FC}" sibTransId="{2B4BA3D9-9CFF-415D-8076-4600D976935A}"/>
    <dgm:cxn modelId="{4B7B073D-1CF3-4E35-A241-92A036D1E367}" srcId="{61A8B95B-7CFC-47C5-9C1F-69863AAF0DAA}" destId="{51C4DE30-4B1E-421A-B1BD-174DDAF73B67}" srcOrd="0" destOrd="0" parTransId="{3E5CCBAB-1FF1-45EE-87C8-B8B15908EC6E}" sibTransId="{E3ABC844-20B2-4444-A4D9-E9B2F51B9E06}"/>
    <dgm:cxn modelId="{C1526A42-6F14-4065-82F3-E8EC78E7EC9C}" type="presOf" srcId="{81E7DB71-F240-4C2F-B994-791C057301FC}" destId="{CD769193-1362-4161-AA33-BF70F8E8B293}" srcOrd="0" destOrd="0" presId="urn:microsoft.com/office/officeart/2005/8/layout/orgChart1"/>
    <dgm:cxn modelId="{EE740C46-542C-4B62-959E-974C4986A47D}" type="presOf" srcId="{365384E8-DDB3-42EC-908A-2BFEFF0F970A}" destId="{0B1C2018-0CBB-4451-891C-1733ED6A25E2}" srcOrd="0" destOrd="0" presId="urn:microsoft.com/office/officeart/2005/8/layout/orgChart1"/>
    <dgm:cxn modelId="{729F3D46-BEA3-43B3-B57A-E1F92475BD6A}" type="presOf" srcId="{E985C7E8-7785-4B83-B937-2A2484F33A6B}" destId="{753FED6B-2D66-44D3-9C06-7BE9F2EC1347}" srcOrd="1" destOrd="0" presId="urn:microsoft.com/office/officeart/2005/8/layout/orgChart1"/>
    <dgm:cxn modelId="{A2B4E648-DD84-4273-A175-C7C060310ED5}" type="presOf" srcId="{FF1D6DBB-5FC3-4665-926C-B60045CA57AE}" destId="{6F775722-2578-477F-8284-D026EA9AF105}" srcOrd="0" destOrd="0" presId="urn:microsoft.com/office/officeart/2005/8/layout/orgChart1"/>
    <dgm:cxn modelId="{A8E8364E-D64C-4D06-B872-0BCE748FC5F3}" type="presOf" srcId="{443553BF-C163-4027-9A2C-08D8221CC8BC}" destId="{6C84ECF0-E392-4BB0-A536-CB0EA7E92B11}" srcOrd="0" destOrd="0" presId="urn:microsoft.com/office/officeart/2005/8/layout/orgChart1"/>
    <dgm:cxn modelId="{4BD8CE51-67B6-4251-97BF-70FFA251779E}" srcId="{6143F845-64D1-4538-B791-EB18A206A807}" destId="{A272D01A-3D75-4D03-820B-1CE1CDDDC507}" srcOrd="4" destOrd="0" parTransId="{D06E26F8-0AD5-44A7-A1C3-E86699DAE296}" sibTransId="{723BAC8E-9184-49D3-B39C-D1976F1759C3}"/>
    <dgm:cxn modelId="{9B19F651-9243-4ED4-BF6D-584C51D7BF2D}" type="presOf" srcId="{2D775244-0EAE-4E02-ADC1-FDCFB9964F07}" destId="{15713106-DEC8-47C0-8C9F-74B701032BB6}" srcOrd="0" destOrd="0" presId="urn:microsoft.com/office/officeart/2005/8/layout/orgChart1"/>
    <dgm:cxn modelId="{26EFF651-1F3A-4EBB-85CA-6C7EF19426B1}" srcId="{E1DB0651-BD88-4095-8926-7C13242D71FF}" destId="{FF1D6DBB-5FC3-4665-926C-B60045CA57AE}" srcOrd="0" destOrd="0" parTransId="{A39B24C8-2313-4D34-B1A6-21846B309D1F}" sibTransId="{A1EC1E46-2743-4F4A-BA02-9B1C5125EF9D}"/>
    <dgm:cxn modelId="{6BE83C52-0EE1-4174-86EE-E875CA3660F2}" type="presOf" srcId="{0ACEC113-6076-4958-A091-A542B8EE2413}" destId="{5CC4A994-6FC5-4655-84E9-49B8F937F739}" srcOrd="0" destOrd="0" presId="urn:microsoft.com/office/officeart/2005/8/layout/orgChart1"/>
    <dgm:cxn modelId="{8B774655-D07F-400B-B080-5C0A8BFA028A}" srcId="{0CCDDC01-6406-4282-AA7C-0CBF913930EC}" destId="{4776F554-8096-4C15-87F3-4D1692605CF9}" srcOrd="0" destOrd="0" parTransId="{365384E8-DDB3-42EC-908A-2BFEFF0F970A}" sibTransId="{2D2D0891-A55B-4A4F-85DE-48327A3B3F61}"/>
    <dgm:cxn modelId="{3D310B58-0D1D-4605-89D7-FE7B1FB6433A}" type="presOf" srcId="{51C4DE30-4B1E-421A-B1BD-174DDAF73B67}" destId="{E1441966-7970-4C9E-B337-50636121C673}" srcOrd="0" destOrd="0" presId="urn:microsoft.com/office/officeart/2005/8/layout/orgChart1"/>
    <dgm:cxn modelId="{7C67CB5D-E07A-4E93-BD45-763C8CEBC6BA}" type="presOf" srcId="{CB70A099-0DF9-404D-A080-BB72F73DD687}" destId="{EC289EDE-6BD9-475B-A826-5C9B28AF1E94}" srcOrd="0" destOrd="0" presId="urn:microsoft.com/office/officeart/2005/8/layout/orgChart1"/>
    <dgm:cxn modelId="{6C23B360-9B2F-4F73-9C08-BFF7111E892C}" srcId="{0B559D8C-7E3D-48DE-9643-519608475F6E}" destId="{A39D8926-D68C-4954-A27F-4E53B2B4E865}" srcOrd="0" destOrd="0" parTransId="{189997C6-0C60-4439-BC86-AF1BD5A001DF}" sibTransId="{F6857C32-BEBC-419C-8B1B-2BB6827A206B}"/>
    <dgm:cxn modelId="{FEEF5C61-2FB9-40D4-BB30-4DA37CBD7EF4}" type="presOf" srcId="{3ABD693A-6F23-4E42-A512-FEF9942D4412}" destId="{ECEE12BA-28B0-4F2A-BB64-4D81C5F84F6F}" srcOrd="0" destOrd="0" presId="urn:microsoft.com/office/officeart/2005/8/layout/orgChart1"/>
    <dgm:cxn modelId="{273ADB66-546D-4581-BECF-BBA3AED66179}" srcId="{43D0776C-D2E1-4033-8E14-5B7E1C1F9449}" destId="{CF62F33A-6F61-46E4-B2FD-B5071C738CB9}" srcOrd="0" destOrd="0" parTransId="{0ACEC113-6076-4958-A091-A542B8EE2413}" sibTransId="{44313C93-A41C-4FFB-AF00-14FCD2AC963E}"/>
    <dgm:cxn modelId="{D5B20B6A-5B95-490C-A8A3-D48F4180E699}" srcId="{FF1D6DBB-5FC3-4665-926C-B60045CA57AE}" destId="{2D775244-0EAE-4E02-ADC1-FDCFB9964F07}" srcOrd="0" destOrd="0" parTransId="{6D55D5F7-B5D2-4A27-A4EA-733DF7A3B7BB}" sibTransId="{A2EF7B85-3512-41CF-B9F4-C8E0747C2700}"/>
    <dgm:cxn modelId="{D3A8FA6A-86FC-497F-9D96-BCC618C78E31}" type="presOf" srcId="{0B09A7C2-CB73-4FEA-92DD-37290F5C09E7}" destId="{B5789E92-7DFE-45AC-98D0-F87A18141FF5}" srcOrd="0" destOrd="0" presId="urn:microsoft.com/office/officeart/2005/8/layout/orgChart1"/>
    <dgm:cxn modelId="{A49A6A6C-B1E9-4955-9747-D0FBB450AD5A}" type="presOf" srcId="{A272D01A-3D75-4D03-820B-1CE1CDDDC507}" destId="{50B91157-3E74-4B99-8B94-D0F001B3DA19}" srcOrd="0" destOrd="0" presId="urn:microsoft.com/office/officeart/2005/8/layout/orgChart1"/>
    <dgm:cxn modelId="{3D443177-221B-4BE6-B281-93131D29E468}" srcId="{6143F845-64D1-4538-B791-EB18A206A807}" destId="{43D0776C-D2E1-4033-8E14-5B7E1C1F9449}" srcOrd="2" destOrd="0" parTransId="{3ABD693A-6F23-4E42-A512-FEF9942D4412}" sibTransId="{A43FB581-54B2-41E7-BCCA-F900282DD953}"/>
    <dgm:cxn modelId="{462D1278-2797-4F8D-9462-8B8384052E6F}" type="presOf" srcId="{A272D01A-3D75-4D03-820B-1CE1CDDDC507}" destId="{650B85A2-A062-4520-92EE-F7BA293C57C8}" srcOrd="1" destOrd="0" presId="urn:microsoft.com/office/officeart/2005/8/layout/orgChart1"/>
    <dgm:cxn modelId="{0BC6B27B-4FDA-4C43-B0F9-ADFAB33B017E}" type="presOf" srcId="{0B09A7C2-CB73-4FEA-92DD-37290F5C09E7}" destId="{9540CBB3-1D20-4C47-B331-AA1472923E06}" srcOrd="1" destOrd="0" presId="urn:microsoft.com/office/officeart/2005/8/layout/orgChart1"/>
    <dgm:cxn modelId="{AC7F3C81-263C-4269-B1CE-428CC54128DD}" type="presOf" srcId="{B38EF548-310B-4981-85C4-63B1DBD70E52}" destId="{70986AE0-BC30-4037-8633-C8E8FF0A1B90}" srcOrd="1" destOrd="0" presId="urn:microsoft.com/office/officeart/2005/8/layout/orgChart1"/>
    <dgm:cxn modelId="{D6032783-5D81-4D4D-AE21-19BC9A7C3E7D}" type="presOf" srcId="{9738A68F-A7F3-4A37-AFD2-542D8E9A3B15}" destId="{AC753317-EB9B-4783-AE91-490674E0F801}" srcOrd="1" destOrd="0" presId="urn:microsoft.com/office/officeart/2005/8/layout/orgChart1"/>
    <dgm:cxn modelId="{E4E94F84-AE65-42BE-84F3-0D84F85C29C8}" type="presOf" srcId="{0B559D8C-7E3D-48DE-9643-519608475F6E}" destId="{5357D139-2A01-44C8-BFC9-8E5B8F93D82C}" srcOrd="1" destOrd="0" presId="urn:microsoft.com/office/officeart/2005/8/layout/orgChart1"/>
    <dgm:cxn modelId="{73B5D785-25C6-48BD-9B48-D036E354A34E}" type="presOf" srcId="{61A8B95B-7CFC-47C5-9C1F-69863AAF0DAA}" destId="{770880FC-BFA9-44AC-8E75-8A1F79F06F00}" srcOrd="0" destOrd="0" presId="urn:microsoft.com/office/officeart/2005/8/layout/orgChart1"/>
    <dgm:cxn modelId="{B0B22F86-FE5F-4D88-B968-B2A71E3EB3F4}" srcId="{B38EF548-310B-4981-85C4-63B1DBD70E52}" destId="{579CEB89-B14C-4FBD-96A5-33BA502ED197}" srcOrd="0" destOrd="0" parTransId="{B5EDCCF2-4F76-441B-91F1-2B13B6E080C5}" sibTransId="{CBF6553E-0510-43FA-8EF2-AB4C49D167DD}"/>
    <dgm:cxn modelId="{C1098188-C4B3-4E08-B8DF-FED4203FEE27}" type="presOf" srcId="{F1925752-6123-4376-B98A-BE40E7267640}" destId="{105F6097-D440-48D3-A240-3DF4AD860932}" srcOrd="0" destOrd="0" presId="urn:microsoft.com/office/officeart/2005/8/layout/orgChart1"/>
    <dgm:cxn modelId="{A34AB688-0437-4C2F-88E1-A530AADC2C55}" type="presOf" srcId="{A161A5C8-1EF8-483E-B8D2-74D854DEB4BF}" destId="{49F1035C-5690-4DD5-ADC7-2A903B1DA46A}" srcOrd="0" destOrd="0" presId="urn:microsoft.com/office/officeart/2005/8/layout/orgChart1"/>
    <dgm:cxn modelId="{B8F2A48B-5C73-4B5B-A884-1A93BCCF07F9}" type="presOf" srcId="{4776F554-8096-4C15-87F3-4D1692605CF9}" destId="{293F9E91-6113-47CC-A68B-0900B1BBA69F}" srcOrd="0" destOrd="0" presId="urn:microsoft.com/office/officeart/2005/8/layout/orgChart1"/>
    <dgm:cxn modelId="{010B018F-313F-45C1-99FC-4485445A02A7}" srcId="{6143F845-64D1-4538-B791-EB18A206A807}" destId="{0B559D8C-7E3D-48DE-9643-519608475F6E}" srcOrd="3" destOrd="0" parTransId="{22D7B7BB-D3A8-4F89-B8DF-A7B931BBDCC8}" sibTransId="{06DBE023-5FCC-4C89-8B4B-DCC39DB32A3E}"/>
    <dgm:cxn modelId="{7AE26A90-DA7E-408F-BC56-7E69C3AEF4E6}" srcId="{9E898186-2BEC-41A3-A0BF-6463BBBFB5FF}" destId="{683A112A-4B6E-49CE-A716-F1F1606CC705}" srcOrd="0" destOrd="0" parTransId="{95EAFD51-963E-4799-8C9A-11EC5705053C}" sibTransId="{C282A223-9F76-4623-A4E6-5630A24BCEA2}"/>
    <dgm:cxn modelId="{2B8F0092-6057-4A46-9801-81223551E885}" srcId="{73A0A01E-D9B5-43B3-8EAF-8373877B49FB}" destId="{E985C7E8-7785-4B83-B937-2A2484F33A6B}" srcOrd="0" destOrd="0" parTransId="{CB70A099-0DF9-404D-A080-BB72F73DD687}" sibTransId="{E863C806-EE4C-44E6-AAE1-F41593AC6710}"/>
    <dgm:cxn modelId="{D831DF97-FCEE-433D-AA5D-A2EB7D55BF5A}" type="presOf" srcId="{73A0A01E-D9B5-43B3-8EAF-8373877B49FB}" destId="{133F5C39-7F96-4830-B09D-5DE0FF693BC1}" srcOrd="1" destOrd="0" presId="urn:microsoft.com/office/officeart/2005/8/layout/orgChart1"/>
    <dgm:cxn modelId="{5E3B8B9C-43AB-420E-BABA-6F3E9C51AD78}" type="presOf" srcId="{B38EF548-310B-4981-85C4-63B1DBD70E52}" destId="{CCB3E188-1250-4252-AFD6-52CAD7F52DFA}" srcOrd="0" destOrd="0" presId="urn:microsoft.com/office/officeart/2005/8/layout/orgChart1"/>
    <dgm:cxn modelId="{235C989D-8508-4E1A-9558-89DAD8A008D8}" type="presOf" srcId="{E1DB0651-BD88-4095-8926-7C13242D71FF}" destId="{3545C8D3-6767-495D-BE8A-E4B70F320647}" srcOrd="1" destOrd="0" presId="urn:microsoft.com/office/officeart/2005/8/layout/orgChart1"/>
    <dgm:cxn modelId="{A7DA28A1-8652-4288-A046-8FB5811747DB}" srcId="{683A112A-4B6E-49CE-A716-F1F1606CC705}" destId="{6143F845-64D1-4538-B791-EB18A206A807}" srcOrd="0" destOrd="0" parTransId="{F1925752-6123-4376-B98A-BE40E7267640}" sibTransId="{C23E299A-E1DB-46E9-A9B7-78CEC835F4ED}"/>
    <dgm:cxn modelId="{C2D038A1-ECA8-4C05-9242-41D7969E78BB}" type="presOf" srcId="{75962F51-8B4A-473A-889A-1ECF71EE1DFC}" destId="{114BC916-0851-4EB5-8CF2-B5134C0571EE}" srcOrd="0" destOrd="0" presId="urn:microsoft.com/office/officeart/2005/8/layout/orgChart1"/>
    <dgm:cxn modelId="{F544E4A2-7CBD-4E78-9F70-77C78CE13292}" type="presOf" srcId="{CF62F33A-6F61-46E4-B2FD-B5071C738CB9}" destId="{EAE90DE2-CC6F-4E00-8068-B46F356EEAB4}" srcOrd="0" destOrd="0" presId="urn:microsoft.com/office/officeart/2005/8/layout/orgChart1"/>
    <dgm:cxn modelId="{2F8A93A5-A501-4322-9B89-B0FAE83A5239}" type="presOf" srcId="{E985C7E8-7785-4B83-B937-2A2484F33A6B}" destId="{CE617BA9-59F3-4484-B7A6-9213EA66CE82}" srcOrd="0" destOrd="0" presId="urn:microsoft.com/office/officeart/2005/8/layout/orgChart1"/>
    <dgm:cxn modelId="{DE0AB0AC-1E01-4CD4-BD59-0969DDCDA722}" srcId="{A39D8926-D68C-4954-A27F-4E53B2B4E865}" destId="{0B09A7C2-CB73-4FEA-92DD-37290F5C09E7}" srcOrd="0" destOrd="0" parTransId="{76B978C2-2733-41C7-870C-B1579B2CDC20}" sibTransId="{37206A5F-F22A-43A1-B4C6-E8AA8031224D}"/>
    <dgm:cxn modelId="{D29025B1-4714-44E3-A52B-1BC194169082}" type="presOf" srcId="{2D775244-0EAE-4E02-ADC1-FDCFB9964F07}" destId="{D655B530-212C-4F5C-8C80-AC02CEC7CEE3}" srcOrd="1" destOrd="0" presId="urn:microsoft.com/office/officeart/2005/8/layout/orgChart1"/>
    <dgm:cxn modelId="{6B4422B3-1569-4E3D-86DB-110EF86714AA}" type="presOf" srcId="{0CCDDC01-6406-4282-AA7C-0CBF913930EC}" destId="{DE6745F4-D51E-4683-9A51-99C32E6E2E30}" srcOrd="1" destOrd="0" presId="urn:microsoft.com/office/officeart/2005/8/layout/orgChart1"/>
    <dgm:cxn modelId="{43CA63B4-3366-4EEF-8131-98F09179AF01}" type="presOf" srcId="{A39B24C8-2313-4D34-B1A6-21846B309D1F}" destId="{C755AE49-1DA5-4D4C-97B1-8948F661DEE4}" srcOrd="0" destOrd="0" presId="urn:microsoft.com/office/officeart/2005/8/layout/orgChart1"/>
    <dgm:cxn modelId="{4A0896B4-0872-4AD0-83B7-B86E378E12A3}" type="presOf" srcId="{FF1D6DBB-5FC3-4665-926C-B60045CA57AE}" destId="{58BBE8C9-BDE0-4C6E-A004-6718D5A59FF5}" srcOrd="1" destOrd="0" presId="urn:microsoft.com/office/officeart/2005/8/layout/orgChart1"/>
    <dgm:cxn modelId="{F003CFB5-5F35-4536-AF02-0A2AB3B9BB2F}" type="presOf" srcId="{579CEB89-B14C-4FBD-96A5-33BA502ED197}" destId="{62B84CE3-E65A-4838-83C8-7A8BA986B916}" srcOrd="0" destOrd="0" presId="urn:microsoft.com/office/officeart/2005/8/layout/orgChart1"/>
    <dgm:cxn modelId="{9213E2B7-B24B-4861-8B25-42CF3010498A}" srcId="{579CEB89-B14C-4FBD-96A5-33BA502ED197}" destId="{0CCDDC01-6406-4282-AA7C-0CBF913930EC}" srcOrd="0" destOrd="0" parTransId="{75962F51-8B4A-473A-889A-1ECF71EE1DFC}" sibTransId="{7B33819D-BD76-4986-9418-EABE0D73AC63}"/>
    <dgm:cxn modelId="{4BAB22BF-55B2-45DF-B64E-AF3393E9F838}" type="presOf" srcId="{579CEB89-B14C-4FBD-96A5-33BA502ED197}" destId="{2D48D854-2A63-4F54-A2A7-A8478F6DBF0B}" srcOrd="1" destOrd="0" presId="urn:microsoft.com/office/officeart/2005/8/layout/orgChart1"/>
    <dgm:cxn modelId="{9F1C69C2-D40B-4686-ADC3-0859BCA3A654}" type="presOf" srcId="{43D0776C-D2E1-4033-8E14-5B7E1C1F9449}" destId="{7ECBB1EB-201D-4F2F-9E5A-977FD69C7850}" srcOrd="0" destOrd="0" presId="urn:microsoft.com/office/officeart/2005/8/layout/orgChart1"/>
    <dgm:cxn modelId="{C118EDC5-443E-478A-9696-41413D0217F5}" type="presOf" srcId="{CF62F33A-6F61-46E4-B2FD-B5071C738CB9}" destId="{3C74B79E-19C7-4ED0-A063-6FF8B357E62C}" srcOrd="1" destOrd="0" presId="urn:microsoft.com/office/officeart/2005/8/layout/orgChart1"/>
    <dgm:cxn modelId="{EC4AF0C9-BEE3-4D83-B3CA-2F7ED92042BF}" type="presOf" srcId="{4B690CCF-CF2F-425E-8626-6B17DA0169FE}" destId="{F9E3A327-24EE-443C-822F-4D2A1B786F9F}" srcOrd="0" destOrd="0" presId="urn:microsoft.com/office/officeart/2005/8/layout/orgChart1"/>
    <dgm:cxn modelId="{4B8821CB-0215-405C-A02A-7EFB109CD916}" type="presOf" srcId="{BAA4D566-7009-4F64-BD7D-B716F5D6102B}" destId="{0B7A3875-5017-45A4-8BD8-E78F2F8E8E11}" srcOrd="0" destOrd="0" presId="urn:microsoft.com/office/officeart/2005/8/layout/orgChart1"/>
    <dgm:cxn modelId="{0C4963CE-CFDA-49A4-A404-C5C21CC74519}" type="presOf" srcId="{683A112A-4B6E-49CE-A716-F1F1606CC705}" destId="{5B3CA6E3-3A8C-47E0-8769-C2E7F0A758DD}" srcOrd="0" destOrd="0" presId="urn:microsoft.com/office/officeart/2005/8/layout/orgChart1"/>
    <dgm:cxn modelId="{DCE3BBD1-B7CC-4780-B7C2-67C2D5D02A6C}" type="presOf" srcId="{6143F845-64D1-4538-B791-EB18A206A807}" destId="{3EA8E7FD-AC48-4DAC-9DFE-9E407C407EF5}" srcOrd="0" destOrd="0" presId="urn:microsoft.com/office/officeart/2005/8/layout/orgChart1"/>
    <dgm:cxn modelId="{3A06BFD7-22EE-4876-926F-93C03569E53B}" type="presOf" srcId="{9E898186-2BEC-41A3-A0BF-6463BBBFB5FF}" destId="{A716C5D0-04C9-4E8F-BC74-1B5AAE3927E7}" srcOrd="0" destOrd="0" presId="urn:microsoft.com/office/officeart/2005/8/layout/orgChart1"/>
    <dgm:cxn modelId="{38F0F5D9-1648-455C-B4C7-6F01CB7E37D3}" type="presOf" srcId="{189997C6-0C60-4439-BC86-AF1BD5A001DF}" destId="{D19C2AE7-1597-4D52-A340-9FD4B611424F}" srcOrd="0" destOrd="0" presId="urn:microsoft.com/office/officeart/2005/8/layout/orgChart1"/>
    <dgm:cxn modelId="{B1D424E2-83DD-476A-8605-4F49AD26CAB9}" type="presOf" srcId="{6143F845-64D1-4538-B791-EB18A206A807}" destId="{F2205049-5D7A-4CDD-8709-E2137CE54652}" srcOrd="1" destOrd="0" presId="urn:microsoft.com/office/officeart/2005/8/layout/orgChart1"/>
    <dgm:cxn modelId="{EA0D7EE5-8BC5-48AF-98CA-EA89E80BBD95}" srcId="{2A12CBA8-4AB4-4909-B0FA-888122396310}" destId="{73A0A01E-D9B5-43B3-8EAF-8373877B49FB}" srcOrd="0" destOrd="0" parTransId="{D73056BD-9424-4154-A3B1-C956448D696E}" sibTransId="{F1C62EAE-7307-49E0-A56B-10365CF618F8}"/>
    <dgm:cxn modelId="{03334DE7-3D58-48AD-85F8-CE02EB80DB18}" srcId="{9738A68F-A7F3-4A37-AFD2-542D8E9A3B15}" destId="{C8BA0018-6F3A-4652-A6D8-D60FE2783633}" srcOrd="0" destOrd="0" parTransId="{7B7FDB21-78B7-412A-B1DE-B6E8862FA526}" sibTransId="{BBCADADC-D2D8-4172-A0A4-3010867EE5BB}"/>
    <dgm:cxn modelId="{BF014BED-6FFC-4E23-97FF-121EC6013099}" type="presOf" srcId="{683A112A-4B6E-49CE-A716-F1F1606CC705}" destId="{6CCC9CD9-9491-4916-BD39-8259C6B1A82C}" srcOrd="1" destOrd="0" presId="urn:microsoft.com/office/officeart/2005/8/layout/orgChart1"/>
    <dgm:cxn modelId="{BB0754F0-241C-415C-A460-A02514D72524}" type="presOf" srcId="{596453C5-B360-45B7-80C0-0EAE1AFF0A8A}" destId="{8D9DB629-70B4-403F-91BE-1EE89BC5758C}" srcOrd="0" destOrd="0" presId="urn:microsoft.com/office/officeart/2005/8/layout/orgChart1"/>
    <dgm:cxn modelId="{B7B69AF3-FB89-4EF4-AA48-32E8A540B39F}" type="presOf" srcId="{6D55D5F7-B5D2-4A27-A4EA-733DF7A3B7BB}" destId="{866E7B26-7254-403C-8C90-40603355237A}" srcOrd="0" destOrd="0" presId="urn:microsoft.com/office/officeart/2005/8/layout/orgChart1"/>
    <dgm:cxn modelId="{1B99ECF7-404D-4C4D-AD7E-30C7935420AA}" type="presOf" srcId="{43D0776C-D2E1-4033-8E14-5B7E1C1F9449}" destId="{C4421001-587F-4706-BA64-9CC136089FD8}" srcOrd="1" destOrd="0" presId="urn:microsoft.com/office/officeart/2005/8/layout/orgChart1"/>
    <dgm:cxn modelId="{350059F8-FD8C-4407-9125-EB956B792710}" srcId="{CF62F33A-6F61-46E4-B2FD-B5071C738CB9}" destId="{E1DB0651-BD88-4095-8926-7C13242D71FF}" srcOrd="0" destOrd="0" parTransId="{BAA4D566-7009-4F64-BD7D-B716F5D6102B}" sibTransId="{B1AC7810-0A7E-4D6D-B026-C460BCC42308}"/>
    <dgm:cxn modelId="{4AC632FA-403A-4D7F-8F70-A5026A177A1A}" srcId="{6143F845-64D1-4538-B791-EB18A206A807}" destId="{B38EF548-310B-4981-85C4-63B1DBD70E52}" srcOrd="1" destOrd="0" parTransId="{443553BF-C163-4027-9A2C-08D8221CC8BC}" sibTransId="{E57D9FA2-D5D1-4E3D-AF4A-A3F2DBA1CF3B}"/>
    <dgm:cxn modelId="{D03007FC-BA1B-4805-A05B-0AC33CCA8724}" type="presOf" srcId="{A161A5C8-1EF8-483E-B8D2-74D854DEB4BF}" destId="{5FC39C57-CC3D-4B37-A42D-329953F12615}" srcOrd="1" destOrd="0" presId="urn:microsoft.com/office/officeart/2005/8/layout/orgChart1"/>
    <dgm:cxn modelId="{908ADBFD-1622-426B-A977-B317325E30AC}" type="presOf" srcId="{0B559D8C-7E3D-48DE-9643-519608475F6E}" destId="{C9945AF7-CB19-4878-BE95-0597061BA3ED}" srcOrd="0" destOrd="0" presId="urn:microsoft.com/office/officeart/2005/8/layout/orgChart1"/>
    <dgm:cxn modelId="{CED29AFF-2A39-41FA-AA4C-A9FE994F0531}" type="presOf" srcId="{F19D6262-458E-447C-9134-D1C0E70D46B3}" destId="{E31BDCAD-E965-4D44-B470-8D93B230EFB1}" srcOrd="0" destOrd="0" presId="urn:microsoft.com/office/officeart/2005/8/layout/orgChart1"/>
    <dgm:cxn modelId="{2E3046B7-34E5-4927-9575-7653742A6D31}" type="presParOf" srcId="{A716C5D0-04C9-4E8F-BC74-1B5AAE3927E7}" destId="{256ACEF4-15E2-44F5-815A-2551E640B5C6}" srcOrd="0" destOrd="0" presId="urn:microsoft.com/office/officeart/2005/8/layout/orgChart1"/>
    <dgm:cxn modelId="{F11AD0B1-41C3-41A6-8D2D-F1CEEA3B79F3}" type="presParOf" srcId="{256ACEF4-15E2-44F5-815A-2551E640B5C6}" destId="{F72E3B43-2FD6-40FE-8735-97C5F7C03283}" srcOrd="0" destOrd="0" presId="urn:microsoft.com/office/officeart/2005/8/layout/orgChart1"/>
    <dgm:cxn modelId="{9652CF08-4F20-44F9-939F-EC1803C2E3D3}" type="presParOf" srcId="{F72E3B43-2FD6-40FE-8735-97C5F7C03283}" destId="{5B3CA6E3-3A8C-47E0-8769-C2E7F0A758DD}" srcOrd="0" destOrd="0" presId="urn:microsoft.com/office/officeart/2005/8/layout/orgChart1"/>
    <dgm:cxn modelId="{F19BFD1D-D625-44DA-AC86-3E2AFD9B0B1B}" type="presParOf" srcId="{F72E3B43-2FD6-40FE-8735-97C5F7C03283}" destId="{6CCC9CD9-9491-4916-BD39-8259C6B1A82C}" srcOrd="1" destOrd="0" presId="urn:microsoft.com/office/officeart/2005/8/layout/orgChart1"/>
    <dgm:cxn modelId="{E79377EB-BE70-4ECD-8F8D-119DDE6FB8B9}" type="presParOf" srcId="{256ACEF4-15E2-44F5-815A-2551E640B5C6}" destId="{F9536921-ED85-41CE-8296-CE7328E35316}" srcOrd="1" destOrd="0" presId="urn:microsoft.com/office/officeart/2005/8/layout/orgChart1"/>
    <dgm:cxn modelId="{46D26305-C8CC-49B6-95CC-75352857C6CB}" type="presParOf" srcId="{F9536921-ED85-41CE-8296-CE7328E35316}" destId="{105F6097-D440-48D3-A240-3DF4AD860932}" srcOrd="0" destOrd="0" presId="urn:microsoft.com/office/officeart/2005/8/layout/orgChart1"/>
    <dgm:cxn modelId="{C6928C23-22FF-4F7A-AEE5-709EB8C3815B}" type="presParOf" srcId="{F9536921-ED85-41CE-8296-CE7328E35316}" destId="{DDCEE567-F94E-47CA-A4F2-E7739D6E0DD5}" srcOrd="1" destOrd="0" presId="urn:microsoft.com/office/officeart/2005/8/layout/orgChart1"/>
    <dgm:cxn modelId="{572A1D95-F6E5-4BFB-B4F7-372FB84E7C9B}" type="presParOf" srcId="{DDCEE567-F94E-47CA-A4F2-E7739D6E0DD5}" destId="{B1AB210C-1E1C-41FE-8550-C6962DCB34CA}" srcOrd="0" destOrd="0" presId="urn:microsoft.com/office/officeart/2005/8/layout/orgChart1"/>
    <dgm:cxn modelId="{D5C6316F-A3DA-4501-BE52-A089EE308809}" type="presParOf" srcId="{B1AB210C-1E1C-41FE-8550-C6962DCB34CA}" destId="{3EA8E7FD-AC48-4DAC-9DFE-9E407C407EF5}" srcOrd="0" destOrd="0" presId="urn:microsoft.com/office/officeart/2005/8/layout/orgChart1"/>
    <dgm:cxn modelId="{810CE6AA-D4EA-4882-9BD1-8282B8F6A181}" type="presParOf" srcId="{B1AB210C-1E1C-41FE-8550-C6962DCB34CA}" destId="{F2205049-5D7A-4CDD-8709-E2137CE54652}" srcOrd="1" destOrd="0" presId="urn:microsoft.com/office/officeart/2005/8/layout/orgChart1"/>
    <dgm:cxn modelId="{0387ADBC-C4F6-4DE9-B6BB-339BE0CFC6E1}" type="presParOf" srcId="{DDCEE567-F94E-47CA-A4F2-E7739D6E0DD5}" destId="{54A0F650-3928-45C5-BF33-6F9665B8B69A}" srcOrd="1" destOrd="0" presId="urn:microsoft.com/office/officeart/2005/8/layout/orgChart1"/>
    <dgm:cxn modelId="{5F41FEEA-AEF2-4F44-BCD2-C45E92D1DCFE}" type="presParOf" srcId="{54A0F650-3928-45C5-BF33-6F9665B8B69A}" destId="{8D9DB629-70B4-403F-91BE-1EE89BC5758C}" srcOrd="0" destOrd="0" presId="urn:microsoft.com/office/officeart/2005/8/layout/orgChart1"/>
    <dgm:cxn modelId="{3886834D-EA34-4B09-8FFA-71FF9355B33F}" type="presParOf" srcId="{54A0F650-3928-45C5-BF33-6F9665B8B69A}" destId="{FA5C1139-54AC-42F2-866B-D89B34390C96}" srcOrd="1" destOrd="0" presId="urn:microsoft.com/office/officeart/2005/8/layout/orgChart1"/>
    <dgm:cxn modelId="{5E1857CC-EFE9-47EF-A7AB-772FC54C4313}" type="presParOf" srcId="{FA5C1139-54AC-42F2-866B-D89B34390C96}" destId="{9DBA27F9-E0F9-4BCB-970E-9095C1816FCA}" srcOrd="0" destOrd="0" presId="urn:microsoft.com/office/officeart/2005/8/layout/orgChart1"/>
    <dgm:cxn modelId="{10C99C93-60FA-4A71-B1C0-DE24F66DD81D}" type="presParOf" srcId="{9DBA27F9-E0F9-4BCB-970E-9095C1816FCA}" destId="{770880FC-BFA9-44AC-8E75-8A1F79F06F00}" srcOrd="0" destOrd="0" presId="urn:microsoft.com/office/officeart/2005/8/layout/orgChart1"/>
    <dgm:cxn modelId="{9DA919D5-D013-4828-AC3A-1D8536D9E74C}" type="presParOf" srcId="{9DBA27F9-E0F9-4BCB-970E-9095C1816FCA}" destId="{D22B249D-91C1-45F7-9C53-1115D0B0F5DF}" srcOrd="1" destOrd="0" presId="urn:microsoft.com/office/officeart/2005/8/layout/orgChart1"/>
    <dgm:cxn modelId="{8C1ADEDE-5567-4BB4-84A1-4C4F9DD60EA0}" type="presParOf" srcId="{FA5C1139-54AC-42F2-866B-D89B34390C96}" destId="{9A513B95-9844-477E-A751-F6CFC6ABB087}" srcOrd="1" destOrd="0" presId="urn:microsoft.com/office/officeart/2005/8/layout/orgChart1"/>
    <dgm:cxn modelId="{99EA9CF7-F645-4A2D-8748-B4CDC55D9099}" type="presParOf" srcId="{9A513B95-9844-477E-A751-F6CFC6ABB087}" destId="{861A450D-72B5-4CCA-B829-B05FFBCE1CA1}" srcOrd="0" destOrd="0" presId="urn:microsoft.com/office/officeart/2005/8/layout/orgChart1"/>
    <dgm:cxn modelId="{644B9AB9-4D6E-4725-8CEC-9779EDA68018}" type="presParOf" srcId="{9A513B95-9844-477E-A751-F6CFC6ABB087}" destId="{E822DFA7-B79E-4FE1-8AF4-1C0D951B2033}" srcOrd="1" destOrd="0" presId="urn:microsoft.com/office/officeart/2005/8/layout/orgChart1"/>
    <dgm:cxn modelId="{37B3B75F-02D2-43F6-8DB0-4E3D8D43D07C}" type="presParOf" srcId="{E822DFA7-B79E-4FE1-8AF4-1C0D951B2033}" destId="{EB27A91E-83C5-4373-8296-BDC60647BCDF}" srcOrd="0" destOrd="0" presId="urn:microsoft.com/office/officeart/2005/8/layout/orgChart1"/>
    <dgm:cxn modelId="{9676A494-E2B3-4354-8279-D7E9B569481A}" type="presParOf" srcId="{EB27A91E-83C5-4373-8296-BDC60647BCDF}" destId="{E1441966-7970-4C9E-B337-50636121C673}" srcOrd="0" destOrd="0" presId="urn:microsoft.com/office/officeart/2005/8/layout/orgChart1"/>
    <dgm:cxn modelId="{51C5050D-A61D-4625-B2C7-BCEEAB126898}" type="presParOf" srcId="{EB27A91E-83C5-4373-8296-BDC60647BCDF}" destId="{4B15410B-0639-4935-936D-4E48FE09A6CB}" srcOrd="1" destOrd="0" presId="urn:microsoft.com/office/officeart/2005/8/layout/orgChart1"/>
    <dgm:cxn modelId="{8AE59D5B-8BDF-4AB8-B7D1-13532100D725}" type="presParOf" srcId="{E822DFA7-B79E-4FE1-8AF4-1C0D951B2033}" destId="{693AD679-1A4F-488C-ADC9-DE6FB8948CFE}" srcOrd="1" destOrd="0" presId="urn:microsoft.com/office/officeart/2005/8/layout/orgChart1"/>
    <dgm:cxn modelId="{AAD74D90-AA02-4528-8B66-B8A826CF8930}" type="presParOf" srcId="{693AD679-1A4F-488C-ADC9-DE6FB8948CFE}" destId="{E31BDCAD-E965-4D44-B470-8D93B230EFB1}" srcOrd="0" destOrd="0" presId="urn:microsoft.com/office/officeart/2005/8/layout/orgChart1"/>
    <dgm:cxn modelId="{8F3626F5-F8FB-4696-A531-0444DC97900A}" type="presParOf" srcId="{693AD679-1A4F-488C-ADC9-DE6FB8948CFE}" destId="{1EBE02C3-D27F-4947-84F9-FF4BDD8F2998}" srcOrd="1" destOrd="0" presId="urn:microsoft.com/office/officeart/2005/8/layout/orgChart1"/>
    <dgm:cxn modelId="{94AB38B1-D87F-4621-A1A9-627DA8D562C6}" type="presParOf" srcId="{1EBE02C3-D27F-4947-84F9-FF4BDD8F2998}" destId="{566B05A3-1370-4408-9970-2782A03519F2}" srcOrd="0" destOrd="0" presId="urn:microsoft.com/office/officeart/2005/8/layout/orgChart1"/>
    <dgm:cxn modelId="{1759CD4B-6134-4A8B-9B85-2EF90CFD1DF8}" type="presParOf" srcId="{566B05A3-1370-4408-9970-2782A03519F2}" destId="{72EEAE60-9FFD-4BA6-AFF3-F5C4A8B5E54C}" srcOrd="0" destOrd="0" presId="urn:microsoft.com/office/officeart/2005/8/layout/orgChart1"/>
    <dgm:cxn modelId="{6DF2E006-FCDF-43FE-8C22-0EBC82B2A4D9}" type="presParOf" srcId="{566B05A3-1370-4408-9970-2782A03519F2}" destId="{76639BC8-2A2E-484C-8D29-8FADAF4EB684}" srcOrd="1" destOrd="0" presId="urn:microsoft.com/office/officeart/2005/8/layout/orgChart1"/>
    <dgm:cxn modelId="{DF6A743F-D8B6-4A80-B24C-46277994505F}" type="presParOf" srcId="{1EBE02C3-D27F-4947-84F9-FF4BDD8F2998}" destId="{1D684073-3993-4657-9E45-761E7CAC9EC9}" srcOrd="1" destOrd="0" presId="urn:microsoft.com/office/officeart/2005/8/layout/orgChart1"/>
    <dgm:cxn modelId="{91A56DFB-BACB-4C80-9089-D79437BC2C0E}" type="presParOf" srcId="{1D684073-3993-4657-9E45-761E7CAC9EC9}" destId="{76BC5E9D-C546-47C9-9241-1DB14968F652}" srcOrd="0" destOrd="0" presId="urn:microsoft.com/office/officeart/2005/8/layout/orgChart1"/>
    <dgm:cxn modelId="{16220EDB-B1F5-4745-AD5F-CE51D4AADEBD}" type="presParOf" srcId="{1D684073-3993-4657-9E45-761E7CAC9EC9}" destId="{70343DFB-8214-4AB6-8760-3B4D80E3FEE2}" srcOrd="1" destOrd="0" presId="urn:microsoft.com/office/officeart/2005/8/layout/orgChart1"/>
    <dgm:cxn modelId="{A26A03FB-3203-4674-B74F-72BD050EFFBF}" type="presParOf" srcId="{70343DFB-8214-4AB6-8760-3B4D80E3FEE2}" destId="{9F8E7D48-224E-4D53-9D4A-891E61B8829C}" srcOrd="0" destOrd="0" presId="urn:microsoft.com/office/officeart/2005/8/layout/orgChart1"/>
    <dgm:cxn modelId="{E8E6B563-9EBA-4DBF-A5B7-F78A92D4A942}" type="presParOf" srcId="{9F8E7D48-224E-4D53-9D4A-891E61B8829C}" destId="{EDF26C02-2374-4A48-85E7-6B923ABDA645}" srcOrd="0" destOrd="0" presId="urn:microsoft.com/office/officeart/2005/8/layout/orgChart1"/>
    <dgm:cxn modelId="{66FD7DE9-F8BE-4FB8-9D72-831E36264695}" type="presParOf" srcId="{9F8E7D48-224E-4D53-9D4A-891E61B8829C}" destId="{133F5C39-7F96-4830-B09D-5DE0FF693BC1}" srcOrd="1" destOrd="0" presId="urn:microsoft.com/office/officeart/2005/8/layout/orgChart1"/>
    <dgm:cxn modelId="{02EF5012-F851-4EEA-81F9-87B5F9E6A775}" type="presParOf" srcId="{70343DFB-8214-4AB6-8760-3B4D80E3FEE2}" destId="{11B028F8-E0AA-45F1-B844-085F515EEB74}" srcOrd="1" destOrd="0" presId="urn:microsoft.com/office/officeart/2005/8/layout/orgChart1"/>
    <dgm:cxn modelId="{BAA4F794-A6E0-468F-B286-CF777A872D7F}" type="presParOf" srcId="{11B028F8-E0AA-45F1-B844-085F515EEB74}" destId="{EC289EDE-6BD9-475B-A826-5C9B28AF1E94}" srcOrd="0" destOrd="0" presId="urn:microsoft.com/office/officeart/2005/8/layout/orgChart1"/>
    <dgm:cxn modelId="{C26528F9-5969-4AFA-BC53-A91E7D3F390F}" type="presParOf" srcId="{11B028F8-E0AA-45F1-B844-085F515EEB74}" destId="{5FD1D815-873B-4F8B-AB73-FDA6B7D32CFD}" srcOrd="1" destOrd="0" presId="urn:microsoft.com/office/officeart/2005/8/layout/orgChart1"/>
    <dgm:cxn modelId="{757B02CC-44BE-4314-AACD-7556EFDEBFFF}" type="presParOf" srcId="{5FD1D815-873B-4F8B-AB73-FDA6B7D32CFD}" destId="{25449495-1E1C-4F11-BE82-04C4FA6CF2A7}" srcOrd="0" destOrd="0" presId="urn:microsoft.com/office/officeart/2005/8/layout/orgChart1"/>
    <dgm:cxn modelId="{DAA00049-9B43-4713-86ED-C144724375F2}" type="presParOf" srcId="{25449495-1E1C-4F11-BE82-04C4FA6CF2A7}" destId="{CE617BA9-59F3-4484-B7A6-9213EA66CE82}" srcOrd="0" destOrd="0" presId="urn:microsoft.com/office/officeart/2005/8/layout/orgChart1"/>
    <dgm:cxn modelId="{B85D68B8-00DE-454F-8463-168EC51E8B1D}" type="presParOf" srcId="{25449495-1E1C-4F11-BE82-04C4FA6CF2A7}" destId="{753FED6B-2D66-44D3-9C06-7BE9F2EC1347}" srcOrd="1" destOrd="0" presId="urn:microsoft.com/office/officeart/2005/8/layout/orgChart1"/>
    <dgm:cxn modelId="{DD8048A9-AD0D-40C4-8438-BF3956EC7071}" type="presParOf" srcId="{5FD1D815-873B-4F8B-AB73-FDA6B7D32CFD}" destId="{2A14D123-0A59-4A78-A161-745638BFFD8D}" srcOrd="1" destOrd="0" presId="urn:microsoft.com/office/officeart/2005/8/layout/orgChart1"/>
    <dgm:cxn modelId="{C3E825C5-D511-4BC1-B670-8F29A3026044}" type="presParOf" srcId="{5FD1D815-873B-4F8B-AB73-FDA6B7D32CFD}" destId="{E919CA38-403A-4485-A753-0A1914921D88}" srcOrd="2" destOrd="0" presId="urn:microsoft.com/office/officeart/2005/8/layout/orgChart1"/>
    <dgm:cxn modelId="{CE2A8FCC-5BE4-4357-9A16-BE8C138A7F93}" type="presParOf" srcId="{70343DFB-8214-4AB6-8760-3B4D80E3FEE2}" destId="{9F0348F7-7815-4C96-9A5B-A8B3F8E9891A}" srcOrd="2" destOrd="0" presId="urn:microsoft.com/office/officeart/2005/8/layout/orgChart1"/>
    <dgm:cxn modelId="{926192A9-DEFF-478D-BE48-D791A38DBFBB}" type="presParOf" srcId="{1EBE02C3-D27F-4947-84F9-FF4BDD8F2998}" destId="{41F69468-766A-447A-9A54-309B4262CF1D}" srcOrd="2" destOrd="0" presId="urn:microsoft.com/office/officeart/2005/8/layout/orgChart1"/>
    <dgm:cxn modelId="{216A40E4-40A1-47A2-A790-066562F861E9}" type="presParOf" srcId="{E822DFA7-B79E-4FE1-8AF4-1C0D951B2033}" destId="{FA71086F-D830-49EC-BB25-FE1B8152505A}" srcOrd="2" destOrd="0" presId="urn:microsoft.com/office/officeart/2005/8/layout/orgChart1"/>
    <dgm:cxn modelId="{ECE5CAAD-1083-4992-B48F-5DAC0CF88040}" type="presParOf" srcId="{FA5C1139-54AC-42F2-866B-D89B34390C96}" destId="{B7BB768D-0B40-4E15-AE1F-0159B0DF3AF5}" srcOrd="2" destOrd="0" presId="urn:microsoft.com/office/officeart/2005/8/layout/orgChart1"/>
    <dgm:cxn modelId="{DD346542-DC27-4762-A006-144F59D4EB04}" type="presParOf" srcId="{54A0F650-3928-45C5-BF33-6F9665B8B69A}" destId="{6C84ECF0-E392-4BB0-A536-CB0EA7E92B11}" srcOrd="2" destOrd="0" presId="urn:microsoft.com/office/officeart/2005/8/layout/orgChart1"/>
    <dgm:cxn modelId="{68564A61-4DBF-462E-B594-6D9DCF2CEDEB}" type="presParOf" srcId="{54A0F650-3928-45C5-BF33-6F9665B8B69A}" destId="{FEA43678-F8C9-4FA1-BF93-E921E0F75C9B}" srcOrd="3" destOrd="0" presId="urn:microsoft.com/office/officeart/2005/8/layout/orgChart1"/>
    <dgm:cxn modelId="{5E2EA486-EF10-46B6-8F9D-05D7BDB5BED8}" type="presParOf" srcId="{FEA43678-F8C9-4FA1-BF93-E921E0F75C9B}" destId="{6041F1A9-C2ED-4861-A722-D27D864427E4}" srcOrd="0" destOrd="0" presId="urn:microsoft.com/office/officeart/2005/8/layout/orgChart1"/>
    <dgm:cxn modelId="{8AFB6B1A-2A0C-43A8-879D-4450CA5B4C25}" type="presParOf" srcId="{6041F1A9-C2ED-4861-A722-D27D864427E4}" destId="{CCB3E188-1250-4252-AFD6-52CAD7F52DFA}" srcOrd="0" destOrd="0" presId="urn:microsoft.com/office/officeart/2005/8/layout/orgChart1"/>
    <dgm:cxn modelId="{20A66775-7441-40F7-B54A-7E7331BCBB1C}" type="presParOf" srcId="{6041F1A9-C2ED-4861-A722-D27D864427E4}" destId="{70986AE0-BC30-4037-8633-C8E8FF0A1B90}" srcOrd="1" destOrd="0" presId="urn:microsoft.com/office/officeart/2005/8/layout/orgChart1"/>
    <dgm:cxn modelId="{13DDB9BB-F59A-498C-BF46-8D8D600E251F}" type="presParOf" srcId="{FEA43678-F8C9-4FA1-BF93-E921E0F75C9B}" destId="{EE57338A-C969-4AF5-93F9-0B283762962C}" srcOrd="1" destOrd="0" presId="urn:microsoft.com/office/officeart/2005/8/layout/orgChart1"/>
    <dgm:cxn modelId="{DBD200D9-91EB-48D7-9A21-B6B15D998937}" type="presParOf" srcId="{EE57338A-C969-4AF5-93F9-0B283762962C}" destId="{C9C2BF99-CC2B-4AD9-B56C-C42910A499AF}" srcOrd="0" destOrd="0" presId="urn:microsoft.com/office/officeart/2005/8/layout/orgChart1"/>
    <dgm:cxn modelId="{8C29D429-B016-4FF8-9BE9-89DAC9BBE9C4}" type="presParOf" srcId="{EE57338A-C969-4AF5-93F9-0B283762962C}" destId="{EF983E21-4E16-41E6-8F9C-1BA408BB9A61}" srcOrd="1" destOrd="0" presId="urn:microsoft.com/office/officeart/2005/8/layout/orgChart1"/>
    <dgm:cxn modelId="{AD751423-662E-4CC6-9857-E92CD1042F89}" type="presParOf" srcId="{EF983E21-4E16-41E6-8F9C-1BA408BB9A61}" destId="{66D93233-3E82-47E0-BD4C-7BAB59348C0E}" srcOrd="0" destOrd="0" presId="urn:microsoft.com/office/officeart/2005/8/layout/orgChart1"/>
    <dgm:cxn modelId="{3E5C016D-F62B-46D3-9E75-3A2DF7E7A60E}" type="presParOf" srcId="{66D93233-3E82-47E0-BD4C-7BAB59348C0E}" destId="{62B84CE3-E65A-4838-83C8-7A8BA986B916}" srcOrd="0" destOrd="0" presId="urn:microsoft.com/office/officeart/2005/8/layout/orgChart1"/>
    <dgm:cxn modelId="{15555EB9-5D41-4421-8AF0-085F452274F6}" type="presParOf" srcId="{66D93233-3E82-47E0-BD4C-7BAB59348C0E}" destId="{2D48D854-2A63-4F54-A2A7-A8478F6DBF0B}" srcOrd="1" destOrd="0" presId="urn:microsoft.com/office/officeart/2005/8/layout/orgChart1"/>
    <dgm:cxn modelId="{C15144E6-5254-4F5E-BFDA-212D74AF6B31}" type="presParOf" srcId="{EF983E21-4E16-41E6-8F9C-1BA408BB9A61}" destId="{3DBEBEBD-8C60-423F-B322-28F04053BE56}" srcOrd="1" destOrd="0" presId="urn:microsoft.com/office/officeart/2005/8/layout/orgChart1"/>
    <dgm:cxn modelId="{798AED3C-E6BC-4A41-980E-CC861529E5D0}" type="presParOf" srcId="{3DBEBEBD-8C60-423F-B322-28F04053BE56}" destId="{114BC916-0851-4EB5-8CF2-B5134C0571EE}" srcOrd="0" destOrd="0" presId="urn:microsoft.com/office/officeart/2005/8/layout/orgChart1"/>
    <dgm:cxn modelId="{165CBD0C-AEC3-4826-A6FD-66AF60E69B29}" type="presParOf" srcId="{3DBEBEBD-8C60-423F-B322-28F04053BE56}" destId="{A9173C49-868F-41BB-8E82-EB7D4DE82535}" srcOrd="1" destOrd="0" presId="urn:microsoft.com/office/officeart/2005/8/layout/orgChart1"/>
    <dgm:cxn modelId="{E88C9B63-CD46-457F-BB35-13D23B6E61D1}" type="presParOf" srcId="{A9173C49-868F-41BB-8E82-EB7D4DE82535}" destId="{9D725FA7-C961-4F31-B0B5-D65A204B4905}" srcOrd="0" destOrd="0" presId="urn:microsoft.com/office/officeart/2005/8/layout/orgChart1"/>
    <dgm:cxn modelId="{0500CA3D-7B10-4EBF-81EF-23AFDD5B701B}" type="presParOf" srcId="{9D725FA7-C961-4F31-B0B5-D65A204B4905}" destId="{801B407C-8995-4AF9-9A3B-AD84A861F5D5}" srcOrd="0" destOrd="0" presId="urn:microsoft.com/office/officeart/2005/8/layout/orgChart1"/>
    <dgm:cxn modelId="{A5157179-CDF8-49BC-B890-6FB6FBC90D75}" type="presParOf" srcId="{9D725FA7-C961-4F31-B0B5-D65A204B4905}" destId="{DE6745F4-D51E-4683-9A51-99C32E6E2E30}" srcOrd="1" destOrd="0" presId="urn:microsoft.com/office/officeart/2005/8/layout/orgChart1"/>
    <dgm:cxn modelId="{EE15DA72-AD3F-4D36-9B8F-A90FE13141F0}" type="presParOf" srcId="{A9173C49-868F-41BB-8E82-EB7D4DE82535}" destId="{E725EA3C-0B81-4256-B57D-57D746344EFD}" srcOrd="1" destOrd="0" presId="urn:microsoft.com/office/officeart/2005/8/layout/orgChart1"/>
    <dgm:cxn modelId="{7561FD5B-2491-4451-AE83-0B123808C7D4}" type="presParOf" srcId="{E725EA3C-0B81-4256-B57D-57D746344EFD}" destId="{0B1C2018-0CBB-4451-891C-1733ED6A25E2}" srcOrd="0" destOrd="0" presId="urn:microsoft.com/office/officeart/2005/8/layout/orgChart1"/>
    <dgm:cxn modelId="{25B6471A-2DEC-49F7-9E65-7CED024718B0}" type="presParOf" srcId="{E725EA3C-0B81-4256-B57D-57D746344EFD}" destId="{BB5E6D9D-21A7-453F-8592-8F96A2E79F20}" srcOrd="1" destOrd="0" presId="urn:microsoft.com/office/officeart/2005/8/layout/orgChart1"/>
    <dgm:cxn modelId="{884AC5D7-80BB-4FC6-8BF4-8940378701B3}" type="presParOf" srcId="{BB5E6D9D-21A7-453F-8592-8F96A2E79F20}" destId="{991C2661-B23E-4842-BD1D-34BB1884A088}" srcOrd="0" destOrd="0" presId="urn:microsoft.com/office/officeart/2005/8/layout/orgChart1"/>
    <dgm:cxn modelId="{B23FD225-7476-4C3E-9E09-446EB258E063}" type="presParOf" srcId="{991C2661-B23E-4842-BD1D-34BB1884A088}" destId="{293F9E91-6113-47CC-A68B-0900B1BBA69F}" srcOrd="0" destOrd="0" presId="urn:microsoft.com/office/officeart/2005/8/layout/orgChart1"/>
    <dgm:cxn modelId="{3C62D284-FD4B-4277-8D9B-477730B681E9}" type="presParOf" srcId="{991C2661-B23E-4842-BD1D-34BB1884A088}" destId="{03B97E06-EE58-4C7A-9503-F2E859F49370}" srcOrd="1" destOrd="0" presId="urn:microsoft.com/office/officeart/2005/8/layout/orgChart1"/>
    <dgm:cxn modelId="{3D4B3B14-39BB-4B55-A5A4-3CCAFB9583CD}" type="presParOf" srcId="{BB5E6D9D-21A7-453F-8592-8F96A2E79F20}" destId="{400260E1-E6BC-4E62-8D1C-F84296AB3E04}" srcOrd="1" destOrd="0" presId="urn:microsoft.com/office/officeart/2005/8/layout/orgChart1"/>
    <dgm:cxn modelId="{238FD7CA-B752-439A-AAED-816333EF4EBA}" type="presParOf" srcId="{400260E1-E6BC-4E62-8D1C-F84296AB3E04}" destId="{F9E3A327-24EE-443C-822F-4D2A1B786F9F}" srcOrd="0" destOrd="0" presId="urn:microsoft.com/office/officeart/2005/8/layout/orgChart1"/>
    <dgm:cxn modelId="{1A75F658-D654-4D9B-90A6-76688423FDDF}" type="presParOf" srcId="{400260E1-E6BC-4E62-8D1C-F84296AB3E04}" destId="{2FFEFA88-5CFD-417F-827C-C880B05F3F4A}" srcOrd="1" destOrd="0" presId="urn:microsoft.com/office/officeart/2005/8/layout/orgChart1"/>
    <dgm:cxn modelId="{1F6615BD-2ABE-4848-AE2A-A34C6D8C697F}" type="presParOf" srcId="{2FFEFA88-5CFD-417F-827C-C880B05F3F4A}" destId="{98D150F6-BC63-42CB-8964-1D192D68BC04}" srcOrd="0" destOrd="0" presId="urn:microsoft.com/office/officeart/2005/8/layout/orgChart1"/>
    <dgm:cxn modelId="{B8FACF98-5CDB-4048-A0FE-1E0A9B8340E3}" type="presParOf" srcId="{98D150F6-BC63-42CB-8964-1D192D68BC04}" destId="{49F1035C-5690-4DD5-ADC7-2A903B1DA46A}" srcOrd="0" destOrd="0" presId="urn:microsoft.com/office/officeart/2005/8/layout/orgChart1"/>
    <dgm:cxn modelId="{C4D169CB-7AB2-4D9E-A008-99BC00D4258C}" type="presParOf" srcId="{98D150F6-BC63-42CB-8964-1D192D68BC04}" destId="{5FC39C57-CC3D-4B37-A42D-329953F12615}" srcOrd="1" destOrd="0" presId="urn:microsoft.com/office/officeart/2005/8/layout/orgChart1"/>
    <dgm:cxn modelId="{1DEEE385-681B-4303-AD6F-6BB86117E469}" type="presParOf" srcId="{2FFEFA88-5CFD-417F-827C-C880B05F3F4A}" destId="{50D8D690-1186-4B07-9BEB-2DA2A466002D}" srcOrd="1" destOrd="0" presId="urn:microsoft.com/office/officeart/2005/8/layout/orgChart1"/>
    <dgm:cxn modelId="{C46DEBC3-2F6B-4698-A54B-4DAAF4A38EBE}" type="presParOf" srcId="{2FFEFA88-5CFD-417F-827C-C880B05F3F4A}" destId="{FF6FCA69-BC26-4FF3-B0DB-9C7D226A5CD4}" srcOrd="2" destOrd="0" presId="urn:microsoft.com/office/officeart/2005/8/layout/orgChart1"/>
    <dgm:cxn modelId="{C3560694-2E7C-4EAB-9FC0-D1D2BF1C4079}" type="presParOf" srcId="{BB5E6D9D-21A7-453F-8592-8F96A2E79F20}" destId="{64A584D0-706C-4806-AF63-4FEFB6E9E92B}" srcOrd="2" destOrd="0" presId="urn:microsoft.com/office/officeart/2005/8/layout/orgChart1"/>
    <dgm:cxn modelId="{CA77F55B-8B22-417B-81BA-A741AD86E253}" type="presParOf" srcId="{A9173C49-868F-41BB-8E82-EB7D4DE82535}" destId="{B52C05A5-F685-4497-B378-1F6BFB7472C4}" srcOrd="2" destOrd="0" presId="urn:microsoft.com/office/officeart/2005/8/layout/orgChart1"/>
    <dgm:cxn modelId="{02108005-21D3-4E15-80F5-A18F134BD29D}" type="presParOf" srcId="{EF983E21-4E16-41E6-8F9C-1BA408BB9A61}" destId="{4B4D9C7B-D6D5-49A0-8474-6FCD6257EDDD}" srcOrd="2" destOrd="0" presId="urn:microsoft.com/office/officeart/2005/8/layout/orgChart1"/>
    <dgm:cxn modelId="{E7A0CFA4-3EF8-4C90-A61B-C558B86D4C09}" type="presParOf" srcId="{FEA43678-F8C9-4FA1-BF93-E921E0F75C9B}" destId="{DE8D157B-A9C2-49C9-B576-72163F9C5E76}" srcOrd="2" destOrd="0" presId="urn:microsoft.com/office/officeart/2005/8/layout/orgChart1"/>
    <dgm:cxn modelId="{8BBA892F-F5D9-4FE6-9A36-295C9D5781A7}" type="presParOf" srcId="{54A0F650-3928-45C5-BF33-6F9665B8B69A}" destId="{ECEE12BA-28B0-4F2A-BB64-4D81C5F84F6F}" srcOrd="4" destOrd="0" presId="urn:microsoft.com/office/officeart/2005/8/layout/orgChart1"/>
    <dgm:cxn modelId="{9899A56F-06E0-416B-AD31-70ED393383D8}" type="presParOf" srcId="{54A0F650-3928-45C5-BF33-6F9665B8B69A}" destId="{6D709F11-D868-4AC8-A3E4-1CB24831F85F}" srcOrd="5" destOrd="0" presId="urn:microsoft.com/office/officeart/2005/8/layout/orgChart1"/>
    <dgm:cxn modelId="{DDBF5162-84B9-420D-BFC8-179F6F36DAD8}" type="presParOf" srcId="{6D709F11-D868-4AC8-A3E4-1CB24831F85F}" destId="{C006E269-4B7E-4337-9CB3-9D1F36381F2C}" srcOrd="0" destOrd="0" presId="urn:microsoft.com/office/officeart/2005/8/layout/orgChart1"/>
    <dgm:cxn modelId="{929E82C8-328D-4115-96F0-37DC23960841}" type="presParOf" srcId="{C006E269-4B7E-4337-9CB3-9D1F36381F2C}" destId="{7ECBB1EB-201D-4F2F-9E5A-977FD69C7850}" srcOrd="0" destOrd="0" presId="urn:microsoft.com/office/officeart/2005/8/layout/orgChart1"/>
    <dgm:cxn modelId="{E5CBC700-2CE1-4982-8146-8CADA5C568D7}" type="presParOf" srcId="{C006E269-4B7E-4337-9CB3-9D1F36381F2C}" destId="{C4421001-587F-4706-BA64-9CC136089FD8}" srcOrd="1" destOrd="0" presId="urn:microsoft.com/office/officeart/2005/8/layout/orgChart1"/>
    <dgm:cxn modelId="{A7FF684E-8A01-46C2-A1EC-9B8DDB036E1C}" type="presParOf" srcId="{6D709F11-D868-4AC8-A3E4-1CB24831F85F}" destId="{68989D12-8CDF-4C45-8941-5D62CFC8B67D}" srcOrd="1" destOrd="0" presId="urn:microsoft.com/office/officeart/2005/8/layout/orgChart1"/>
    <dgm:cxn modelId="{CF82E3F7-2CB2-4E5D-8AE2-354467741613}" type="presParOf" srcId="{68989D12-8CDF-4C45-8941-5D62CFC8B67D}" destId="{5CC4A994-6FC5-4655-84E9-49B8F937F739}" srcOrd="0" destOrd="0" presId="urn:microsoft.com/office/officeart/2005/8/layout/orgChart1"/>
    <dgm:cxn modelId="{A2E87E61-2EBB-4802-9599-0DA2EC0FDF57}" type="presParOf" srcId="{68989D12-8CDF-4C45-8941-5D62CFC8B67D}" destId="{B15282C7-B05C-4E41-B2B8-AB5BD9C2E8CB}" srcOrd="1" destOrd="0" presId="urn:microsoft.com/office/officeart/2005/8/layout/orgChart1"/>
    <dgm:cxn modelId="{13993693-84DB-4BF5-BBA9-F3972B11F69E}" type="presParOf" srcId="{B15282C7-B05C-4E41-B2B8-AB5BD9C2E8CB}" destId="{E4F3353B-9C58-4830-9A1A-127BE0412B26}" srcOrd="0" destOrd="0" presId="urn:microsoft.com/office/officeart/2005/8/layout/orgChart1"/>
    <dgm:cxn modelId="{86B12111-BB4B-4A9A-AFEE-A8A5668AA618}" type="presParOf" srcId="{E4F3353B-9C58-4830-9A1A-127BE0412B26}" destId="{EAE90DE2-CC6F-4E00-8068-B46F356EEAB4}" srcOrd="0" destOrd="0" presId="urn:microsoft.com/office/officeart/2005/8/layout/orgChart1"/>
    <dgm:cxn modelId="{BFEBBD5C-4CF2-4A9F-AE9F-A6E6F0266B23}" type="presParOf" srcId="{E4F3353B-9C58-4830-9A1A-127BE0412B26}" destId="{3C74B79E-19C7-4ED0-A063-6FF8B357E62C}" srcOrd="1" destOrd="0" presId="urn:microsoft.com/office/officeart/2005/8/layout/orgChart1"/>
    <dgm:cxn modelId="{080094B7-9901-4BFC-A6BA-3BF357301F15}" type="presParOf" srcId="{B15282C7-B05C-4E41-B2B8-AB5BD9C2E8CB}" destId="{E9BB9CCE-4964-4628-B1F8-B79708D706E6}" srcOrd="1" destOrd="0" presId="urn:microsoft.com/office/officeart/2005/8/layout/orgChart1"/>
    <dgm:cxn modelId="{5CF781A3-3CF5-4004-BE4F-79D567D2CBA5}" type="presParOf" srcId="{E9BB9CCE-4964-4628-B1F8-B79708D706E6}" destId="{0B7A3875-5017-45A4-8BD8-E78F2F8E8E11}" srcOrd="0" destOrd="0" presId="urn:microsoft.com/office/officeart/2005/8/layout/orgChart1"/>
    <dgm:cxn modelId="{5D847D73-1CAB-44B4-99B9-7B7A5D212EE9}" type="presParOf" srcId="{E9BB9CCE-4964-4628-B1F8-B79708D706E6}" destId="{6BCD8CEF-CFAB-46F4-8648-90DE3DADE5BB}" srcOrd="1" destOrd="0" presId="urn:microsoft.com/office/officeart/2005/8/layout/orgChart1"/>
    <dgm:cxn modelId="{76A2DEA8-3EC0-4034-8BF1-21B36886A24B}" type="presParOf" srcId="{6BCD8CEF-CFAB-46F4-8648-90DE3DADE5BB}" destId="{82FFC90E-FD97-4FF3-A6A9-FCE873C341E3}" srcOrd="0" destOrd="0" presId="urn:microsoft.com/office/officeart/2005/8/layout/orgChart1"/>
    <dgm:cxn modelId="{FB9BF009-50B6-4526-B54C-5758BF7CC2CF}" type="presParOf" srcId="{82FFC90E-FD97-4FF3-A6A9-FCE873C341E3}" destId="{66B5E6B1-315D-4F3A-BA54-6D9E1D0D2F81}" srcOrd="0" destOrd="0" presId="urn:microsoft.com/office/officeart/2005/8/layout/orgChart1"/>
    <dgm:cxn modelId="{D4C340FD-5E61-4AE8-B1B1-9C6A7C596B70}" type="presParOf" srcId="{82FFC90E-FD97-4FF3-A6A9-FCE873C341E3}" destId="{3545C8D3-6767-495D-BE8A-E4B70F320647}" srcOrd="1" destOrd="0" presId="urn:microsoft.com/office/officeart/2005/8/layout/orgChart1"/>
    <dgm:cxn modelId="{D391B2A5-A68E-4FA0-AA33-C0B2AEDE394B}" type="presParOf" srcId="{6BCD8CEF-CFAB-46F4-8648-90DE3DADE5BB}" destId="{8A0EA73C-EE22-45CE-B1CE-886E15FCE020}" srcOrd="1" destOrd="0" presId="urn:microsoft.com/office/officeart/2005/8/layout/orgChart1"/>
    <dgm:cxn modelId="{19D26AA9-EA58-46E7-A19B-FF5C9F2E0126}" type="presParOf" srcId="{8A0EA73C-EE22-45CE-B1CE-886E15FCE020}" destId="{C755AE49-1DA5-4D4C-97B1-8948F661DEE4}" srcOrd="0" destOrd="0" presId="urn:microsoft.com/office/officeart/2005/8/layout/orgChart1"/>
    <dgm:cxn modelId="{DE2F8105-8B8B-4910-A67B-3FB23B17CF80}" type="presParOf" srcId="{8A0EA73C-EE22-45CE-B1CE-886E15FCE020}" destId="{E1449F20-F028-412D-BB67-318241ACFDA0}" srcOrd="1" destOrd="0" presId="urn:microsoft.com/office/officeart/2005/8/layout/orgChart1"/>
    <dgm:cxn modelId="{AC98217F-BC35-49BF-AAC4-E35EF8809003}" type="presParOf" srcId="{E1449F20-F028-412D-BB67-318241ACFDA0}" destId="{B1AB33BB-4A2E-4D73-8D1D-514604C5B481}" srcOrd="0" destOrd="0" presId="urn:microsoft.com/office/officeart/2005/8/layout/orgChart1"/>
    <dgm:cxn modelId="{9C4E8418-52AB-4053-B180-03B084DEC018}" type="presParOf" srcId="{B1AB33BB-4A2E-4D73-8D1D-514604C5B481}" destId="{6F775722-2578-477F-8284-D026EA9AF105}" srcOrd="0" destOrd="0" presId="urn:microsoft.com/office/officeart/2005/8/layout/orgChart1"/>
    <dgm:cxn modelId="{84BA5BB5-22D4-4317-81F2-50DE5DC5E968}" type="presParOf" srcId="{B1AB33BB-4A2E-4D73-8D1D-514604C5B481}" destId="{58BBE8C9-BDE0-4C6E-A004-6718D5A59FF5}" srcOrd="1" destOrd="0" presId="urn:microsoft.com/office/officeart/2005/8/layout/orgChart1"/>
    <dgm:cxn modelId="{297BE59D-15F2-49E5-846D-F718056E8692}" type="presParOf" srcId="{E1449F20-F028-412D-BB67-318241ACFDA0}" destId="{CA143A09-B815-4EB5-9E97-78406EFC9C8D}" srcOrd="1" destOrd="0" presId="urn:microsoft.com/office/officeart/2005/8/layout/orgChart1"/>
    <dgm:cxn modelId="{625089F0-4105-4F4D-A755-7A4B5C1FB1CF}" type="presParOf" srcId="{CA143A09-B815-4EB5-9E97-78406EFC9C8D}" destId="{866E7B26-7254-403C-8C90-40603355237A}" srcOrd="0" destOrd="0" presId="urn:microsoft.com/office/officeart/2005/8/layout/orgChart1"/>
    <dgm:cxn modelId="{E5F46A5F-DB80-489A-9794-0E920D1E4E40}" type="presParOf" srcId="{CA143A09-B815-4EB5-9E97-78406EFC9C8D}" destId="{E592E381-30FD-4E4F-B3BF-2BD2CCA273FE}" srcOrd="1" destOrd="0" presId="urn:microsoft.com/office/officeart/2005/8/layout/orgChart1"/>
    <dgm:cxn modelId="{EA8342B3-3372-49DC-9D85-CDE263EA4064}" type="presParOf" srcId="{E592E381-30FD-4E4F-B3BF-2BD2CCA273FE}" destId="{12F96C38-B76B-4EA8-A4AF-453806849FEB}" srcOrd="0" destOrd="0" presId="urn:microsoft.com/office/officeart/2005/8/layout/orgChart1"/>
    <dgm:cxn modelId="{F81709D1-093C-40EB-B6FE-F3FA3984E0B9}" type="presParOf" srcId="{12F96C38-B76B-4EA8-A4AF-453806849FEB}" destId="{15713106-DEC8-47C0-8C9F-74B701032BB6}" srcOrd="0" destOrd="0" presId="urn:microsoft.com/office/officeart/2005/8/layout/orgChart1"/>
    <dgm:cxn modelId="{FE6AFB7B-9DEA-4351-BD08-55F1C4134A58}" type="presParOf" srcId="{12F96C38-B76B-4EA8-A4AF-453806849FEB}" destId="{D655B530-212C-4F5C-8C80-AC02CEC7CEE3}" srcOrd="1" destOrd="0" presId="urn:microsoft.com/office/officeart/2005/8/layout/orgChart1"/>
    <dgm:cxn modelId="{128AF2D8-8D72-4EFD-8861-740E04E6FE43}" type="presParOf" srcId="{E592E381-30FD-4E4F-B3BF-2BD2CCA273FE}" destId="{6B750654-91B2-40DB-B821-70F113697DCF}" srcOrd="1" destOrd="0" presId="urn:microsoft.com/office/officeart/2005/8/layout/orgChart1"/>
    <dgm:cxn modelId="{B1B67AE7-010D-4805-934D-ECB325C53E2C}" type="presParOf" srcId="{E592E381-30FD-4E4F-B3BF-2BD2CCA273FE}" destId="{E89CB247-7DD2-45DF-A5B0-564DB372E412}" srcOrd="2" destOrd="0" presId="urn:microsoft.com/office/officeart/2005/8/layout/orgChart1"/>
    <dgm:cxn modelId="{1037EE04-FC57-4AA5-B660-B3FC9611B186}" type="presParOf" srcId="{E1449F20-F028-412D-BB67-318241ACFDA0}" destId="{56ABEDDD-4E91-4794-9FCE-2ED0C7AA5153}" srcOrd="2" destOrd="0" presId="urn:microsoft.com/office/officeart/2005/8/layout/orgChart1"/>
    <dgm:cxn modelId="{D18AE3E1-1A4F-416C-AB95-F7677E5D2A58}" type="presParOf" srcId="{6BCD8CEF-CFAB-46F4-8648-90DE3DADE5BB}" destId="{813BAD34-E965-4471-A53E-B8D5BCE515C8}" srcOrd="2" destOrd="0" presId="urn:microsoft.com/office/officeart/2005/8/layout/orgChart1"/>
    <dgm:cxn modelId="{378BF016-8718-497B-8F13-5EA08325C36C}" type="presParOf" srcId="{B15282C7-B05C-4E41-B2B8-AB5BD9C2E8CB}" destId="{6DF1880C-643F-4AA4-BFEA-FFB333F36B00}" srcOrd="2" destOrd="0" presId="urn:microsoft.com/office/officeart/2005/8/layout/orgChart1"/>
    <dgm:cxn modelId="{1E2CDFC3-4BBC-4E0D-9323-A3E55F32687E}" type="presParOf" srcId="{6D709F11-D868-4AC8-A3E4-1CB24831F85F}" destId="{D857D345-8E69-440B-BC94-3E89CF598BDE}" srcOrd="2" destOrd="0" presId="urn:microsoft.com/office/officeart/2005/8/layout/orgChart1"/>
    <dgm:cxn modelId="{31FA9CBB-D4C2-4624-A03A-B56D05C3ADED}" type="presParOf" srcId="{54A0F650-3928-45C5-BF33-6F9665B8B69A}" destId="{65EBD488-6543-43DB-9422-723654F16607}" srcOrd="6" destOrd="0" presId="urn:microsoft.com/office/officeart/2005/8/layout/orgChart1"/>
    <dgm:cxn modelId="{AED9332E-46A6-4184-B8F8-22812D8B9377}" type="presParOf" srcId="{54A0F650-3928-45C5-BF33-6F9665B8B69A}" destId="{FFACCC0A-A474-4F8B-A8CA-6C9ADB3B050A}" srcOrd="7" destOrd="0" presId="urn:microsoft.com/office/officeart/2005/8/layout/orgChart1"/>
    <dgm:cxn modelId="{05FF33A8-7B02-481C-BB04-167EE98AD1C5}" type="presParOf" srcId="{FFACCC0A-A474-4F8B-A8CA-6C9ADB3B050A}" destId="{E54351AF-BA5D-42DA-998C-5164E394760C}" srcOrd="0" destOrd="0" presId="urn:microsoft.com/office/officeart/2005/8/layout/orgChart1"/>
    <dgm:cxn modelId="{46C8312A-6464-4ABE-85D8-623772F000DB}" type="presParOf" srcId="{E54351AF-BA5D-42DA-998C-5164E394760C}" destId="{C9945AF7-CB19-4878-BE95-0597061BA3ED}" srcOrd="0" destOrd="0" presId="urn:microsoft.com/office/officeart/2005/8/layout/orgChart1"/>
    <dgm:cxn modelId="{82F3B323-A139-4887-85A6-95AA9260FD69}" type="presParOf" srcId="{E54351AF-BA5D-42DA-998C-5164E394760C}" destId="{5357D139-2A01-44C8-BFC9-8E5B8F93D82C}" srcOrd="1" destOrd="0" presId="urn:microsoft.com/office/officeart/2005/8/layout/orgChart1"/>
    <dgm:cxn modelId="{FD38B44A-252B-4ED3-8335-08B21523C7DE}" type="presParOf" srcId="{FFACCC0A-A474-4F8B-A8CA-6C9ADB3B050A}" destId="{B323B45B-0EE1-4D9E-BB17-9790349877C0}" srcOrd="1" destOrd="0" presId="urn:microsoft.com/office/officeart/2005/8/layout/orgChart1"/>
    <dgm:cxn modelId="{4CDD0298-2E3D-48E2-AC62-4E8E14C681F9}" type="presParOf" srcId="{B323B45B-0EE1-4D9E-BB17-9790349877C0}" destId="{D19C2AE7-1597-4D52-A340-9FD4B611424F}" srcOrd="0" destOrd="0" presId="urn:microsoft.com/office/officeart/2005/8/layout/orgChart1"/>
    <dgm:cxn modelId="{164E09CE-32F0-4BAD-B399-F469D2D665B0}" type="presParOf" srcId="{B323B45B-0EE1-4D9E-BB17-9790349877C0}" destId="{B7C28B10-8A07-4C87-9197-C670E53D232D}" srcOrd="1" destOrd="0" presId="urn:microsoft.com/office/officeart/2005/8/layout/orgChart1"/>
    <dgm:cxn modelId="{D1C2D355-D8C4-464C-9E89-7EDD87F4FF26}" type="presParOf" srcId="{B7C28B10-8A07-4C87-9197-C670E53D232D}" destId="{C77E171D-C742-4A4C-B408-A9227458D58D}" srcOrd="0" destOrd="0" presId="urn:microsoft.com/office/officeart/2005/8/layout/orgChart1"/>
    <dgm:cxn modelId="{4D5CE82D-4EC6-4095-B1A6-3B05AB35994F}" type="presParOf" srcId="{C77E171D-C742-4A4C-B408-A9227458D58D}" destId="{B9DA9DFE-2047-4D47-AC7C-D08DF01C5733}" srcOrd="0" destOrd="0" presId="urn:microsoft.com/office/officeart/2005/8/layout/orgChart1"/>
    <dgm:cxn modelId="{CBF8CE0E-5004-4C10-BE16-9550BDBE59BD}" type="presParOf" srcId="{C77E171D-C742-4A4C-B408-A9227458D58D}" destId="{61D80298-E517-4994-AB7D-90543F69D82B}" srcOrd="1" destOrd="0" presId="urn:microsoft.com/office/officeart/2005/8/layout/orgChart1"/>
    <dgm:cxn modelId="{A458C1A7-857B-4006-8CF6-81A38733B4C6}" type="presParOf" srcId="{B7C28B10-8A07-4C87-9197-C670E53D232D}" destId="{E08750FD-6F89-44CC-90D3-B243991C8FD0}" srcOrd="1" destOrd="0" presId="urn:microsoft.com/office/officeart/2005/8/layout/orgChart1"/>
    <dgm:cxn modelId="{01B4AB4F-3EE9-4003-A084-65FD978855CB}" type="presParOf" srcId="{E08750FD-6F89-44CC-90D3-B243991C8FD0}" destId="{A00EE442-8DB8-4CDF-85A9-A9731D73C627}" srcOrd="0" destOrd="0" presId="urn:microsoft.com/office/officeart/2005/8/layout/orgChart1"/>
    <dgm:cxn modelId="{F35C117F-14D1-485D-A51D-5A6226B8F42D}" type="presParOf" srcId="{E08750FD-6F89-44CC-90D3-B243991C8FD0}" destId="{7056ADFF-FFBB-48C2-81C8-CB8CFC74A5B0}" srcOrd="1" destOrd="0" presId="urn:microsoft.com/office/officeart/2005/8/layout/orgChart1"/>
    <dgm:cxn modelId="{972D38B4-11FE-41F0-BAB5-61329A7CFEC8}" type="presParOf" srcId="{7056ADFF-FFBB-48C2-81C8-CB8CFC74A5B0}" destId="{111C91AE-083F-4297-A19B-49547C706BB1}" srcOrd="0" destOrd="0" presId="urn:microsoft.com/office/officeart/2005/8/layout/orgChart1"/>
    <dgm:cxn modelId="{AF78DD36-F102-4570-B65D-0EBF50922DBB}" type="presParOf" srcId="{111C91AE-083F-4297-A19B-49547C706BB1}" destId="{B5789E92-7DFE-45AC-98D0-F87A18141FF5}" srcOrd="0" destOrd="0" presId="urn:microsoft.com/office/officeart/2005/8/layout/orgChart1"/>
    <dgm:cxn modelId="{B387BED4-2CE7-4A33-943C-099BBEE23733}" type="presParOf" srcId="{111C91AE-083F-4297-A19B-49547C706BB1}" destId="{9540CBB3-1D20-4C47-B331-AA1472923E06}" srcOrd="1" destOrd="0" presId="urn:microsoft.com/office/officeart/2005/8/layout/orgChart1"/>
    <dgm:cxn modelId="{653E9323-BCAC-41B3-914A-D8E05879B3D2}" type="presParOf" srcId="{7056ADFF-FFBB-48C2-81C8-CB8CFC74A5B0}" destId="{92B4ED74-9D34-44E9-886B-990BD0AF3811}" srcOrd="1" destOrd="0" presId="urn:microsoft.com/office/officeart/2005/8/layout/orgChart1"/>
    <dgm:cxn modelId="{89FDDBAC-58DF-41BD-A53E-5EB3986F1B1C}" type="presParOf" srcId="{92B4ED74-9D34-44E9-886B-990BD0AF3811}" destId="{CD769193-1362-4161-AA33-BF70F8E8B293}" srcOrd="0" destOrd="0" presId="urn:microsoft.com/office/officeart/2005/8/layout/orgChart1"/>
    <dgm:cxn modelId="{E5E1C46F-5489-4B4C-8355-384C12008921}" type="presParOf" srcId="{92B4ED74-9D34-44E9-886B-990BD0AF3811}" destId="{773EB479-1125-48E1-AC9D-A08712CE14A5}" srcOrd="1" destOrd="0" presId="urn:microsoft.com/office/officeart/2005/8/layout/orgChart1"/>
    <dgm:cxn modelId="{A9923C67-81C9-4662-8E62-ABC74F1683C0}" type="presParOf" srcId="{773EB479-1125-48E1-AC9D-A08712CE14A5}" destId="{2455FF6B-D4FE-4B1C-A970-CD5A6B84B03E}" srcOrd="0" destOrd="0" presId="urn:microsoft.com/office/officeart/2005/8/layout/orgChart1"/>
    <dgm:cxn modelId="{76A3E0FD-0190-4351-BBE1-D185542F6558}" type="presParOf" srcId="{2455FF6B-D4FE-4B1C-A970-CD5A6B84B03E}" destId="{213B0766-5E0A-4957-9F93-FF75D868BCB9}" srcOrd="0" destOrd="0" presId="urn:microsoft.com/office/officeart/2005/8/layout/orgChart1"/>
    <dgm:cxn modelId="{BE926E5C-B2BE-4AFB-99B1-7FE694D56D36}" type="presParOf" srcId="{2455FF6B-D4FE-4B1C-A970-CD5A6B84B03E}" destId="{AC753317-EB9B-4783-AE91-490674E0F801}" srcOrd="1" destOrd="0" presId="urn:microsoft.com/office/officeart/2005/8/layout/orgChart1"/>
    <dgm:cxn modelId="{1C7CDF5C-3CDD-4C64-9EFE-6BA0BA8E998E}" type="presParOf" srcId="{773EB479-1125-48E1-AC9D-A08712CE14A5}" destId="{3F5A09B5-DB71-4358-9DAF-510D5CED9CBE}" srcOrd="1" destOrd="0" presId="urn:microsoft.com/office/officeart/2005/8/layout/orgChart1"/>
    <dgm:cxn modelId="{C7C7129B-8E11-48DB-AEA3-1CBBADC3559A}" type="presParOf" srcId="{3F5A09B5-DB71-4358-9DAF-510D5CED9CBE}" destId="{229B15BC-E49C-4933-8A20-E7E0D55F86D2}" srcOrd="0" destOrd="0" presId="urn:microsoft.com/office/officeart/2005/8/layout/orgChart1"/>
    <dgm:cxn modelId="{709B5861-B26A-45CB-AAA2-E4DBBC9EA0AE}" type="presParOf" srcId="{3F5A09B5-DB71-4358-9DAF-510D5CED9CBE}" destId="{86926C7C-6E63-4CFA-943A-DB824E6699E3}" srcOrd="1" destOrd="0" presId="urn:microsoft.com/office/officeart/2005/8/layout/orgChart1"/>
    <dgm:cxn modelId="{4C19C964-9D7B-4014-9A6F-5E5FFA1779BB}" type="presParOf" srcId="{86926C7C-6E63-4CFA-943A-DB824E6699E3}" destId="{87358392-9AE8-44DB-874A-71D8DDEE7D03}" srcOrd="0" destOrd="0" presId="urn:microsoft.com/office/officeart/2005/8/layout/orgChart1"/>
    <dgm:cxn modelId="{C6C3C654-29F1-4941-B73E-7B8C4C3759B5}" type="presParOf" srcId="{87358392-9AE8-44DB-874A-71D8DDEE7D03}" destId="{F786839F-3A01-4FBD-B347-CA5889E3BD5E}" srcOrd="0" destOrd="0" presId="urn:microsoft.com/office/officeart/2005/8/layout/orgChart1"/>
    <dgm:cxn modelId="{3ED00AAF-C5B7-4997-8990-01BB1D3683C1}" type="presParOf" srcId="{87358392-9AE8-44DB-874A-71D8DDEE7D03}" destId="{33A337E6-62C7-4514-B658-DDC2403B5235}" srcOrd="1" destOrd="0" presId="urn:microsoft.com/office/officeart/2005/8/layout/orgChart1"/>
    <dgm:cxn modelId="{A6066A66-541A-48A2-94BB-01F2C9F7424D}" type="presParOf" srcId="{86926C7C-6E63-4CFA-943A-DB824E6699E3}" destId="{2747D3E4-2420-48BA-B6C0-FD282CDA07F5}" srcOrd="1" destOrd="0" presId="urn:microsoft.com/office/officeart/2005/8/layout/orgChart1"/>
    <dgm:cxn modelId="{CF843E0A-4E06-4CE6-9BCF-1DFC49FB7B80}" type="presParOf" srcId="{86926C7C-6E63-4CFA-943A-DB824E6699E3}" destId="{9BE3162D-8643-41F1-9D2C-E36F9EF23A4C}" srcOrd="2" destOrd="0" presId="urn:microsoft.com/office/officeart/2005/8/layout/orgChart1"/>
    <dgm:cxn modelId="{58FE756F-75D8-4F55-A911-AA8069FE2036}" type="presParOf" srcId="{773EB479-1125-48E1-AC9D-A08712CE14A5}" destId="{7C9B6E79-D57D-46E7-BD1D-50690B5ECEE7}" srcOrd="2" destOrd="0" presId="urn:microsoft.com/office/officeart/2005/8/layout/orgChart1"/>
    <dgm:cxn modelId="{0118CBDB-0629-4B36-B2B8-83B2F15C31A8}" type="presParOf" srcId="{7056ADFF-FFBB-48C2-81C8-CB8CFC74A5B0}" destId="{6A13E79D-307A-47CE-92C3-33EF5115EBBC}" srcOrd="2" destOrd="0" presId="urn:microsoft.com/office/officeart/2005/8/layout/orgChart1"/>
    <dgm:cxn modelId="{B63D5E83-7AA1-48FF-A64E-42615E68BEA4}" type="presParOf" srcId="{B7C28B10-8A07-4C87-9197-C670E53D232D}" destId="{F17C6E1F-46BC-4420-B409-97BDA02515E4}" srcOrd="2" destOrd="0" presId="urn:microsoft.com/office/officeart/2005/8/layout/orgChart1"/>
    <dgm:cxn modelId="{EC3F6EF9-B235-4A0D-9B38-36EB43CDDDF7}" type="presParOf" srcId="{FFACCC0A-A474-4F8B-A8CA-6C9ADB3B050A}" destId="{F81F842D-6376-46B5-A755-82D249FF5909}" srcOrd="2" destOrd="0" presId="urn:microsoft.com/office/officeart/2005/8/layout/orgChart1"/>
    <dgm:cxn modelId="{2197FFC4-8566-478D-8A4B-1C08FD1F1926}" type="presParOf" srcId="{54A0F650-3928-45C5-BF33-6F9665B8B69A}" destId="{4AD29C2D-0F69-4CE0-A51A-E9CF70ECA4AA}" srcOrd="8" destOrd="0" presId="urn:microsoft.com/office/officeart/2005/8/layout/orgChart1"/>
    <dgm:cxn modelId="{DBFD4C48-1DDC-4AFF-9458-26F39113AA2A}" type="presParOf" srcId="{54A0F650-3928-45C5-BF33-6F9665B8B69A}" destId="{00007026-DB4E-4972-95D3-0E8A00D1301B}" srcOrd="9" destOrd="0" presId="urn:microsoft.com/office/officeart/2005/8/layout/orgChart1"/>
    <dgm:cxn modelId="{CCE88A5A-D02F-4922-871C-50D31336F388}" type="presParOf" srcId="{00007026-DB4E-4972-95D3-0E8A00D1301B}" destId="{1C53C739-54E1-4435-A289-51BB1EDFE1FB}" srcOrd="0" destOrd="0" presId="urn:microsoft.com/office/officeart/2005/8/layout/orgChart1"/>
    <dgm:cxn modelId="{9D51F89F-5B54-454B-8501-5893A9658D6E}" type="presParOf" srcId="{1C53C739-54E1-4435-A289-51BB1EDFE1FB}" destId="{50B91157-3E74-4B99-8B94-D0F001B3DA19}" srcOrd="0" destOrd="0" presId="urn:microsoft.com/office/officeart/2005/8/layout/orgChart1"/>
    <dgm:cxn modelId="{D337C6E6-E362-4985-80A1-7D27E102D82C}" type="presParOf" srcId="{1C53C739-54E1-4435-A289-51BB1EDFE1FB}" destId="{650B85A2-A062-4520-92EE-F7BA293C57C8}" srcOrd="1" destOrd="0" presId="urn:microsoft.com/office/officeart/2005/8/layout/orgChart1"/>
    <dgm:cxn modelId="{A99000EA-5784-4AEB-9363-C8366B213F2B}" type="presParOf" srcId="{00007026-DB4E-4972-95D3-0E8A00D1301B}" destId="{A918D462-0D93-42A8-925E-A115518F8043}" srcOrd="1" destOrd="0" presId="urn:microsoft.com/office/officeart/2005/8/layout/orgChart1"/>
    <dgm:cxn modelId="{B655A362-BC32-448F-9C88-6CB094E3D459}" type="presParOf" srcId="{00007026-DB4E-4972-95D3-0E8A00D1301B}" destId="{CF51A3CB-44E8-4A34-8FCA-10A3DC687B26}" srcOrd="2" destOrd="0" presId="urn:microsoft.com/office/officeart/2005/8/layout/orgChart1"/>
    <dgm:cxn modelId="{59EC7247-5A4D-44B2-A4D2-84CE3A2FF187}" type="presParOf" srcId="{DDCEE567-F94E-47CA-A4F2-E7739D6E0DD5}" destId="{7B903B8A-3D95-4EAF-9546-7FFE094CEE92}" srcOrd="2" destOrd="0" presId="urn:microsoft.com/office/officeart/2005/8/layout/orgChart1"/>
    <dgm:cxn modelId="{F7AF3505-776B-47A1-BDA5-00F271ED64A6}" type="presParOf" srcId="{256ACEF4-15E2-44F5-815A-2551E640B5C6}" destId="{A7F3EA5A-0D1B-4DB3-A2CD-1C59DD8071D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4ADE9B-942C-4DAB-B0C5-4ECBA44017A9}"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537C3F8F-43EF-4355-B8C3-7273B7DF91C4}">
      <dgm:prSet phldrT="[Text]" custT="1"/>
      <dgm:spPr>
        <a:solidFill>
          <a:schemeClr val="bg1">
            <a:lumMod val="75000"/>
          </a:schemeClr>
        </a:solidFill>
      </dgm:spPr>
      <dgm:t>
        <a:bodyPr/>
        <a:lstStyle/>
        <a:p>
          <a:r>
            <a:rPr lang="en-US" sz="2800" b="1" dirty="0">
              <a:solidFill>
                <a:schemeClr val="tx2"/>
              </a:solidFill>
              <a:latin typeface="Montserrat Italics"/>
            </a:rPr>
            <a:t>Diversity </a:t>
          </a:r>
          <a:r>
            <a:rPr lang="en-US" sz="2800" dirty="0">
              <a:solidFill>
                <a:schemeClr val="tx2"/>
              </a:solidFill>
              <a:latin typeface="Montserrat Italics"/>
            </a:rPr>
            <a:t>answers "</a:t>
          </a:r>
          <a:r>
            <a:rPr lang="en-US" sz="2800" b="1" dirty="0">
              <a:solidFill>
                <a:schemeClr val="tx2"/>
              </a:solidFill>
              <a:latin typeface="Montserrat Italics"/>
            </a:rPr>
            <a:t>What?" </a:t>
          </a:r>
        </a:p>
        <a:p>
          <a:r>
            <a:rPr lang="en-US" sz="2800" dirty="0">
              <a:solidFill>
                <a:schemeClr val="tx2"/>
              </a:solidFill>
              <a:latin typeface="Montserrat Italics"/>
            </a:rPr>
            <a:t>— our workforce.</a:t>
          </a:r>
        </a:p>
      </dgm:t>
    </dgm:pt>
    <dgm:pt modelId="{60BCDCDF-F5AF-460D-B89B-9BCE02B3C9BA}" type="parTrans" cxnId="{FBF3FF1C-0BC7-442F-8F23-0270E79EDEC9}">
      <dgm:prSet/>
      <dgm:spPr/>
      <dgm:t>
        <a:bodyPr/>
        <a:lstStyle/>
        <a:p>
          <a:endParaRPr lang="en-US"/>
        </a:p>
      </dgm:t>
    </dgm:pt>
    <dgm:pt modelId="{05B74C92-196C-40B9-B452-3F5B8A7504DA}" type="sibTrans" cxnId="{FBF3FF1C-0BC7-442F-8F23-0270E79EDEC9}">
      <dgm:prSet/>
      <dgm:spPr/>
      <dgm:t>
        <a:bodyPr/>
        <a:lstStyle/>
        <a:p>
          <a:endParaRPr lang="en-US"/>
        </a:p>
      </dgm:t>
    </dgm:pt>
    <dgm:pt modelId="{97E0CBC1-3315-4715-80C0-E0578B14C588}">
      <dgm:prSet phldrT="[Text]" custT="1"/>
      <dgm:spPr>
        <a:solidFill>
          <a:srgbClr val="5B77B9"/>
        </a:solidFill>
      </dgm:spPr>
      <dgm:t>
        <a:bodyPr/>
        <a:lstStyle/>
        <a:p>
          <a:pPr algn="ctr"/>
          <a:r>
            <a:rPr lang="en-US" sz="2800" b="1" i="0" dirty="0">
              <a:latin typeface="Montserrat Italics"/>
            </a:rPr>
            <a:t>Inclusion</a:t>
          </a:r>
          <a:r>
            <a:rPr lang="en-US" sz="2800" b="0" i="0" dirty="0">
              <a:latin typeface="Montserrat Italics"/>
            </a:rPr>
            <a:t> answers </a:t>
          </a:r>
          <a:r>
            <a:rPr lang="en-US" sz="2800" b="1" i="0" dirty="0">
              <a:latin typeface="Montserrat Italics"/>
            </a:rPr>
            <a:t>"How?"</a:t>
          </a:r>
          <a:endParaRPr lang="en-US" sz="2800" dirty="0">
            <a:latin typeface="Montserrat Italics"/>
          </a:endParaRPr>
        </a:p>
        <a:p>
          <a:pPr algn="ctr"/>
          <a:r>
            <a:rPr lang="en-US" sz="2800" b="0" i="0" dirty="0">
              <a:latin typeface="Montserrat Italics"/>
            </a:rPr>
            <a:t>— our initiatives.</a:t>
          </a:r>
          <a:endParaRPr lang="en-US" sz="2800" dirty="0">
            <a:latin typeface="Montserrat Italics"/>
          </a:endParaRPr>
        </a:p>
      </dgm:t>
    </dgm:pt>
    <dgm:pt modelId="{92F861CF-E7EF-4A5F-8F77-075D958C3EE9}" type="parTrans" cxnId="{79819DD0-57E5-4DF8-B2A1-4010018D5A47}">
      <dgm:prSet/>
      <dgm:spPr/>
      <dgm:t>
        <a:bodyPr/>
        <a:lstStyle/>
        <a:p>
          <a:endParaRPr lang="en-US"/>
        </a:p>
      </dgm:t>
    </dgm:pt>
    <dgm:pt modelId="{2C0E587F-3284-4816-9B73-EA14B7F5D37D}" type="sibTrans" cxnId="{79819DD0-57E5-4DF8-B2A1-4010018D5A47}">
      <dgm:prSet/>
      <dgm:spPr/>
      <dgm:t>
        <a:bodyPr/>
        <a:lstStyle/>
        <a:p>
          <a:endParaRPr lang="en-US"/>
        </a:p>
      </dgm:t>
    </dgm:pt>
    <dgm:pt modelId="{B3B49732-0A2D-4127-B321-2F3ED7EAFDBF}">
      <dgm:prSet phldrT="[Text]" custT="1"/>
      <dgm:spPr>
        <a:solidFill>
          <a:srgbClr val="5B77B9"/>
        </a:solidFill>
      </dgm:spPr>
      <dgm:t>
        <a:bodyPr/>
        <a:lstStyle/>
        <a:p>
          <a:pPr algn="l"/>
          <a:endParaRPr lang="en-US" sz="2800">
            <a:latin typeface="Montserrat Italics"/>
          </a:endParaRPr>
        </a:p>
      </dgm:t>
    </dgm:pt>
    <dgm:pt modelId="{6C13C69E-5FFF-4DC3-8677-7A134D6690E4}" type="parTrans" cxnId="{21D974CF-E23D-432B-B308-E9835EE991CF}">
      <dgm:prSet/>
      <dgm:spPr/>
      <dgm:t>
        <a:bodyPr/>
        <a:lstStyle/>
        <a:p>
          <a:endParaRPr lang="en-US"/>
        </a:p>
      </dgm:t>
    </dgm:pt>
    <dgm:pt modelId="{A97209B4-8231-4E51-958F-3B2BA2729E5D}" type="sibTrans" cxnId="{21D974CF-E23D-432B-B308-E9835EE991CF}">
      <dgm:prSet/>
      <dgm:spPr/>
      <dgm:t>
        <a:bodyPr/>
        <a:lstStyle/>
        <a:p>
          <a:endParaRPr lang="en-US"/>
        </a:p>
      </dgm:t>
    </dgm:pt>
    <dgm:pt modelId="{790C6C93-6490-41B7-8BBF-BA3DD169EC0F}">
      <dgm:prSet phldrT="[Text]" custT="1"/>
      <dgm:spPr>
        <a:solidFill>
          <a:srgbClr val="5B77B9"/>
        </a:solidFill>
      </dgm:spPr>
      <dgm:t>
        <a:bodyPr/>
        <a:lstStyle/>
        <a:p>
          <a:pPr algn="l"/>
          <a:endParaRPr lang="en-US" sz="2800">
            <a:latin typeface="Montserrat Italics"/>
          </a:endParaRPr>
        </a:p>
      </dgm:t>
    </dgm:pt>
    <dgm:pt modelId="{E06B2C80-C65C-4282-9788-F5708C7E018B}" type="parTrans" cxnId="{E22AD769-3D71-4102-A951-52523DF2BF4A}">
      <dgm:prSet/>
      <dgm:spPr/>
      <dgm:t>
        <a:bodyPr/>
        <a:lstStyle/>
        <a:p>
          <a:endParaRPr lang="en-US"/>
        </a:p>
      </dgm:t>
    </dgm:pt>
    <dgm:pt modelId="{4CB6177E-5CA3-45B1-B844-2D03D840867E}" type="sibTrans" cxnId="{E22AD769-3D71-4102-A951-52523DF2BF4A}">
      <dgm:prSet/>
      <dgm:spPr/>
      <dgm:t>
        <a:bodyPr/>
        <a:lstStyle/>
        <a:p>
          <a:endParaRPr lang="en-US"/>
        </a:p>
      </dgm:t>
    </dgm:pt>
    <dgm:pt modelId="{E9214BD0-A3CE-44E7-AE48-625A9370161B}">
      <dgm:prSet phldrT="[Text]" custT="1"/>
      <dgm:spPr>
        <a:solidFill>
          <a:srgbClr val="5B77B9"/>
        </a:solidFill>
      </dgm:spPr>
      <dgm:t>
        <a:bodyPr/>
        <a:lstStyle/>
        <a:p>
          <a:pPr algn="l"/>
          <a:endParaRPr lang="en-US" sz="2800" dirty="0">
            <a:latin typeface="Montserrat Italics"/>
          </a:endParaRPr>
        </a:p>
      </dgm:t>
    </dgm:pt>
    <dgm:pt modelId="{1C95C3B4-BDB0-4462-BD4D-4A0C4A883263}" type="parTrans" cxnId="{74CCCBB6-C006-4F66-BDD8-1F9FD1EDED84}">
      <dgm:prSet/>
      <dgm:spPr/>
      <dgm:t>
        <a:bodyPr/>
        <a:lstStyle/>
        <a:p>
          <a:endParaRPr lang="en-US"/>
        </a:p>
      </dgm:t>
    </dgm:pt>
    <dgm:pt modelId="{6133E287-A527-4466-B5E1-F39666C2B833}" type="sibTrans" cxnId="{74CCCBB6-C006-4F66-BDD8-1F9FD1EDED84}">
      <dgm:prSet/>
      <dgm:spPr/>
      <dgm:t>
        <a:bodyPr/>
        <a:lstStyle/>
        <a:p>
          <a:endParaRPr lang="en-US"/>
        </a:p>
      </dgm:t>
    </dgm:pt>
    <dgm:pt modelId="{B0CFDD36-02F6-42DF-B076-3374F1D77AAA}" type="pres">
      <dgm:prSet presAssocID="{EE4ADE9B-942C-4DAB-B0C5-4ECBA44017A9}" presName="Name0" presStyleCnt="0">
        <dgm:presLayoutVars>
          <dgm:dir/>
          <dgm:resizeHandles val="exact"/>
        </dgm:presLayoutVars>
      </dgm:prSet>
      <dgm:spPr/>
    </dgm:pt>
    <dgm:pt modelId="{CEDEE54D-98CB-42C2-A191-E3BD7B634244}" type="pres">
      <dgm:prSet presAssocID="{537C3F8F-43EF-4355-B8C3-7273B7DF91C4}" presName="node" presStyleLbl="node1" presStyleIdx="0" presStyleCnt="2">
        <dgm:presLayoutVars>
          <dgm:bulletEnabled val="1"/>
        </dgm:presLayoutVars>
      </dgm:prSet>
      <dgm:spPr/>
    </dgm:pt>
    <dgm:pt modelId="{6627E1F4-3FA2-42DA-998C-63DA37A1F1A1}" type="pres">
      <dgm:prSet presAssocID="{05B74C92-196C-40B9-B452-3F5B8A7504DA}" presName="sibTrans" presStyleCnt="0"/>
      <dgm:spPr/>
    </dgm:pt>
    <dgm:pt modelId="{1711C5A0-A490-4B05-B519-3E2CFC6764A1}" type="pres">
      <dgm:prSet presAssocID="{97E0CBC1-3315-4715-80C0-E0578B14C588}" presName="node" presStyleLbl="node1" presStyleIdx="1" presStyleCnt="2">
        <dgm:presLayoutVars>
          <dgm:bulletEnabled val="1"/>
        </dgm:presLayoutVars>
      </dgm:prSet>
      <dgm:spPr/>
    </dgm:pt>
  </dgm:ptLst>
  <dgm:cxnLst>
    <dgm:cxn modelId="{137F0B06-2E1C-4B4A-B0A4-DA043F48FE19}" type="presOf" srcId="{EE4ADE9B-942C-4DAB-B0C5-4ECBA44017A9}" destId="{B0CFDD36-02F6-42DF-B076-3374F1D77AAA}" srcOrd="0" destOrd="0" presId="urn:microsoft.com/office/officeart/2005/8/layout/hList6"/>
    <dgm:cxn modelId="{03C2A80D-C623-4774-AE40-3F9AE0FB2080}" type="presOf" srcId="{E9214BD0-A3CE-44E7-AE48-625A9370161B}" destId="{1711C5A0-A490-4B05-B519-3E2CFC6764A1}" srcOrd="0" destOrd="3" presId="urn:microsoft.com/office/officeart/2005/8/layout/hList6"/>
    <dgm:cxn modelId="{FBF3FF1C-0BC7-442F-8F23-0270E79EDEC9}" srcId="{EE4ADE9B-942C-4DAB-B0C5-4ECBA44017A9}" destId="{537C3F8F-43EF-4355-B8C3-7273B7DF91C4}" srcOrd="0" destOrd="0" parTransId="{60BCDCDF-F5AF-460D-B89B-9BCE02B3C9BA}" sibTransId="{05B74C92-196C-40B9-B452-3F5B8A7504DA}"/>
    <dgm:cxn modelId="{6081B126-BD2E-4C46-BCC1-E57371AD3C69}" type="presOf" srcId="{B3B49732-0A2D-4127-B321-2F3ED7EAFDBF}" destId="{1711C5A0-A490-4B05-B519-3E2CFC6764A1}" srcOrd="0" destOrd="1" presId="urn:microsoft.com/office/officeart/2005/8/layout/hList6"/>
    <dgm:cxn modelId="{A2A1293B-03CD-48DA-9709-7087A024F3D4}" type="presOf" srcId="{97E0CBC1-3315-4715-80C0-E0578B14C588}" destId="{1711C5A0-A490-4B05-B519-3E2CFC6764A1}" srcOrd="0" destOrd="0" presId="urn:microsoft.com/office/officeart/2005/8/layout/hList6"/>
    <dgm:cxn modelId="{94FFB23E-3378-4964-9FE3-CB50492FD4CE}" type="presOf" srcId="{790C6C93-6490-41B7-8BBF-BA3DD169EC0F}" destId="{1711C5A0-A490-4B05-B519-3E2CFC6764A1}" srcOrd="0" destOrd="2" presId="urn:microsoft.com/office/officeart/2005/8/layout/hList6"/>
    <dgm:cxn modelId="{E22AD769-3D71-4102-A951-52523DF2BF4A}" srcId="{B3B49732-0A2D-4127-B321-2F3ED7EAFDBF}" destId="{790C6C93-6490-41B7-8BBF-BA3DD169EC0F}" srcOrd="0" destOrd="0" parTransId="{E06B2C80-C65C-4282-9788-F5708C7E018B}" sibTransId="{4CB6177E-5CA3-45B1-B844-2D03D840867E}"/>
    <dgm:cxn modelId="{74CCCBB6-C006-4F66-BDD8-1F9FD1EDED84}" srcId="{B3B49732-0A2D-4127-B321-2F3ED7EAFDBF}" destId="{E9214BD0-A3CE-44E7-AE48-625A9370161B}" srcOrd="1" destOrd="0" parTransId="{1C95C3B4-BDB0-4462-BD4D-4A0C4A883263}" sibTransId="{6133E287-A527-4466-B5E1-F39666C2B833}"/>
    <dgm:cxn modelId="{53E523C2-08A8-4DCD-BF6A-C0E0D5E151C7}" type="presOf" srcId="{537C3F8F-43EF-4355-B8C3-7273B7DF91C4}" destId="{CEDEE54D-98CB-42C2-A191-E3BD7B634244}" srcOrd="0" destOrd="0" presId="urn:microsoft.com/office/officeart/2005/8/layout/hList6"/>
    <dgm:cxn modelId="{21D974CF-E23D-432B-B308-E9835EE991CF}" srcId="{97E0CBC1-3315-4715-80C0-E0578B14C588}" destId="{B3B49732-0A2D-4127-B321-2F3ED7EAFDBF}" srcOrd="0" destOrd="0" parTransId="{6C13C69E-5FFF-4DC3-8677-7A134D6690E4}" sibTransId="{A97209B4-8231-4E51-958F-3B2BA2729E5D}"/>
    <dgm:cxn modelId="{79819DD0-57E5-4DF8-B2A1-4010018D5A47}" srcId="{EE4ADE9B-942C-4DAB-B0C5-4ECBA44017A9}" destId="{97E0CBC1-3315-4715-80C0-E0578B14C588}" srcOrd="1" destOrd="0" parTransId="{92F861CF-E7EF-4A5F-8F77-075D958C3EE9}" sibTransId="{2C0E587F-3284-4816-9B73-EA14B7F5D37D}"/>
    <dgm:cxn modelId="{EBD17046-7D83-465C-BAEA-EE1EB86F8883}" type="presParOf" srcId="{B0CFDD36-02F6-42DF-B076-3374F1D77AAA}" destId="{CEDEE54D-98CB-42C2-A191-E3BD7B634244}" srcOrd="0" destOrd="0" presId="urn:microsoft.com/office/officeart/2005/8/layout/hList6"/>
    <dgm:cxn modelId="{01DE5137-45B6-4FBF-AE37-EABD1B07298B}" type="presParOf" srcId="{B0CFDD36-02F6-42DF-B076-3374F1D77AAA}" destId="{6627E1F4-3FA2-42DA-998C-63DA37A1F1A1}" srcOrd="1" destOrd="0" presId="urn:microsoft.com/office/officeart/2005/8/layout/hList6"/>
    <dgm:cxn modelId="{9718C708-D928-4C51-AF8C-C4B87443E871}" type="presParOf" srcId="{B0CFDD36-02F6-42DF-B076-3374F1D77AAA}" destId="{1711C5A0-A490-4B05-B519-3E2CFC6764A1}" srcOrd="2" destOrd="0" presId="urn:microsoft.com/office/officeart/2005/8/layout/hList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50D52C-66CA-4AA5-B26C-A2721E71C70A}" type="doc">
      <dgm:prSet loTypeId="urn:microsoft.com/office/officeart/2005/8/layout/hList6" loCatId="list" qsTypeId="urn:microsoft.com/office/officeart/2005/8/quickstyle/simple5" qsCatId="simple" csTypeId="urn:microsoft.com/office/officeart/2005/8/colors/accent1_2" csCatId="accent1" phldr="1"/>
      <dgm:spPr/>
      <dgm:t>
        <a:bodyPr/>
        <a:lstStyle/>
        <a:p>
          <a:endParaRPr lang="en-US"/>
        </a:p>
      </dgm:t>
    </dgm:pt>
    <dgm:pt modelId="{29521FDD-55EF-4899-BC29-99CAC8229415}">
      <dgm:prSet phldrT="[Text]" custT="1"/>
      <dgm:spPr>
        <a:solidFill>
          <a:schemeClr val="bg1">
            <a:lumMod val="95000"/>
          </a:schemeClr>
        </a:solidFill>
      </dgm:spPr>
      <dgm:t>
        <a:bodyPr/>
        <a:lstStyle/>
        <a:p>
          <a:pPr>
            <a:buFont typeface="Wingdings" panose="05000000000000000000" pitchFamily="2" charset="2"/>
            <a:buChar char="ü"/>
          </a:pPr>
          <a:r>
            <a:rPr lang="en-US" sz="2400" dirty="0">
              <a:solidFill>
                <a:schemeClr val="accent1"/>
              </a:solidFill>
              <a:latin typeface="Montserrat Italics"/>
              <a:cs typeface="Times New Roman" panose="02020603050405020304" pitchFamily="18" charset="0"/>
            </a:rPr>
            <a:t>It's </a:t>
          </a:r>
          <a:r>
            <a:rPr lang="en-US" sz="2400" b="1" dirty="0">
              <a:solidFill>
                <a:schemeClr val="accent1"/>
              </a:solidFill>
              <a:latin typeface="Montserrat Italics"/>
              <a:cs typeface="Times New Roman" panose="02020603050405020304" pitchFamily="18" charset="0"/>
            </a:rPr>
            <a:t>progressive</a:t>
          </a:r>
          <a:r>
            <a:rPr lang="en-US" sz="2400" dirty="0">
              <a:solidFill>
                <a:schemeClr val="accent1"/>
              </a:solidFill>
              <a:latin typeface="Montserrat Italics"/>
              <a:cs typeface="Times New Roman" panose="02020603050405020304" pitchFamily="18" charset="0"/>
            </a:rPr>
            <a:t>, recognizing that it's an ongoing journey requiring a long-term adaptive strategy. </a:t>
          </a:r>
          <a:endParaRPr lang="en-US" sz="2400" dirty="0">
            <a:solidFill>
              <a:schemeClr val="accent1"/>
            </a:solidFill>
          </a:endParaRPr>
        </a:p>
      </dgm:t>
    </dgm:pt>
    <dgm:pt modelId="{3443B281-56AE-4B8A-9D90-9795DC64B844}" type="parTrans" cxnId="{E1FB3F6C-1E64-4E28-8215-609917469D23}">
      <dgm:prSet/>
      <dgm:spPr/>
      <dgm:t>
        <a:bodyPr/>
        <a:lstStyle/>
        <a:p>
          <a:endParaRPr lang="en-US"/>
        </a:p>
      </dgm:t>
    </dgm:pt>
    <dgm:pt modelId="{7F21C44F-4FAA-482A-993F-5C17E94D14FB}" type="sibTrans" cxnId="{E1FB3F6C-1E64-4E28-8215-609917469D23}">
      <dgm:prSet/>
      <dgm:spPr/>
      <dgm:t>
        <a:bodyPr/>
        <a:lstStyle/>
        <a:p>
          <a:endParaRPr lang="en-US"/>
        </a:p>
      </dgm:t>
    </dgm:pt>
    <dgm:pt modelId="{6C694449-CDB4-41DA-9AC0-8A4FF8F5E056}">
      <dgm:prSet phldrT="[Text]" custT="1"/>
      <dgm:spPr>
        <a:solidFill>
          <a:schemeClr val="bg1">
            <a:lumMod val="75000"/>
          </a:schemeClr>
        </a:solidFill>
      </dgm:spPr>
      <dgm:t>
        <a:bodyPr/>
        <a:lstStyle/>
        <a:p>
          <a:pPr>
            <a:buFont typeface="Wingdings" panose="05000000000000000000" pitchFamily="2" charset="2"/>
            <a:buChar char="ü"/>
          </a:pPr>
          <a:r>
            <a:rPr lang="en-US" sz="2200" b="0" i="0" dirty="0">
              <a:solidFill>
                <a:schemeClr val="tx2"/>
              </a:solidFill>
              <a:effectLst/>
              <a:latin typeface="Montserrat Italics"/>
            </a:rPr>
            <a:t>It's anchored in a </a:t>
          </a:r>
          <a:r>
            <a:rPr lang="en-US" sz="2200" b="1" i="0" dirty="0">
              <a:solidFill>
                <a:schemeClr val="tx2"/>
              </a:solidFill>
              <a:effectLst/>
              <a:latin typeface="Montserrat Italics"/>
            </a:rPr>
            <a:t>Global Framework </a:t>
          </a:r>
          <a:r>
            <a:rPr lang="en-US" sz="2200" b="0" i="0" dirty="0">
              <a:solidFill>
                <a:schemeClr val="tx2"/>
              </a:solidFill>
              <a:effectLst/>
              <a:latin typeface="Montserrat Italics"/>
            </a:rPr>
            <a:t>to advance DE&amp;I globally while tailoring efforts to local contexts and business objectives. </a:t>
          </a:r>
          <a:endParaRPr lang="en-US" sz="2200" dirty="0">
            <a:solidFill>
              <a:schemeClr val="tx2"/>
            </a:solidFill>
          </a:endParaRPr>
        </a:p>
      </dgm:t>
    </dgm:pt>
    <dgm:pt modelId="{C40EC937-B02D-4CFC-B919-2F51520B1AB6}" type="parTrans" cxnId="{4CD23D99-9500-494A-895A-9DE9D87CD471}">
      <dgm:prSet/>
      <dgm:spPr/>
      <dgm:t>
        <a:bodyPr/>
        <a:lstStyle/>
        <a:p>
          <a:endParaRPr lang="en-US"/>
        </a:p>
      </dgm:t>
    </dgm:pt>
    <dgm:pt modelId="{B14D14E5-5F6B-46D2-A2CE-74F52910976C}" type="sibTrans" cxnId="{4CD23D99-9500-494A-895A-9DE9D87CD471}">
      <dgm:prSet/>
      <dgm:spPr/>
      <dgm:t>
        <a:bodyPr/>
        <a:lstStyle/>
        <a:p>
          <a:endParaRPr lang="en-US"/>
        </a:p>
      </dgm:t>
    </dgm:pt>
    <dgm:pt modelId="{3E35C23D-4867-4F45-AF3E-10D84E86857A}">
      <dgm:prSet phldrT="[Text]" custT="1"/>
      <dgm:spPr>
        <a:solidFill>
          <a:schemeClr val="accent1"/>
        </a:solidFill>
      </dgm:spPr>
      <dgm:t>
        <a:bodyPr/>
        <a:lstStyle/>
        <a:p>
          <a:pPr>
            <a:buFont typeface="Wingdings" panose="05000000000000000000" pitchFamily="2" charset="2"/>
            <a:buChar char="ü"/>
          </a:pPr>
          <a:r>
            <a:rPr lang="en-US" sz="2400" b="0" i="0" dirty="0">
              <a:effectLst/>
              <a:latin typeface="Montserrat Italics"/>
            </a:rPr>
            <a:t>It's </a:t>
          </a:r>
          <a:r>
            <a:rPr lang="en-US" sz="2400" b="1" i="0" dirty="0">
              <a:effectLst/>
              <a:latin typeface="Montserrat Italics"/>
            </a:rPr>
            <a:t>data-driven</a:t>
          </a:r>
          <a:r>
            <a:rPr lang="en-US" sz="2400" b="0" i="0" dirty="0">
              <a:effectLst/>
              <a:latin typeface="Montserrat Italics"/>
            </a:rPr>
            <a:t>, prioritizing DE&amp;I data for decision-making and tracking impact</a:t>
          </a:r>
          <a:endParaRPr lang="en-US" sz="2400" dirty="0"/>
        </a:p>
      </dgm:t>
    </dgm:pt>
    <dgm:pt modelId="{B2E4D259-BF83-4325-95B7-8110CFF6F00A}" type="parTrans" cxnId="{0B1AE742-2F96-47E3-BBC4-A0F96BD63CEE}">
      <dgm:prSet/>
      <dgm:spPr/>
      <dgm:t>
        <a:bodyPr/>
        <a:lstStyle/>
        <a:p>
          <a:endParaRPr lang="en-US"/>
        </a:p>
      </dgm:t>
    </dgm:pt>
    <dgm:pt modelId="{BB46BBCE-FE03-4F3B-ABAC-F10DABB6FA95}" type="sibTrans" cxnId="{0B1AE742-2F96-47E3-BBC4-A0F96BD63CEE}">
      <dgm:prSet/>
      <dgm:spPr/>
      <dgm:t>
        <a:bodyPr/>
        <a:lstStyle/>
        <a:p>
          <a:endParaRPr lang="en-US"/>
        </a:p>
      </dgm:t>
    </dgm:pt>
    <dgm:pt modelId="{C30AB099-4D05-4F0B-BB81-7FBCDBBA0805}">
      <dgm:prSet/>
      <dgm:spPr>
        <a:solidFill>
          <a:schemeClr val="tx2"/>
        </a:solidFill>
      </dgm:spPr>
      <dgm:t>
        <a:bodyPr/>
        <a:lstStyle/>
        <a:p>
          <a:r>
            <a:rPr lang="en-US" b="0" i="0" dirty="0">
              <a:effectLst/>
              <a:latin typeface="Montserrat Italics"/>
            </a:rPr>
            <a:t>Our strategy is </a:t>
          </a:r>
          <a:r>
            <a:rPr lang="en-US" b="1" i="0" dirty="0">
              <a:effectLst/>
              <a:latin typeface="Montserrat Italics"/>
            </a:rPr>
            <a:t>impactful</a:t>
          </a:r>
          <a:r>
            <a:rPr lang="en-US" b="0" i="0" dirty="0">
              <a:effectLst/>
              <a:latin typeface="Montserrat Italics"/>
            </a:rPr>
            <a:t> as it extends beyond gender diversity, actively promoting true diversity and emphasizing equity and inclusion. </a:t>
          </a:r>
          <a:endParaRPr lang="en-US" dirty="0"/>
        </a:p>
      </dgm:t>
    </dgm:pt>
    <dgm:pt modelId="{0BBE9458-03E3-4E27-ADAE-F947903E937B}" type="parTrans" cxnId="{D9C71F0C-9CDE-48B4-82BB-AE08DECA50E2}">
      <dgm:prSet/>
      <dgm:spPr/>
      <dgm:t>
        <a:bodyPr/>
        <a:lstStyle/>
        <a:p>
          <a:endParaRPr lang="en-US"/>
        </a:p>
      </dgm:t>
    </dgm:pt>
    <dgm:pt modelId="{98B12153-3F8A-46A7-BDC0-0E296CC9E916}" type="sibTrans" cxnId="{D9C71F0C-9CDE-48B4-82BB-AE08DECA50E2}">
      <dgm:prSet/>
      <dgm:spPr/>
      <dgm:t>
        <a:bodyPr/>
        <a:lstStyle/>
        <a:p>
          <a:endParaRPr lang="en-US"/>
        </a:p>
      </dgm:t>
    </dgm:pt>
    <dgm:pt modelId="{DE3D5C36-A7D4-49F2-93F0-6BCC37C47D47}" type="pres">
      <dgm:prSet presAssocID="{A250D52C-66CA-4AA5-B26C-A2721E71C70A}" presName="Name0" presStyleCnt="0">
        <dgm:presLayoutVars>
          <dgm:dir/>
          <dgm:resizeHandles val="exact"/>
        </dgm:presLayoutVars>
      </dgm:prSet>
      <dgm:spPr/>
    </dgm:pt>
    <dgm:pt modelId="{29D2B47C-DFCF-464E-8297-C2AD1AE3A713}" type="pres">
      <dgm:prSet presAssocID="{29521FDD-55EF-4899-BC29-99CAC8229415}" presName="node" presStyleLbl="node1" presStyleIdx="0" presStyleCnt="4">
        <dgm:presLayoutVars>
          <dgm:bulletEnabled val="1"/>
        </dgm:presLayoutVars>
      </dgm:prSet>
      <dgm:spPr/>
    </dgm:pt>
    <dgm:pt modelId="{4FD84F52-9C6B-4569-B746-E5748552F3C1}" type="pres">
      <dgm:prSet presAssocID="{7F21C44F-4FAA-482A-993F-5C17E94D14FB}" presName="sibTrans" presStyleCnt="0"/>
      <dgm:spPr/>
    </dgm:pt>
    <dgm:pt modelId="{055FC71A-108C-486F-811F-4DB5E772C89E}" type="pres">
      <dgm:prSet presAssocID="{6C694449-CDB4-41DA-9AC0-8A4FF8F5E056}" presName="node" presStyleLbl="node1" presStyleIdx="1" presStyleCnt="4">
        <dgm:presLayoutVars>
          <dgm:bulletEnabled val="1"/>
        </dgm:presLayoutVars>
      </dgm:prSet>
      <dgm:spPr/>
    </dgm:pt>
    <dgm:pt modelId="{0841DE98-520E-4BA1-889C-698BBE18708F}" type="pres">
      <dgm:prSet presAssocID="{B14D14E5-5F6B-46D2-A2CE-74F52910976C}" presName="sibTrans" presStyleCnt="0"/>
      <dgm:spPr/>
    </dgm:pt>
    <dgm:pt modelId="{41B036C6-D7F3-4318-ACC8-94E8891A3E5B}" type="pres">
      <dgm:prSet presAssocID="{3E35C23D-4867-4F45-AF3E-10D84E86857A}" presName="node" presStyleLbl="node1" presStyleIdx="2" presStyleCnt="4">
        <dgm:presLayoutVars>
          <dgm:bulletEnabled val="1"/>
        </dgm:presLayoutVars>
      </dgm:prSet>
      <dgm:spPr/>
    </dgm:pt>
    <dgm:pt modelId="{5C60551C-4F83-4145-89CD-E21CFC6DD816}" type="pres">
      <dgm:prSet presAssocID="{BB46BBCE-FE03-4F3B-ABAC-F10DABB6FA95}" presName="sibTrans" presStyleCnt="0"/>
      <dgm:spPr/>
    </dgm:pt>
    <dgm:pt modelId="{134AEC49-5EFC-4AFD-ACB5-3E90E6E14961}" type="pres">
      <dgm:prSet presAssocID="{C30AB099-4D05-4F0B-BB81-7FBCDBBA0805}" presName="node" presStyleLbl="node1" presStyleIdx="3" presStyleCnt="4">
        <dgm:presLayoutVars>
          <dgm:bulletEnabled val="1"/>
        </dgm:presLayoutVars>
      </dgm:prSet>
      <dgm:spPr/>
    </dgm:pt>
  </dgm:ptLst>
  <dgm:cxnLst>
    <dgm:cxn modelId="{D9C71F0C-9CDE-48B4-82BB-AE08DECA50E2}" srcId="{A250D52C-66CA-4AA5-B26C-A2721E71C70A}" destId="{C30AB099-4D05-4F0B-BB81-7FBCDBBA0805}" srcOrd="3" destOrd="0" parTransId="{0BBE9458-03E3-4E27-ADAE-F947903E937B}" sibTransId="{98B12153-3F8A-46A7-BDC0-0E296CC9E916}"/>
    <dgm:cxn modelId="{37CB2B13-BF24-4DFF-8CD2-ABB7243CF144}" type="presOf" srcId="{3E35C23D-4867-4F45-AF3E-10D84E86857A}" destId="{41B036C6-D7F3-4318-ACC8-94E8891A3E5B}" srcOrd="0" destOrd="0" presId="urn:microsoft.com/office/officeart/2005/8/layout/hList6"/>
    <dgm:cxn modelId="{0B1AE742-2F96-47E3-BBC4-A0F96BD63CEE}" srcId="{A250D52C-66CA-4AA5-B26C-A2721E71C70A}" destId="{3E35C23D-4867-4F45-AF3E-10D84E86857A}" srcOrd="2" destOrd="0" parTransId="{B2E4D259-BF83-4325-95B7-8110CFF6F00A}" sibTransId="{BB46BBCE-FE03-4F3B-ABAC-F10DABB6FA95}"/>
    <dgm:cxn modelId="{E1FB3F6C-1E64-4E28-8215-609917469D23}" srcId="{A250D52C-66CA-4AA5-B26C-A2721E71C70A}" destId="{29521FDD-55EF-4899-BC29-99CAC8229415}" srcOrd="0" destOrd="0" parTransId="{3443B281-56AE-4B8A-9D90-9795DC64B844}" sibTransId="{7F21C44F-4FAA-482A-993F-5C17E94D14FB}"/>
    <dgm:cxn modelId="{A8D13973-0534-477A-8BA6-4E45BC5D9B58}" type="presOf" srcId="{C30AB099-4D05-4F0B-BB81-7FBCDBBA0805}" destId="{134AEC49-5EFC-4AFD-ACB5-3E90E6E14961}" srcOrd="0" destOrd="0" presId="urn:microsoft.com/office/officeart/2005/8/layout/hList6"/>
    <dgm:cxn modelId="{89783A99-0C7B-484F-BF1E-0171DAE73843}" type="presOf" srcId="{6C694449-CDB4-41DA-9AC0-8A4FF8F5E056}" destId="{055FC71A-108C-486F-811F-4DB5E772C89E}" srcOrd="0" destOrd="0" presId="urn:microsoft.com/office/officeart/2005/8/layout/hList6"/>
    <dgm:cxn modelId="{4CD23D99-9500-494A-895A-9DE9D87CD471}" srcId="{A250D52C-66CA-4AA5-B26C-A2721E71C70A}" destId="{6C694449-CDB4-41DA-9AC0-8A4FF8F5E056}" srcOrd="1" destOrd="0" parTransId="{C40EC937-B02D-4CFC-B919-2F51520B1AB6}" sibTransId="{B14D14E5-5F6B-46D2-A2CE-74F52910976C}"/>
    <dgm:cxn modelId="{080499BC-1019-43B0-9102-1629CE325854}" type="presOf" srcId="{29521FDD-55EF-4899-BC29-99CAC8229415}" destId="{29D2B47C-DFCF-464E-8297-C2AD1AE3A713}" srcOrd="0" destOrd="0" presId="urn:microsoft.com/office/officeart/2005/8/layout/hList6"/>
    <dgm:cxn modelId="{A4B52EFF-7E6C-4FA2-BB2B-7B44F50AE21E}" type="presOf" srcId="{A250D52C-66CA-4AA5-B26C-A2721E71C70A}" destId="{DE3D5C36-A7D4-49F2-93F0-6BCC37C47D47}" srcOrd="0" destOrd="0" presId="urn:microsoft.com/office/officeart/2005/8/layout/hList6"/>
    <dgm:cxn modelId="{1601E968-2C46-432B-8C2E-67010A0D004C}" type="presParOf" srcId="{DE3D5C36-A7D4-49F2-93F0-6BCC37C47D47}" destId="{29D2B47C-DFCF-464E-8297-C2AD1AE3A713}" srcOrd="0" destOrd="0" presId="urn:microsoft.com/office/officeart/2005/8/layout/hList6"/>
    <dgm:cxn modelId="{934C53AB-659E-41F3-A9D6-6BE1D1996410}" type="presParOf" srcId="{DE3D5C36-A7D4-49F2-93F0-6BCC37C47D47}" destId="{4FD84F52-9C6B-4569-B746-E5748552F3C1}" srcOrd="1" destOrd="0" presId="urn:microsoft.com/office/officeart/2005/8/layout/hList6"/>
    <dgm:cxn modelId="{D531C31C-8703-4591-ADE2-D68B464976B9}" type="presParOf" srcId="{DE3D5C36-A7D4-49F2-93F0-6BCC37C47D47}" destId="{055FC71A-108C-486F-811F-4DB5E772C89E}" srcOrd="2" destOrd="0" presId="urn:microsoft.com/office/officeart/2005/8/layout/hList6"/>
    <dgm:cxn modelId="{03484192-81B2-462B-B1B3-5894B08DE8F6}" type="presParOf" srcId="{DE3D5C36-A7D4-49F2-93F0-6BCC37C47D47}" destId="{0841DE98-520E-4BA1-889C-698BBE18708F}" srcOrd="3" destOrd="0" presId="urn:microsoft.com/office/officeart/2005/8/layout/hList6"/>
    <dgm:cxn modelId="{B5CDCE68-0FAB-4B64-BF9A-6CC163059B62}" type="presParOf" srcId="{DE3D5C36-A7D4-49F2-93F0-6BCC37C47D47}" destId="{41B036C6-D7F3-4318-ACC8-94E8891A3E5B}" srcOrd="4" destOrd="0" presId="urn:microsoft.com/office/officeart/2005/8/layout/hList6"/>
    <dgm:cxn modelId="{91B4DC5F-F24C-4CAF-9958-EB2ED55CDBAF}" type="presParOf" srcId="{DE3D5C36-A7D4-49F2-93F0-6BCC37C47D47}" destId="{5C60551C-4F83-4145-89CD-E21CFC6DD816}" srcOrd="5" destOrd="0" presId="urn:microsoft.com/office/officeart/2005/8/layout/hList6"/>
    <dgm:cxn modelId="{8A29D95D-DDF1-4A82-BBF5-D3365464258A}" type="presParOf" srcId="{DE3D5C36-A7D4-49F2-93F0-6BCC37C47D47}" destId="{134AEC49-5EFC-4AFD-ACB5-3E90E6E14961}" srcOrd="6" destOrd="0" presId="urn:microsoft.com/office/officeart/2005/8/layout/hList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29C2D-0F69-4CE0-A51A-E9CF70ECA4AA}">
      <dsp:nvSpPr>
        <dsp:cNvPr id="0" name=""/>
        <dsp:cNvSpPr/>
      </dsp:nvSpPr>
      <dsp:spPr>
        <a:xfrm>
          <a:off x="8459438" y="2282171"/>
          <a:ext cx="4560682" cy="395761"/>
        </a:xfrm>
        <a:custGeom>
          <a:avLst/>
          <a:gdLst/>
          <a:ahLst/>
          <a:cxnLst/>
          <a:rect l="0" t="0" r="0" b="0"/>
          <a:pathLst>
            <a:path>
              <a:moveTo>
                <a:pt x="0" y="0"/>
              </a:moveTo>
              <a:lnTo>
                <a:pt x="0" y="197880"/>
              </a:lnTo>
              <a:lnTo>
                <a:pt x="4560682" y="197880"/>
              </a:lnTo>
              <a:lnTo>
                <a:pt x="4560682" y="39576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9B15BC-E49C-4933-8A20-E7E0D55F86D2}">
      <dsp:nvSpPr>
        <dsp:cNvPr id="0" name=""/>
        <dsp:cNvSpPr/>
      </dsp:nvSpPr>
      <dsp:spPr>
        <a:xfrm>
          <a:off x="9985947" y="7634377"/>
          <a:ext cx="282686" cy="866906"/>
        </a:xfrm>
        <a:custGeom>
          <a:avLst/>
          <a:gdLst/>
          <a:ahLst/>
          <a:cxnLst/>
          <a:rect l="0" t="0" r="0" b="0"/>
          <a:pathLst>
            <a:path>
              <a:moveTo>
                <a:pt x="0" y="0"/>
              </a:moveTo>
              <a:lnTo>
                <a:pt x="0" y="866906"/>
              </a:lnTo>
              <a:lnTo>
                <a:pt x="282686" y="86690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769193-1362-4161-AA33-BF70F8E8B293}">
      <dsp:nvSpPr>
        <dsp:cNvPr id="0" name=""/>
        <dsp:cNvSpPr/>
      </dsp:nvSpPr>
      <dsp:spPr>
        <a:xfrm>
          <a:off x="10694059" y="6296325"/>
          <a:ext cx="91440" cy="395761"/>
        </a:xfrm>
        <a:custGeom>
          <a:avLst/>
          <a:gdLst/>
          <a:ahLst/>
          <a:cxnLst/>
          <a:rect l="0" t="0" r="0" b="0"/>
          <a:pathLst>
            <a:path>
              <a:moveTo>
                <a:pt x="45720" y="0"/>
              </a:moveTo>
              <a:lnTo>
                <a:pt x="45720" y="39576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0EE442-8DB8-4CDF-85A9-A9731D73C627}">
      <dsp:nvSpPr>
        <dsp:cNvPr id="0" name=""/>
        <dsp:cNvSpPr/>
      </dsp:nvSpPr>
      <dsp:spPr>
        <a:xfrm>
          <a:off x="10694059" y="4958274"/>
          <a:ext cx="91440" cy="395761"/>
        </a:xfrm>
        <a:custGeom>
          <a:avLst/>
          <a:gdLst/>
          <a:ahLst/>
          <a:cxnLst/>
          <a:rect l="0" t="0" r="0" b="0"/>
          <a:pathLst>
            <a:path>
              <a:moveTo>
                <a:pt x="45720" y="0"/>
              </a:moveTo>
              <a:lnTo>
                <a:pt x="45720" y="39576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9C2AE7-1597-4D52-A340-9FD4B611424F}">
      <dsp:nvSpPr>
        <dsp:cNvPr id="0" name=""/>
        <dsp:cNvSpPr/>
      </dsp:nvSpPr>
      <dsp:spPr>
        <a:xfrm>
          <a:off x="10694059" y="3620222"/>
          <a:ext cx="91440" cy="395761"/>
        </a:xfrm>
        <a:custGeom>
          <a:avLst/>
          <a:gdLst/>
          <a:ahLst/>
          <a:cxnLst/>
          <a:rect l="0" t="0" r="0" b="0"/>
          <a:pathLst>
            <a:path>
              <a:moveTo>
                <a:pt x="45720" y="0"/>
              </a:moveTo>
              <a:lnTo>
                <a:pt x="45720" y="39576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EBD488-6543-43DB-9422-723654F16607}">
      <dsp:nvSpPr>
        <dsp:cNvPr id="0" name=""/>
        <dsp:cNvSpPr/>
      </dsp:nvSpPr>
      <dsp:spPr>
        <a:xfrm>
          <a:off x="8459438" y="2282171"/>
          <a:ext cx="2280341" cy="395761"/>
        </a:xfrm>
        <a:custGeom>
          <a:avLst/>
          <a:gdLst/>
          <a:ahLst/>
          <a:cxnLst/>
          <a:rect l="0" t="0" r="0" b="0"/>
          <a:pathLst>
            <a:path>
              <a:moveTo>
                <a:pt x="0" y="0"/>
              </a:moveTo>
              <a:lnTo>
                <a:pt x="0" y="197880"/>
              </a:lnTo>
              <a:lnTo>
                <a:pt x="2280341" y="197880"/>
              </a:lnTo>
              <a:lnTo>
                <a:pt x="2280341" y="39576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6E7B26-7254-403C-8C90-40603355237A}">
      <dsp:nvSpPr>
        <dsp:cNvPr id="0" name=""/>
        <dsp:cNvSpPr/>
      </dsp:nvSpPr>
      <dsp:spPr>
        <a:xfrm>
          <a:off x="7705606" y="7634377"/>
          <a:ext cx="282686" cy="866906"/>
        </a:xfrm>
        <a:custGeom>
          <a:avLst/>
          <a:gdLst/>
          <a:ahLst/>
          <a:cxnLst/>
          <a:rect l="0" t="0" r="0" b="0"/>
          <a:pathLst>
            <a:path>
              <a:moveTo>
                <a:pt x="0" y="0"/>
              </a:moveTo>
              <a:lnTo>
                <a:pt x="0" y="866906"/>
              </a:lnTo>
              <a:lnTo>
                <a:pt x="282686" y="86690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55AE49-1DA5-4D4C-97B1-8948F661DEE4}">
      <dsp:nvSpPr>
        <dsp:cNvPr id="0" name=""/>
        <dsp:cNvSpPr/>
      </dsp:nvSpPr>
      <dsp:spPr>
        <a:xfrm>
          <a:off x="8413718" y="6296325"/>
          <a:ext cx="91440" cy="395761"/>
        </a:xfrm>
        <a:custGeom>
          <a:avLst/>
          <a:gdLst/>
          <a:ahLst/>
          <a:cxnLst/>
          <a:rect l="0" t="0" r="0" b="0"/>
          <a:pathLst>
            <a:path>
              <a:moveTo>
                <a:pt x="45720" y="0"/>
              </a:moveTo>
              <a:lnTo>
                <a:pt x="45720" y="39576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7A3875-5017-45A4-8BD8-E78F2F8E8E11}">
      <dsp:nvSpPr>
        <dsp:cNvPr id="0" name=""/>
        <dsp:cNvSpPr/>
      </dsp:nvSpPr>
      <dsp:spPr>
        <a:xfrm>
          <a:off x="8413718" y="4958274"/>
          <a:ext cx="91440" cy="395761"/>
        </a:xfrm>
        <a:custGeom>
          <a:avLst/>
          <a:gdLst/>
          <a:ahLst/>
          <a:cxnLst/>
          <a:rect l="0" t="0" r="0" b="0"/>
          <a:pathLst>
            <a:path>
              <a:moveTo>
                <a:pt x="45720" y="0"/>
              </a:moveTo>
              <a:lnTo>
                <a:pt x="45720" y="39576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C4A994-6FC5-4655-84E9-49B8F937F739}">
      <dsp:nvSpPr>
        <dsp:cNvPr id="0" name=""/>
        <dsp:cNvSpPr/>
      </dsp:nvSpPr>
      <dsp:spPr>
        <a:xfrm>
          <a:off x="8413718" y="3620222"/>
          <a:ext cx="91440" cy="395761"/>
        </a:xfrm>
        <a:custGeom>
          <a:avLst/>
          <a:gdLst/>
          <a:ahLst/>
          <a:cxnLst/>
          <a:rect l="0" t="0" r="0" b="0"/>
          <a:pathLst>
            <a:path>
              <a:moveTo>
                <a:pt x="45720" y="0"/>
              </a:moveTo>
              <a:lnTo>
                <a:pt x="45720" y="39576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EE12BA-28B0-4F2A-BB64-4D81C5F84F6F}">
      <dsp:nvSpPr>
        <dsp:cNvPr id="0" name=""/>
        <dsp:cNvSpPr/>
      </dsp:nvSpPr>
      <dsp:spPr>
        <a:xfrm>
          <a:off x="8413718" y="2282171"/>
          <a:ext cx="91440" cy="395761"/>
        </a:xfrm>
        <a:custGeom>
          <a:avLst/>
          <a:gdLst/>
          <a:ahLst/>
          <a:cxnLst/>
          <a:rect l="0" t="0" r="0" b="0"/>
          <a:pathLst>
            <a:path>
              <a:moveTo>
                <a:pt x="45720" y="0"/>
              </a:moveTo>
              <a:lnTo>
                <a:pt x="45720" y="39576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E3A327-24EE-443C-822F-4D2A1B786F9F}">
      <dsp:nvSpPr>
        <dsp:cNvPr id="0" name=""/>
        <dsp:cNvSpPr/>
      </dsp:nvSpPr>
      <dsp:spPr>
        <a:xfrm>
          <a:off x="5425265" y="7634377"/>
          <a:ext cx="282686" cy="866906"/>
        </a:xfrm>
        <a:custGeom>
          <a:avLst/>
          <a:gdLst/>
          <a:ahLst/>
          <a:cxnLst/>
          <a:rect l="0" t="0" r="0" b="0"/>
          <a:pathLst>
            <a:path>
              <a:moveTo>
                <a:pt x="0" y="0"/>
              </a:moveTo>
              <a:lnTo>
                <a:pt x="0" y="866906"/>
              </a:lnTo>
              <a:lnTo>
                <a:pt x="282686" y="86690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1C2018-0CBB-4451-891C-1733ED6A25E2}">
      <dsp:nvSpPr>
        <dsp:cNvPr id="0" name=""/>
        <dsp:cNvSpPr/>
      </dsp:nvSpPr>
      <dsp:spPr>
        <a:xfrm>
          <a:off x="6133377" y="6296325"/>
          <a:ext cx="91440" cy="395761"/>
        </a:xfrm>
        <a:custGeom>
          <a:avLst/>
          <a:gdLst/>
          <a:ahLst/>
          <a:cxnLst/>
          <a:rect l="0" t="0" r="0" b="0"/>
          <a:pathLst>
            <a:path>
              <a:moveTo>
                <a:pt x="45720" y="0"/>
              </a:moveTo>
              <a:lnTo>
                <a:pt x="45720" y="39576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4BC916-0851-4EB5-8CF2-B5134C0571EE}">
      <dsp:nvSpPr>
        <dsp:cNvPr id="0" name=""/>
        <dsp:cNvSpPr/>
      </dsp:nvSpPr>
      <dsp:spPr>
        <a:xfrm>
          <a:off x="6133377" y="4958274"/>
          <a:ext cx="91440" cy="395761"/>
        </a:xfrm>
        <a:custGeom>
          <a:avLst/>
          <a:gdLst/>
          <a:ahLst/>
          <a:cxnLst/>
          <a:rect l="0" t="0" r="0" b="0"/>
          <a:pathLst>
            <a:path>
              <a:moveTo>
                <a:pt x="45720" y="0"/>
              </a:moveTo>
              <a:lnTo>
                <a:pt x="45720" y="39576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C2BF99-CC2B-4AD9-B56C-C42910A499AF}">
      <dsp:nvSpPr>
        <dsp:cNvPr id="0" name=""/>
        <dsp:cNvSpPr/>
      </dsp:nvSpPr>
      <dsp:spPr>
        <a:xfrm>
          <a:off x="6133377" y="3620222"/>
          <a:ext cx="91440" cy="395761"/>
        </a:xfrm>
        <a:custGeom>
          <a:avLst/>
          <a:gdLst/>
          <a:ahLst/>
          <a:cxnLst/>
          <a:rect l="0" t="0" r="0" b="0"/>
          <a:pathLst>
            <a:path>
              <a:moveTo>
                <a:pt x="45720" y="0"/>
              </a:moveTo>
              <a:lnTo>
                <a:pt x="45720" y="39576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84ECF0-E392-4BB0-A536-CB0EA7E92B11}">
      <dsp:nvSpPr>
        <dsp:cNvPr id="0" name=""/>
        <dsp:cNvSpPr/>
      </dsp:nvSpPr>
      <dsp:spPr>
        <a:xfrm>
          <a:off x="6179097" y="2282171"/>
          <a:ext cx="2280341" cy="395761"/>
        </a:xfrm>
        <a:custGeom>
          <a:avLst/>
          <a:gdLst/>
          <a:ahLst/>
          <a:cxnLst/>
          <a:rect l="0" t="0" r="0" b="0"/>
          <a:pathLst>
            <a:path>
              <a:moveTo>
                <a:pt x="2280341" y="0"/>
              </a:moveTo>
              <a:lnTo>
                <a:pt x="2280341" y="197880"/>
              </a:lnTo>
              <a:lnTo>
                <a:pt x="0" y="197880"/>
              </a:lnTo>
              <a:lnTo>
                <a:pt x="0" y="39576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289EDE-6BD9-475B-A826-5C9B28AF1E94}">
      <dsp:nvSpPr>
        <dsp:cNvPr id="0" name=""/>
        <dsp:cNvSpPr/>
      </dsp:nvSpPr>
      <dsp:spPr>
        <a:xfrm>
          <a:off x="3144924" y="7634377"/>
          <a:ext cx="282686" cy="866906"/>
        </a:xfrm>
        <a:custGeom>
          <a:avLst/>
          <a:gdLst/>
          <a:ahLst/>
          <a:cxnLst/>
          <a:rect l="0" t="0" r="0" b="0"/>
          <a:pathLst>
            <a:path>
              <a:moveTo>
                <a:pt x="0" y="0"/>
              </a:moveTo>
              <a:lnTo>
                <a:pt x="0" y="866906"/>
              </a:lnTo>
              <a:lnTo>
                <a:pt x="282686" y="86690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BC5E9D-C546-47C9-9241-1DB14968F652}">
      <dsp:nvSpPr>
        <dsp:cNvPr id="0" name=""/>
        <dsp:cNvSpPr/>
      </dsp:nvSpPr>
      <dsp:spPr>
        <a:xfrm>
          <a:off x="3853036" y="6296325"/>
          <a:ext cx="91440" cy="395761"/>
        </a:xfrm>
        <a:custGeom>
          <a:avLst/>
          <a:gdLst/>
          <a:ahLst/>
          <a:cxnLst/>
          <a:rect l="0" t="0" r="0" b="0"/>
          <a:pathLst>
            <a:path>
              <a:moveTo>
                <a:pt x="45720" y="0"/>
              </a:moveTo>
              <a:lnTo>
                <a:pt x="45720" y="39576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1BDCAD-E965-4D44-B470-8D93B230EFB1}">
      <dsp:nvSpPr>
        <dsp:cNvPr id="0" name=""/>
        <dsp:cNvSpPr/>
      </dsp:nvSpPr>
      <dsp:spPr>
        <a:xfrm>
          <a:off x="3853036" y="4958274"/>
          <a:ext cx="91440" cy="395761"/>
        </a:xfrm>
        <a:custGeom>
          <a:avLst/>
          <a:gdLst/>
          <a:ahLst/>
          <a:cxnLst/>
          <a:rect l="0" t="0" r="0" b="0"/>
          <a:pathLst>
            <a:path>
              <a:moveTo>
                <a:pt x="45720" y="0"/>
              </a:moveTo>
              <a:lnTo>
                <a:pt x="45720" y="39576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1A450D-72B5-4CCA-B829-B05FFBCE1CA1}">
      <dsp:nvSpPr>
        <dsp:cNvPr id="0" name=""/>
        <dsp:cNvSpPr/>
      </dsp:nvSpPr>
      <dsp:spPr>
        <a:xfrm>
          <a:off x="3853036" y="3620222"/>
          <a:ext cx="91440" cy="395761"/>
        </a:xfrm>
        <a:custGeom>
          <a:avLst/>
          <a:gdLst/>
          <a:ahLst/>
          <a:cxnLst/>
          <a:rect l="0" t="0" r="0" b="0"/>
          <a:pathLst>
            <a:path>
              <a:moveTo>
                <a:pt x="45720" y="0"/>
              </a:moveTo>
              <a:lnTo>
                <a:pt x="45720" y="39576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9DB629-70B4-403F-91BE-1EE89BC5758C}">
      <dsp:nvSpPr>
        <dsp:cNvPr id="0" name=""/>
        <dsp:cNvSpPr/>
      </dsp:nvSpPr>
      <dsp:spPr>
        <a:xfrm>
          <a:off x="3898756" y="2282171"/>
          <a:ext cx="4560682" cy="395761"/>
        </a:xfrm>
        <a:custGeom>
          <a:avLst/>
          <a:gdLst/>
          <a:ahLst/>
          <a:cxnLst/>
          <a:rect l="0" t="0" r="0" b="0"/>
          <a:pathLst>
            <a:path>
              <a:moveTo>
                <a:pt x="4560682" y="0"/>
              </a:moveTo>
              <a:lnTo>
                <a:pt x="4560682" y="197880"/>
              </a:lnTo>
              <a:lnTo>
                <a:pt x="0" y="197880"/>
              </a:lnTo>
              <a:lnTo>
                <a:pt x="0" y="39576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5F6097-D440-48D3-A240-3DF4AD860932}">
      <dsp:nvSpPr>
        <dsp:cNvPr id="0" name=""/>
        <dsp:cNvSpPr/>
      </dsp:nvSpPr>
      <dsp:spPr>
        <a:xfrm>
          <a:off x="8413718" y="944120"/>
          <a:ext cx="91440" cy="395761"/>
        </a:xfrm>
        <a:custGeom>
          <a:avLst/>
          <a:gdLst/>
          <a:ahLst/>
          <a:cxnLst/>
          <a:rect l="0" t="0" r="0" b="0"/>
          <a:pathLst>
            <a:path>
              <a:moveTo>
                <a:pt x="45720" y="0"/>
              </a:moveTo>
              <a:lnTo>
                <a:pt x="45720" y="39576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3CA6E3-3A8C-47E0-8769-C2E7F0A758DD}">
      <dsp:nvSpPr>
        <dsp:cNvPr id="0" name=""/>
        <dsp:cNvSpPr/>
      </dsp:nvSpPr>
      <dsp:spPr>
        <a:xfrm>
          <a:off x="6756240" y="1830"/>
          <a:ext cx="3406396"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kern="1200" dirty="0"/>
            <a:t>Andy Maxwell</a:t>
          </a:r>
        </a:p>
        <a:p>
          <a:pPr marL="0" lvl="0" indent="0" algn="ctr" defTabSz="533400">
            <a:lnSpc>
              <a:spcPct val="90000"/>
            </a:lnSpc>
            <a:spcBef>
              <a:spcPct val="0"/>
            </a:spcBef>
            <a:spcAft>
              <a:spcPct val="35000"/>
            </a:spcAft>
            <a:buNone/>
          </a:pPr>
          <a:r>
            <a:rPr lang="en-GB" sz="1200" b="1" kern="1200" dirty="0"/>
            <a:t>Service Manager</a:t>
          </a:r>
        </a:p>
      </dsp:txBody>
      <dsp:txXfrm>
        <a:off x="6756240" y="1830"/>
        <a:ext cx="3406396" cy="942289"/>
      </dsp:txXfrm>
    </dsp:sp>
    <dsp:sp modelId="{3EA8E7FD-AC48-4DAC-9DFE-9E407C407EF5}">
      <dsp:nvSpPr>
        <dsp:cNvPr id="0" name=""/>
        <dsp:cNvSpPr/>
      </dsp:nvSpPr>
      <dsp:spPr>
        <a:xfrm>
          <a:off x="7517148" y="1339881"/>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Vacancy</a:t>
          </a:r>
        </a:p>
      </dsp:txBody>
      <dsp:txXfrm>
        <a:off x="7517148" y="1339881"/>
        <a:ext cx="1884579" cy="942289"/>
      </dsp:txXfrm>
    </dsp:sp>
    <dsp:sp modelId="{770880FC-BFA9-44AC-8E75-8A1F79F06F00}">
      <dsp:nvSpPr>
        <dsp:cNvPr id="0" name=""/>
        <dsp:cNvSpPr/>
      </dsp:nvSpPr>
      <dsp:spPr>
        <a:xfrm>
          <a:off x="2956466" y="2677933"/>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Regional Manager North</a:t>
          </a:r>
        </a:p>
      </dsp:txBody>
      <dsp:txXfrm>
        <a:off x="2956466" y="2677933"/>
        <a:ext cx="1884579" cy="942289"/>
      </dsp:txXfrm>
    </dsp:sp>
    <dsp:sp modelId="{E1441966-7970-4C9E-B337-50636121C673}">
      <dsp:nvSpPr>
        <dsp:cNvPr id="0" name=""/>
        <dsp:cNvSpPr/>
      </dsp:nvSpPr>
      <dsp:spPr>
        <a:xfrm>
          <a:off x="2956466" y="4015984"/>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Hotliner</a:t>
          </a:r>
        </a:p>
      </dsp:txBody>
      <dsp:txXfrm>
        <a:off x="2956466" y="4015984"/>
        <a:ext cx="1884579" cy="942289"/>
      </dsp:txXfrm>
    </dsp:sp>
    <dsp:sp modelId="{72EEAE60-9FFD-4BA6-AFF3-F5C4A8B5E54C}">
      <dsp:nvSpPr>
        <dsp:cNvPr id="0" name=""/>
        <dsp:cNvSpPr/>
      </dsp:nvSpPr>
      <dsp:spPr>
        <a:xfrm>
          <a:off x="2956466" y="5354036"/>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Customer </a:t>
          </a:r>
        </a:p>
        <a:p>
          <a:pPr marL="0" lvl="0" indent="0" algn="ctr" defTabSz="533400">
            <a:lnSpc>
              <a:spcPct val="90000"/>
            </a:lnSpc>
            <a:spcBef>
              <a:spcPct val="0"/>
            </a:spcBef>
            <a:spcAft>
              <a:spcPct val="35000"/>
            </a:spcAft>
            <a:buNone/>
          </a:pPr>
          <a:r>
            <a:rPr lang="en-GB" sz="1200" kern="1200" dirty="0"/>
            <a:t>Service</a:t>
          </a:r>
        </a:p>
      </dsp:txBody>
      <dsp:txXfrm>
        <a:off x="2956466" y="5354036"/>
        <a:ext cx="1884579" cy="942289"/>
      </dsp:txXfrm>
    </dsp:sp>
    <dsp:sp modelId="{EDF26C02-2374-4A48-85E7-6B923ABDA645}">
      <dsp:nvSpPr>
        <dsp:cNvPr id="0" name=""/>
        <dsp:cNvSpPr/>
      </dsp:nvSpPr>
      <dsp:spPr>
        <a:xfrm>
          <a:off x="2956466" y="6692087"/>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Service </a:t>
          </a:r>
        </a:p>
        <a:p>
          <a:pPr marL="0" lvl="0" indent="0" algn="ctr" defTabSz="533400">
            <a:lnSpc>
              <a:spcPct val="90000"/>
            </a:lnSpc>
            <a:spcBef>
              <a:spcPct val="0"/>
            </a:spcBef>
            <a:spcAft>
              <a:spcPct val="35000"/>
            </a:spcAft>
            <a:buNone/>
          </a:pPr>
          <a:r>
            <a:rPr lang="en-GB" sz="1200" kern="1200" dirty="0"/>
            <a:t>Supervisor x2 </a:t>
          </a:r>
        </a:p>
      </dsp:txBody>
      <dsp:txXfrm>
        <a:off x="2956466" y="6692087"/>
        <a:ext cx="1884579" cy="942289"/>
      </dsp:txXfrm>
    </dsp:sp>
    <dsp:sp modelId="{CE617BA9-59F3-4484-B7A6-9213EA66CE82}">
      <dsp:nvSpPr>
        <dsp:cNvPr id="0" name=""/>
        <dsp:cNvSpPr/>
      </dsp:nvSpPr>
      <dsp:spPr>
        <a:xfrm>
          <a:off x="3427611" y="8030138"/>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Technicians x10</a:t>
          </a:r>
        </a:p>
      </dsp:txBody>
      <dsp:txXfrm>
        <a:off x="3427611" y="8030138"/>
        <a:ext cx="1884579" cy="942289"/>
      </dsp:txXfrm>
    </dsp:sp>
    <dsp:sp modelId="{CCB3E188-1250-4252-AFD6-52CAD7F52DFA}">
      <dsp:nvSpPr>
        <dsp:cNvPr id="0" name=""/>
        <dsp:cNvSpPr/>
      </dsp:nvSpPr>
      <dsp:spPr>
        <a:xfrm>
          <a:off x="5236807" y="2677933"/>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Regional Manager South </a:t>
          </a:r>
        </a:p>
      </dsp:txBody>
      <dsp:txXfrm>
        <a:off x="5236807" y="2677933"/>
        <a:ext cx="1884579" cy="942289"/>
      </dsp:txXfrm>
    </dsp:sp>
    <dsp:sp modelId="{62B84CE3-E65A-4838-83C8-7A8BA986B916}">
      <dsp:nvSpPr>
        <dsp:cNvPr id="0" name=""/>
        <dsp:cNvSpPr/>
      </dsp:nvSpPr>
      <dsp:spPr>
        <a:xfrm>
          <a:off x="5236807" y="4015984"/>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Hotliner</a:t>
          </a:r>
        </a:p>
      </dsp:txBody>
      <dsp:txXfrm>
        <a:off x="5236807" y="4015984"/>
        <a:ext cx="1884579" cy="942289"/>
      </dsp:txXfrm>
    </dsp:sp>
    <dsp:sp modelId="{801B407C-8995-4AF9-9A3B-AD84A861F5D5}">
      <dsp:nvSpPr>
        <dsp:cNvPr id="0" name=""/>
        <dsp:cNvSpPr/>
      </dsp:nvSpPr>
      <dsp:spPr>
        <a:xfrm>
          <a:off x="5236807" y="5354036"/>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Customer </a:t>
          </a:r>
        </a:p>
        <a:p>
          <a:pPr marL="0" lvl="0" indent="0" algn="ctr" defTabSz="533400">
            <a:lnSpc>
              <a:spcPct val="90000"/>
            </a:lnSpc>
            <a:spcBef>
              <a:spcPct val="0"/>
            </a:spcBef>
            <a:spcAft>
              <a:spcPct val="35000"/>
            </a:spcAft>
            <a:buNone/>
          </a:pPr>
          <a:r>
            <a:rPr lang="en-GB" sz="1200" kern="1200" dirty="0"/>
            <a:t>Service</a:t>
          </a:r>
        </a:p>
      </dsp:txBody>
      <dsp:txXfrm>
        <a:off x="5236807" y="5354036"/>
        <a:ext cx="1884579" cy="942289"/>
      </dsp:txXfrm>
    </dsp:sp>
    <dsp:sp modelId="{293F9E91-6113-47CC-A68B-0900B1BBA69F}">
      <dsp:nvSpPr>
        <dsp:cNvPr id="0" name=""/>
        <dsp:cNvSpPr/>
      </dsp:nvSpPr>
      <dsp:spPr>
        <a:xfrm>
          <a:off x="5236807" y="6692087"/>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Service </a:t>
          </a:r>
        </a:p>
        <a:p>
          <a:pPr marL="0" lvl="0" indent="0" algn="ctr" defTabSz="533400">
            <a:lnSpc>
              <a:spcPct val="90000"/>
            </a:lnSpc>
            <a:spcBef>
              <a:spcPct val="0"/>
            </a:spcBef>
            <a:spcAft>
              <a:spcPct val="35000"/>
            </a:spcAft>
            <a:buNone/>
          </a:pPr>
          <a:r>
            <a:rPr lang="en-GB" sz="1200" kern="1200" dirty="0"/>
            <a:t>Supervisor x2</a:t>
          </a:r>
        </a:p>
      </dsp:txBody>
      <dsp:txXfrm>
        <a:off x="5236807" y="6692087"/>
        <a:ext cx="1884579" cy="942289"/>
      </dsp:txXfrm>
    </dsp:sp>
    <dsp:sp modelId="{49F1035C-5690-4DD5-ADC7-2A903B1DA46A}">
      <dsp:nvSpPr>
        <dsp:cNvPr id="0" name=""/>
        <dsp:cNvSpPr/>
      </dsp:nvSpPr>
      <dsp:spPr>
        <a:xfrm>
          <a:off x="5707952" y="8030138"/>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Technicians x10</a:t>
          </a:r>
        </a:p>
      </dsp:txBody>
      <dsp:txXfrm>
        <a:off x="5707952" y="8030138"/>
        <a:ext cx="1884579" cy="942289"/>
      </dsp:txXfrm>
    </dsp:sp>
    <dsp:sp modelId="{7ECBB1EB-201D-4F2F-9E5A-977FD69C7850}">
      <dsp:nvSpPr>
        <dsp:cNvPr id="0" name=""/>
        <dsp:cNvSpPr/>
      </dsp:nvSpPr>
      <dsp:spPr>
        <a:xfrm>
          <a:off x="7517148" y="2677933"/>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Regional Manager Ireland</a:t>
          </a:r>
        </a:p>
      </dsp:txBody>
      <dsp:txXfrm>
        <a:off x="7517148" y="2677933"/>
        <a:ext cx="1884579" cy="942289"/>
      </dsp:txXfrm>
    </dsp:sp>
    <dsp:sp modelId="{EAE90DE2-CC6F-4E00-8068-B46F356EEAB4}">
      <dsp:nvSpPr>
        <dsp:cNvPr id="0" name=""/>
        <dsp:cNvSpPr/>
      </dsp:nvSpPr>
      <dsp:spPr>
        <a:xfrm>
          <a:off x="7517148" y="4015984"/>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Hotliner</a:t>
          </a:r>
        </a:p>
      </dsp:txBody>
      <dsp:txXfrm>
        <a:off x="7517148" y="4015984"/>
        <a:ext cx="1884579" cy="942289"/>
      </dsp:txXfrm>
    </dsp:sp>
    <dsp:sp modelId="{66B5E6B1-315D-4F3A-BA54-6D9E1D0D2F81}">
      <dsp:nvSpPr>
        <dsp:cNvPr id="0" name=""/>
        <dsp:cNvSpPr/>
      </dsp:nvSpPr>
      <dsp:spPr>
        <a:xfrm>
          <a:off x="7517148" y="5354036"/>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Customer </a:t>
          </a:r>
        </a:p>
        <a:p>
          <a:pPr marL="0" lvl="0" indent="0" algn="ctr" defTabSz="533400">
            <a:lnSpc>
              <a:spcPct val="90000"/>
            </a:lnSpc>
            <a:spcBef>
              <a:spcPct val="0"/>
            </a:spcBef>
            <a:spcAft>
              <a:spcPct val="35000"/>
            </a:spcAft>
            <a:buNone/>
          </a:pPr>
          <a:r>
            <a:rPr lang="en-GB" sz="1200" kern="1200" dirty="0"/>
            <a:t>Service </a:t>
          </a:r>
        </a:p>
      </dsp:txBody>
      <dsp:txXfrm>
        <a:off x="7517148" y="5354036"/>
        <a:ext cx="1884579" cy="942289"/>
      </dsp:txXfrm>
    </dsp:sp>
    <dsp:sp modelId="{6F775722-2578-477F-8284-D026EA9AF105}">
      <dsp:nvSpPr>
        <dsp:cNvPr id="0" name=""/>
        <dsp:cNvSpPr/>
      </dsp:nvSpPr>
      <dsp:spPr>
        <a:xfrm>
          <a:off x="7517148" y="6692087"/>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Service </a:t>
          </a:r>
        </a:p>
        <a:p>
          <a:pPr marL="0" lvl="0" indent="0" algn="ctr" defTabSz="533400">
            <a:lnSpc>
              <a:spcPct val="90000"/>
            </a:lnSpc>
            <a:spcBef>
              <a:spcPct val="0"/>
            </a:spcBef>
            <a:spcAft>
              <a:spcPct val="35000"/>
            </a:spcAft>
            <a:buNone/>
          </a:pPr>
          <a:r>
            <a:rPr lang="en-GB" sz="1200" kern="1200" dirty="0"/>
            <a:t>Supervisor x2</a:t>
          </a:r>
        </a:p>
      </dsp:txBody>
      <dsp:txXfrm>
        <a:off x="7517148" y="6692087"/>
        <a:ext cx="1884579" cy="942289"/>
      </dsp:txXfrm>
    </dsp:sp>
    <dsp:sp modelId="{15713106-DEC8-47C0-8C9F-74B701032BB6}">
      <dsp:nvSpPr>
        <dsp:cNvPr id="0" name=""/>
        <dsp:cNvSpPr/>
      </dsp:nvSpPr>
      <dsp:spPr>
        <a:xfrm>
          <a:off x="7988293" y="8030138"/>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Technicians </a:t>
          </a:r>
        </a:p>
        <a:p>
          <a:pPr marL="0" lvl="0" indent="0" algn="ctr" defTabSz="533400">
            <a:lnSpc>
              <a:spcPct val="90000"/>
            </a:lnSpc>
            <a:spcBef>
              <a:spcPct val="0"/>
            </a:spcBef>
            <a:spcAft>
              <a:spcPct val="35000"/>
            </a:spcAft>
            <a:buNone/>
          </a:pPr>
          <a:r>
            <a:rPr lang="en-GB" sz="1200" kern="1200" dirty="0"/>
            <a:t>x10</a:t>
          </a:r>
        </a:p>
      </dsp:txBody>
      <dsp:txXfrm>
        <a:off x="7988293" y="8030138"/>
        <a:ext cx="1884579" cy="942289"/>
      </dsp:txXfrm>
    </dsp:sp>
    <dsp:sp modelId="{C9945AF7-CB19-4878-BE95-0597061BA3ED}">
      <dsp:nvSpPr>
        <dsp:cNvPr id="0" name=""/>
        <dsp:cNvSpPr/>
      </dsp:nvSpPr>
      <dsp:spPr>
        <a:xfrm>
          <a:off x="9797489" y="2677933"/>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Regional Manager Midlands</a:t>
          </a:r>
        </a:p>
      </dsp:txBody>
      <dsp:txXfrm>
        <a:off x="9797489" y="2677933"/>
        <a:ext cx="1884579" cy="942289"/>
      </dsp:txXfrm>
    </dsp:sp>
    <dsp:sp modelId="{B9DA9DFE-2047-4D47-AC7C-D08DF01C5733}">
      <dsp:nvSpPr>
        <dsp:cNvPr id="0" name=""/>
        <dsp:cNvSpPr/>
      </dsp:nvSpPr>
      <dsp:spPr>
        <a:xfrm>
          <a:off x="9797489" y="4015984"/>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Hotliner</a:t>
          </a:r>
        </a:p>
      </dsp:txBody>
      <dsp:txXfrm>
        <a:off x="9797489" y="4015984"/>
        <a:ext cx="1884579" cy="942289"/>
      </dsp:txXfrm>
    </dsp:sp>
    <dsp:sp modelId="{B5789E92-7DFE-45AC-98D0-F87A18141FF5}">
      <dsp:nvSpPr>
        <dsp:cNvPr id="0" name=""/>
        <dsp:cNvSpPr/>
      </dsp:nvSpPr>
      <dsp:spPr>
        <a:xfrm>
          <a:off x="9797489" y="5354036"/>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Customer </a:t>
          </a:r>
        </a:p>
        <a:p>
          <a:pPr marL="0" lvl="0" indent="0" algn="ctr" defTabSz="533400">
            <a:lnSpc>
              <a:spcPct val="90000"/>
            </a:lnSpc>
            <a:spcBef>
              <a:spcPct val="0"/>
            </a:spcBef>
            <a:spcAft>
              <a:spcPct val="35000"/>
            </a:spcAft>
            <a:buNone/>
          </a:pPr>
          <a:r>
            <a:rPr lang="en-GB" sz="1200" kern="1200" dirty="0"/>
            <a:t>Service</a:t>
          </a:r>
        </a:p>
      </dsp:txBody>
      <dsp:txXfrm>
        <a:off x="9797489" y="5354036"/>
        <a:ext cx="1884579" cy="942289"/>
      </dsp:txXfrm>
    </dsp:sp>
    <dsp:sp modelId="{213B0766-5E0A-4957-9F93-FF75D868BCB9}">
      <dsp:nvSpPr>
        <dsp:cNvPr id="0" name=""/>
        <dsp:cNvSpPr/>
      </dsp:nvSpPr>
      <dsp:spPr>
        <a:xfrm>
          <a:off x="9797489" y="6692087"/>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Service </a:t>
          </a:r>
        </a:p>
        <a:p>
          <a:pPr marL="0" lvl="0" indent="0" algn="ctr" defTabSz="533400">
            <a:lnSpc>
              <a:spcPct val="90000"/>
            </a:lnSpc>
            <a:spcBef>
              <a:spcPct val="0"/>
            </a:spcBef>
            <a:spcAft>
              <a:spcPct val="35000"/>
            </a:spcAft>
            <a:buNone/>
          </a:pPr>
          <a:r>
            <a:rPr lang="en-GB" sz="1200" kern="1200" dirty="0"/>
            <a:t>Supervisor x2</a:t>
          </a:r>
        </a:p>
      </dsp:txBody>
      <dsp:txXfrm>
        <a:off x="9797489" y="6692087"/>
        <a:ext cx="1884579" cy="942289"/>
      </dsp:txXfrm>
    </dsp:sp>
    <dsp:sp modelId="{F786839F-3A01-4FBD-B347-CA5889E3BD5E}">
      <dsp:nvSpPr>
        <dsp:cNvPr id="0" name=""/>
        <dsp:cNvSpPr/>
      </dsp:nvSpPr>
      <dsp:spPr>
        <a:xfrm>
          <a:off x="10268634" y="8030138"/>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Technicians </a:t>
          </a:r>
        </a:p>
        <a:p>
          <a:pPr marL="0" lvl="0" indent="0" algn="ctr" defTabSz="533400">
            <a:lnSpc>
              <a:spcPct val="90000"/>
            </a:lnSpc>
            <a:spcBef>
              <a:spcPct val="0"/>
            </a:spcBef>
            <a:spcAft>
              <a:spcPct val="35000"/>
            </a:spcAft>
            <a:buNone/>
          </a:pPr>
          <a:r>
            <a:rPr lang="en-GB" sz="1200" kern="1200" dirty="0"/>
            <a:t>x10</a:t>
          </a:r>
        </a:p>
      </dsp:txBody>
      <dsp:txXfrm>
        <a:off x="10268634" y="8030138"/>
        <a:ext cx="1884579" cy="942289"/>
      </dsp:txXfrm>
    </dsp:sp>
    <dsp:sp modelId="{50B91157-3E74-4B99-8B94-D0F001B3DA19}">
      <dsp:nvSpPr>
        <dsp:cNvPr id="0" name=""/>
        <dsp:cNvSpPr/>
      </dsp:nvSpPr>
      <dsp:spPr>
        <a:xfrm>
          <a:off x="12077831" y="2677933"/>
          <a:ext cx="1884579" cy="942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Technical Manager</a:t>
          </a:r>
        </a:p>
      </dsp:txBody>
      <dsp:txXfrm>
        <a:off x="12077831" y="2677933"/>
        <a:ext cx="1884579" cy="942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EE54D-98CB-42C2-A191-E3BD7B634244}">
      <dsp:nvSpPr>
        <dsp:cNvPr id="0" name=""/>
        <dsp:cNvSpPr/>
      </dsp:nvSpPr>
      <dsp:spPr>
        <a:xfrm rot="16200000">
          <a:off x="-591219" y="593774"/>
          <a:ext cx="3645520" cy="2457970"/>
        </a:xfrm>
        <a:prstGeom prst="flowChartManualOperati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2"/>
              </a:solidFill>
              <a:latin typeface="Montserrat Italics"/>
            </a:rPr>
            <a:t>Diversity </a:t>
          </a:r>
          <a:r>
            <a:rPr lang="en-US" sz="2800" kern="1200" dirty="0">
              <a:solidFill>
                <a:schemeClr val="tx2"/>
              </a:solidFill>
              <a:latin typeface="Montserrat Italics"/>
            </a:rPr>
            <a:t>answers "</a:t>
          </a:r>
          <a:r>
            <a:rPr lang="en-US" sz="2800" b="1" kern="1200" dirty="0">
              <a:solidFill>
                <a:schemeClr val="tx2"/>
              </a:solidFill>
              <a:latin typeface="Montserrat Italics"/>
            </a:rPr>
            <a:t>What?" </a:t>
          </a:r>
        </a:p>
        <a:p>
          <a:pPr marL="0" lvl="0" indent="0" algn="ctr" defTabSz="1244600">
            <a:lnSpc>
              <a:spcPct val="90000"/>
            </a:lnSpc>
            <a:spcBef>
              <a:spcPct val="0"/>
            </a:spcBef>
            <a:spcAft>
              <a:spcPct val="35000"/>
            </a:spcAft>
            <a:buNone/>
          </a:pPr>
          <a:r>
            <a:rPr lang="en-US" sz="2800" kern="1200" dirty="0">
              <a:solidFill>
                <a:schemeClr val="tx2"/>
              </a:solidFill>
              <a:latin typeface="Montserrat Italics"/>
            </a:rPr>
            <a:t>— our workforce.</a:t>
          </a:r>
        </a:p>
      </dsp:txBody>
      <dsp:txXfrm rot="5400000">
        <a:off x="2556" y="729103"/>
        <a:ext cx="2457970" cy="2187312"/>
      </dsp:txXfrm>
    </dsp:sp>
    <dsp:sp modelId="{1711C5A0-A490-4B05-B519-3E2CFC6764A1}">
      <dsp:nvSpPr>
        <dsp:cNvPr id="0" name=""/>
        <dsp:cNvSpPr/>
      </dsp:nvSpPr>
      <dsp:spPr>
        <a:xfrm rot="16200000">
          <a:off x="2051098" y="593774"/>
          <a:ext cx="3645520" cy="2457970"/>
        </a:xfrm>
        <a:prstGeom prst="flowChartManualOperation">
          <a:avLst/>
        </a:prstGeom>
        <a:solidFill>
          <a:srgbClr val="5B77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ctr" defTabSz="1244600">
            <a:lnSpc>
              <a:spcPct val="90000"/>
            </a:lnSpc>
            <a:spcBef>
              <a:spcPct val="0"/>
            </a:spcBef>
            <a:spcAft>
              <a:spcPct val="35000"/>
            </a:spcAft>
            <a:buNone/>
          </a:pPr>
          <a:r>
            <a:rPr lang="en-US" sz="2800" b="1" i="0" kern="1200" dirty="0">
              <a:latin typeface="Montserrat Italics"/>
            </a:rPr>
            <a:t>Inclusion</a:t>
          </a:r>
          <a:r>
            <a:rPr lang="en-US" sz="2800" b="0" i="0" kern="1200" dirty="0">
              <a:latin typeface="Montserrat Italics"/>
            </a:rPr>
            <a:t> answers </a:t>
          </a:r>
          <a:r>
            <a:rPr lang="en-US" sz="2800" b="1" i="0" kern="1200" dirty="0">
              <a:latin typeface="Montserrat Italics"/>
            </a:rPr>
            <a:t>"How?"</a:t>
          </a:r>
          <a:endParaRPr lang="en-US" sz="2800" kern="1200" dirty="0">
            <a:latin typeface="Montserrat Italics"/>
          </a:endParaRPr>
        </a:p>
        <a:p>
          <a:pPr marL="0" lvl="0" indent="0" algn="ctr" defTabSz="1244600">
            <a:lnSpc>
              <a:spcPct val="90000"/>
            </a:lnSpc>
            <a:spcBef>
              <a:spcPct val="0"/>
            </a:spcBef>
            <a:spcAft>
              <a:spcPct val="35000"/>
            </a:spcAft>
            <a:buNone/>
          </a:pPr>
          <a:r>
            <a:rPr lang="en-US" sz="2800" b="0" i="0" kern="1200" dirty="0">
              <a:latin typeface="Montserrat Italics"/>
            </a:rPr>
            <a:t>— our initiatives.</a:t>
          </a:r>
          <a:endParaRPr lang="en-US" sz="2800" kern="1200" dirty="0">
            <a:latin typeface="Montserrat Italics"/>
          </a:endParaRPr>
        </a:p>
        <a:p>
          <a:pPr marL="285750" lvl="1" indent="-285750" algn="l" defTabSz="1244600">
            <a:lnSpc>
              <a:spcPct val="90000"/>
            </a:lnSpc>
            <a:spcBef>
              <a:spcPct val="0"/>
            </a:spcBef>
            <a:spcAft>
              <a:spcPct val="15000"/>
            </a:spcAft>
            <a:buChar char="•"/>
          </a:pPr>
          <a:endParaRPr lang="en-US" sz="2800" kern="1200">
            <a:latin typeface="Montserrat Italics"/>
          </a:endParaRPr>
        </a:p>
        <a:p>
          <a:pPr marL="571500" lvl="2" indent="-285750" algn="l" defTabSz="1244600">
            <a:lnSpc>
              <a:spcPct val="90000"/>
            </a:lnSpc>
            <a:spcBef>
              <a:spcPct val="0"/>
            </a:spcBef>
            <a:spcAft>
              <a:spcPct val="15000"/>
            </a:spcAft>
            <a:buChar char="•"/>
          </a:pPr>
          <a:endParaRPr lang="en-US" sz="2800" kern="1200">
            <a:latin typeface="Montserrat Italics"/>
          </a:endParaRPr>
        </a:p>
        <a:p>
          <a:pPr marL="571500" lvl="2" indent="-285750" algn="l" defTabSz="1244600">
            <a:lnSpc>
              <a:spcPct val="90000"/>
            </a:lnSpc>
            <a:spcBef>
              <a:spcPct val="0"/>
            </a:spcBef>
            <a:spcAft>
              <a:spcPct val="15000"/>
            </a:spcAft>
            <a:buChar char="•"/>
          </a:pPr>
          <a:endParaRPr lang="en-US" sz="2800" kern="1200" dirty="0">
            <a:latin typeface="Montserrat Italics"/>
          </a:endParaRPr>
        </a:p>
      </dsp:txBody>
      <dsp:txXfrm rot="5400000">
        <a:off x="2644873" y="729103"/>
        <a:ext cx="2457970" cy="21873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D2B47C-DFCF-464E-8297-C2AD1AE3A713}">
      <dsp:nvSpPr>
        <dsp:cNvPr id="0" name=""/>
        <dsp:cNvSpPr/>
      </dsp:nvSpPr>
      <dsp:spPr>
        <a:xfrm rot="16200000">
          <a:off x="-2268460" y="2270691"/>
          <a:ext cx="6730132" cy="2188749"/>
        </a:xfrm>
        <a:prstGeom prst="flowChartManualOperation">
          <a:avLst/>
        </a:prstGeom>
        <a:solidFill>
          <a:schemeClr val="bg1">
            <a:lumMod val="9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Font typeface="Wingdings" panose="05000000000000000000" pitchFamily="2" charset="2"/>
            <a:buNone/>
          </a:pPr>
          <a:r>
            <a:rPr lang="en-US" sz="2400" kern="1200" dirty="0">
              <a:solidFill>
                <a:schemeClr val="accent1"/>
              </a:solidFill>
              <a:latin typeface="Montserrat Italics"/>
              <a:cs typeface="Times New Roman" panose="02020603050405020304" pitchFamily="18" charset="0"/>
            </a:rPr>
            <a:t>It's </a:t>
          </a:r>
          <a:r>
            <a:rPr lang="en-US" sz="2400" b="1" kern="1200" dirty="0">
              <a:solidFill>
                <a:schemeClr val="accent1"/>
              </a:solidFill>
              <a:latin typeface="Montserrat Italics"/>
              <a:cs typeface="Times New Roman" panose="02020603050405020304" pitchFamily="18" charset="0"/>
            </a:rPr>
            <a:t>progressive</a:t>
          </a:r>
          <a:r>
            <a:rPr lang="en-US" sz="2400" kern="1200" dirty="0">
              <a:solidFill>
                <a:schemeClr val="accent1"/>
              </a:solidFill>
              <a:latin typeface="Montserrat Italics"/>
              <a:cs typeface="Times New Roman" panose="02020603050405020304" pitchFamily="18" charset="0"/>
            </a:rPr>
            <a:t>, recognizing that it's an ongoing journey requiring a long-term adaptive strategy. </a:t>
          </a:r>
          <a:endParaRPr lang="en-US" sz="2400" kern="1200" dirty="0">
            <a:solidFill>
              <a:schemeClr val="accent1"/>
            </a:solidFill>
          </a:endParaRPr>
        </a:p>
      </dsp:txBody>
      <dsp:txXfrm rot="5400000">
        <a:off x="2231" y="1346026"/>
        <a:ext cx="2188749" cy="4038080"/>
      </dsp:txXfrm>
    </dsp:sp>
    <dsp:sp modelId="{055FC71A-108C-486F-811F-4DB5E772C89E}">
      <dsp:nvSpPr>
        <dsp:cNvPr id="0" name=""/>
        <dsp:cNvSpPr/>
      </dsp:nvSpPr>
      <dsp:spPr>
        <a:xfrm rot="16200000">
          <a:off x="84444" y="2270691"/>
          <a:ext cx="6730132" cy="2188749"/>
        </a:xfrm>
        <a:prstGeom prst="flowChartManualOperation">
          <a:avLst/>
        </a:prstGeom>
        <a:solidFill>
          <a:schemeClr val="bg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0" tIns="0" rIns="139700" bIns="0" numCol="1" spcCol="1270" anchor="ctr" anchorCtr="0">
          <a:noAutofit/>
        </a:bodyPr>
        <a:lstStyle/>
        <a:p>
          <a:pPr marL="0" lvl="0" indent="0" algn="ctr" defTabSz="977900">
            <a:lnSpc>
              <a:spcPct val="90000"/>
            </a:lnSpc>
            <a:spcBef>
              <a:spcPct val="0"/>
            </a:spcBef>
            <a:spcAft>
              <a:spcPct val="35000"/>
            </a:spcAft>
            <a:buFont typeface="Wingdings" panose="05000000000000000000" pitchFamily="2" charset="2"/>
            <a:buNone/>
          </a:pPr>
          <a:r>
            <a:rPr lang="en-US" sz="2200" b="0" i="0" kern="1200" dirty="0">
              <a:solidFill>
                <a:schemeClr val="tx2"/>
              </a:solidFill>
              <a:effectLst/>
              <a:latin typeface="Montserrat Italics"/>
            </a:rPr>
            <a:t>It's anchored in a </a:t>
          </a:r>
          <a:r>
            <a:rPr lang="en-US" sz="2200" b="1" i="0" kern="1200" dirty="0">
              <a:solidFill>
                <a:schemeClr val="tx2"/>
              </a:solidFill>
              <a:effectLst/>
              <a:latin typeface="Montserrat Italics"/>
            </a:rPr>
            <a:t>Global Framework </a:t>
          </a:r>
          <a:r>
            <a:rPr lang="en-US" sz="2200" b="0" i="0" kern="1200" dirty="0">
              <a:solidFill>
                <a:schemeClr val="tx2"/>
              </a:solidFill>
              <a:effectLst/>
              <a:latin typeface="Montserrat Italics"/>
            </a:rPr>
            <a:t>to advance DE&amp;I globally while tailoring efforts to local contexts and business objectives. </a:t>
          </a:r>
          <a:endParaRPr lang="en-US" sz="2200" kern="1200" dirty="0">
            <a:solidFill>
              <a:schemeClr val="tx2"/>
            </a:solidFill>
          </a:endParaRPr>
        </a:p>
      </dsp:txBody>
      <dsp:txXfrm rot="5400000">
        <a:off x="2355135" y="1346026"/>
        <a:ext cx="2188749" cy="4038080"/>
      </dsp:txXfrm>
    </dsp:sp>
    <dsp:sp modelId="{41B036C6-D7F3-4318-ACC8-94E8891A3E5B}">
      <dsp:nvSpPr>
        <dsp:cNvPr id="0" name=""/>
        <dsp:cNvSpPr/>
      </dsp:nvSpPr>
      <dsp:spPr>
        <a:xfrm rot="16200000">
          <a:off x="2437349" y="2270691"/>
          <a:ext cx="6730132" cy="2188749"/>
        </a:xfrm>
        <a:prstGeom prst="flowChartManualOperation">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Font typeface="Wingdings" panose="05000000000000000000" pitchFamily="2" charset="2"/>
            <a:buNone/>
          </a:pPr>
          <a:r>
            <a:rPr lang="en-US" sz="2400" b="0" i="0" kern="1200" dirty="0">
              <a:effectLst/>
              <a:latin typeface="Montserrat Italics"/>
            </a:rPr>
            <a:t>It's </a:t>
          </a:r>
          <a:r>
            <a:rPr lang="en-US" sz="2400" b="1" i="0" kern="1200" dirty="0">
              <a:effectLst/>
              <a:latin typeface="Montserrat Italics"/>
            </a:rPr>
            <a:t>data-driven</a:t>
          </a:r>
          <a:r>
            <a:rPr lang="en-US" sz="2400" b="0" i="0" kern="1200" dirty="0">
              <a:effectLst/>
              <a:latin typeface="Montserrat Italics"/>
            </a:rPr>
            <a:t>, prioritizing DE&amp;I data for decision-making and tracking impact</a:t>
          </a:r>
          <a:endParaRPr lang="en-US" sz="2400" kern="1200" dirty="0"/>
        </a:p>
      </dsp:txBody>
      <dsp:txXfrm rot="5400000">
        <a:off x="4708040" y="1346026"/>
        <a:ext cx="2188749" cy="4038080"/>
      </dsp:txXfrm>
    </dsp:sp>
    <dsp:sp modelId="{134AEC49-5EFC-4AFD-ACB5-3E90E6E14961}">
      <dsp:nvSpPr>
        <dsp:cNvPr id="0" name=""/>
        <dsp:cNvSpPr/>
      </dsp:nvSpPr>
      <dsp:spPr>
        <a:xfrm rot="16200000">
          <a:off x="4790254" y="2270691"/>
          <a:ext cx="6730132" cy="2188749"/>
        </a:xfrm>
        <a:prstGeom prst="flowChartManualOperation">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0" tIns="0" rIns="138720" bIns="0" numCol="1" spcCol="1270" anchor="ctr" anchorCtr="0">
          <a:noAutofit/>
        </a:bodyPr>
        <a:lstStyle/>
        <a:p>
          <a:pPr marL="0" lvl="0" indent="0" algn="ctr" defTabSz="977900">
            <a:lnSpc>
              <a:spcPct val="90000"/>
            </a:lnSpc>
            <a:spcBef>
              <a:spcPct val="0"/>
            </a:spcBef>
            <a:spcAft>
              <a:spcPct val="35000"/>
            </a:spcAft>
            <a:buNone/>
          </a:pPr>
          <a:r>
            <a:rPr lang="en-US" sz="2200" b="0" i="0" kern="1200" dirty="0">
              <a:effectLst/>
              <a:latin typeface="Montserrat Italics"/>
            </a:rPr>
            <a:t>Our strategy is </a:t>
          </a:r>
          <a:r>
            <a:rPr lang="en-US" sz="2200" b="1" i="0" kern="1200" dirty="0">
              <a:effectLst/>
              <a:latin typeface="Montserrat Italics"/>
            </a:rPr>
            <a:t>impactful</a:t>
          </a:r>
          <a:r>
            <a:rPr lang="en-US" sz="2200" b="0" i="0" kern="1200" dirty="0">
              <a:effectLst/>
              <a:latin typeface="Montserrat Italics"/>
            </a:rPr>
            <a:t> as it extends beyond gender diversity, actively promoting true diversity and emphasizing equity and inclusion. </a:t>
          </a:r>
          <a:endParaRPr lang="en-US" sz="2200" kern="1200" dirty="0"/>
        </a:p>
      </dsp:txBody>
      <dsp:txXfrm rot="5400000">
        <a:off x="7060945" y="1346026"/>
        <a:ext cx="2188749" cy="403808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11.04.2024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64764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283529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33472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468270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845507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Introducing the Global Economic Scenario: "As we look at the global economic landscape for the next few years, it's important to understand the broader trends that will influence executive search and recruitment. The data we're presenting reflects projections from authoritative economic sources and provides context for our industry's strategic planning."</a:t>
            </a:r>
          </a:p>
          <a:p>
            <a:endParaRPr lang="en-US"/>
          </a:p>
          <a:p>
            <a:r>
              <a:rPr lang="en-US"/>
              <a:t>Discussing Growth Projections: "Let's consider the overall pace of global economic growth. While we're seeing a modest pace in the near term, there are indications of slight improvements as we move towards 2025. Understanding these growth patterns is crucial for us, as they directly impact talent markets and recruitment strategies."</a:t>
            </a:r>
          </a:p>
          <a:p>
            <a:endParaRPr lang="en-US"/>
          </a:p>
          <a:p>
            <a:r>
              <a:rPr lang="en-US"/>
              <a:t>Highlighting Regional Dynamics: "Diving into regional trends, Asia's role as a major growth driver stands out. This trend is not only significant for those operating in Asian markets but also for global firms looking to understand where major economic activities are likely to concentrate."</a:t>
            </a:r>
          </a:p>
          <a:p>
            <a:endParaRPr lang="en-US"/>
          </a:p>
          <a:p>
            <a:r>
              <a:rPr lang="en-US"/>
              <a:t>Inflation and Its Implications: "Inflation is another key factor that impacts both businesses and talent decisions. The expected gradual easing of inflation rates over the next few years will likely influence compensation strategies and cost considerations in executive search."</a:t>
            </a:r>
          </a:p>
          <a:p>
            <a:endParaRPr lang="en-US"/>
          </a:p>
          <a:p>
            <a:r>
              <a:rPr lang="en-US"/>
              <a:t>U.S. and Euro Area Outlook: "Looking at specific regions, the U.S. and the Euro area present interesting contrasts. While the U.S. expects a temporary slowdown before a slight rebound, the Euro area is projected to experience a gradual recovery, particularly influenced by recent geopolitical and energy challenges."</a:t>
            </a:r>
          </a:p>
          <a:p>
            <a:endParaRPr lang="en-US"/>
          </a:p>
          <a:p>
            <a:r>
              <a:rPr lang="en-US"/>
              <a:t>China's Economic Trajectory: "China's projections show a deceleration in growth, which might reflect broader global economic shifts and internal market challenges. This trend is something to watch closely, given China's significant role in the global economy."</a:t>
            </a:r>
          </a:p>
          <a:p>
            <a:endParaRPr lang="en-US"/>
          </a:p>
          <a:p>
            <a:r>
              <a:rPr lang="en-US"/>
              <a:t>Concluding Thoughts: "These economic projections provide a backdrop against which we need to align our executive search strategies. Understanding these economic trends helps us anticipate market shifts, talent availability, and recruitment challenges in the coming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Introducing the Global Economic Scenario: "As we look at the global economic landscape for the next few years, it's important to understand the broader trends that will influence executive search and recruitment. The data we're presenting reflects projections from authoritative economic sources and provides context for our industry's strategic planning."</a:t>
            </a:r>
          </a:p>
          <a:p>
            <a:endParaRPr lang="en-US"/>
          </a:p>
          <a:p>
            <a:r>
              <a:rPr lang="en-US"/>
              <a:t>Discussing Growth Projections: "Let's consider the overall pace of global economic growth. While we're seeing a modest pace in the near term, there are indications of slight improvements as we move towards 2025. Understanding these growth patterns is crucial for us, as they directly impact talent markets and recruitment strategies."</a:t>
            </a:r>
          </a:p>
          <a:p>
            <a:endParaRPr lang="en-US"/>
          </a:p>
          <a:p>
            <a:r>
              <a:rPr lang="en-US"/>
              <a:t>Highlighting Regional Dynamics: "Diving into regional trends, Asia's role as a major growth driver stands out. This trend is not only significant for those operating in Asian markets but also for global firms looking to understand where major economic activities are likely to concentrate."</a:t>
            </a:r>
          </a:p>
          <a:p>
            <a:endParaRPr lang="en-US"/>
          </a:p>
          <a:p>
            <a:r>
              <a:rPr lang="en-US"/>
              <a:t>Inflation and Its Implications: "Inflation is another key factor that impacts both businesses and talent decisions. The expected gradual easing of inflation rates over the next few years will likely influence compensation strategies and cost considerations in executive search."</a:t>
            </a:r>
          </a:p>
          <a:p>
            <a:endParaRPr lang="en-US"/>
          </a:p>
          <a:p>
            <a:r>
              <a:rPr lang="en-US"/>
              <a:t>U.S. and Euro Area Outlook: "Looking at specific regions, the U.S. and the Euro area present interesting contrasts. While the U.S. expects a temporary slowdown before a slight rebound, the Euro area is projected to experience a gradual recovery, particularly influenced by recent geopolitical and energy challenges."</a:t>
            </a:r>
          </a:p>
          <a:p>
            <a:endParaRPr lang="en-US"/>
          </a:p>
          <a:p>
            <a:r>
              <a:rPr lang="en-US"/>
              <a:t>China's Economic Trajectory: "China's projections show a deceleration in growth, which might reflect broader global economic shifts and internal market challenges. This trend is something to watch closely, given China's significant role in the global economy."</a:t>
            </a:r>
          </a:p>
          <a:p>
            <a:endParaRPr lang="en-US"/>
          </a:p>
          <a:p>
            <a:r>
              <a:rPr lang="en-US"/>
              <a:t>Concluding Thoughts: "These economic projections provide a backdrop against which we need to align our executive search strategies. Understanding these economic trends helps us anticipate market shifts, talent availability, and recruitment challenges in the coming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8676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8612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3895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f53ee5f12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f53ee5f12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f53ee5f127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f53ee5f12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f53ee5f12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f53ee5f12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f53ee5f12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f53ee5f12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7013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f53ee5f12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f53ee5f12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8901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f53ee5f12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f53ee5f12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3373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f53ee5f12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f53ee5f12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1650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f53ee5f12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f53ee5f12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61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8676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86124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38951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290763" y="512763"/>
            <a:ext cx="4562475" cy="2566987"/>
          </a:xfrm>
        </p:spPr>
      </p:sp>
      <p:sp>
        <p:nvSpPr>
          <p:cNvPr id="3" name="Pladsholder til noter 2"/>
          <p:cNvSpPr>
            <a:spLocks noGrp="1"/>
          </p:cNvSpPr>
          <p:nvPr>
            <p:ph type="body" idx="1"/>
          </p:nvPr>
        </p:nvSpPr>
        <p:spPr/>
        <p:txBody>
          <a:bodyPr/>
          <a:lstStyle/>
          <a:p>
            <a:endParaRPr lang="en-US"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2545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Introducing the Global Economic Scenario: "As we look at the global economic landscape for the next few years, it's important to understand the broader trends that will influence executive search and recruitment. The data we're presenting reflects projections from authoritative economic sources and provides context for our industry's strategic planning."</a:t>
            </a:r>
          </a:p>
          <a:p>
            <a:endParaRPr lang="en-US"/>
          </a:p>
          <a:p>
            <a:r>
              <a:rPr lang="en-US"/>
              <a:t>Discussing Growth Projections: "Let's consider the overall pace of global economic growth. While we're seeing a modest pace in the near term, there are indications of slight improvements as we move towards 2025. Understanding these growth patterns is crucial for us, as they directly impact talent markets and recruitment strategies."</a:t>
            </a:r>
          </a:p>
          <a:p>
            <a:endParaRPr lang="en-US"/>
          </a:p>
          <a:p>
            <a:r>
              <a:rPr lang="en-US"/>
              <a:t>Highlighting Regional Dynamics: "Diving into regional trends, Asia's role as a major growth driver stands out. This trend is not only significant for those operating in Asian markets but also for global firms looking to understand where major economic activities are likely to concentrate."</a:t>
            </a:r>
          </a:p>
          <a:p>
            <a:endParaRPr lang="en-US"/>
          </a:p>
          <a:p>
            <a:r>
              <a:rPr lang="en-US"/>
              <a:t>Inflation and Its Implications: "Inflation is another key factor that impacts both businesses and talent decisions. The expected gradual easing of inflation rates over the next few years will likely influence compensation strategies and cost considerations in executive search."</a:t>
            </a:r>
          </a:p>
          <a:p>
            <a:endParaRPr lang="en-US"/>
          </a:p>
          <a:p>
            <a:r>
              <a:rPr lang="en-US"/>
              <a:t>U.S. and Euro Area Outlook: "Looking at specific regions, the U.S. and the Euro area present interesting contrasts. While the U.S. expects a temporary slowdown before a slight rebound, the Euro area is projected to experience a gradual recovery, particularly influenced by recent geopolitical and energy challenges."</a:t>
            </a:r>
          </a:p>
          <a:p>
            <a:endParaRPr lang="en-US"/>
          </a:p>
          <a:p>
            <a:r>
              <a:rPr lang="en-US"/>
              <a:t>China's Economic Trajectory: "China's projections show a deceleration in growth, which might reflect broader global economic shifts and internal market challenges. This trend is something to watch closely, given China's significant role in the global economy."</a:t>
            </a:r>
          </a:p>
          <a:p>
            <a:endParaRPr lang="en-US"/>
          </a:p>
          <a:p>
            <a:r>
              <a:rPr lang="en-US"/>
              <a:t>Concluding Thoughts: "These economic projections provide a backdrop against which we need to align our executive search strategies. Understanding these economic trends helps us anticipate market shifts, talent availability, and recruitment challenges in the coming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6397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43906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Introducing the Global Economic Scenario: "As we look at the global economic landscape for the next few years, it's important to understand the broader trends that will influence executive search and recruitment. The data we're presenting reflects projections from authoritative economic sources and provides context for our industry's strategic planning."</a:t>
            </a:r>
          </a:p>
          <a:p>
            <a:endParaRPr lang="en-US"/>
          </a:p>
          <a:p>
            <a:r>
              <a:rPr lang="en-US"/>
              <a:t>Discussing Growth Projections: "Let's consider the overall pace of global economic growth. While we're seeing a modest pace in the near term, there are indications of slight improvements as we move towards 2025. Understanding these growth patterns is crucial for us, as they directly impact talent markets and recruitment strategies."</a:t>
            </a:r>
          </a:p>
          <a:p>
            <a:endParaRPr lang="en-US"/>
          </a:p>
          <a:p>
            <a:r>
              <a:rPr lang="en-US"/>
              <a:t>Highlighting Regional Dynamics: "Diving into regional trends, Asia's role as a major growth driver stands out. This trend is not only significant for those operating in Asian markets but also for global firms looking to understand where major economic activities are likely to concentrate."</a:t>
            </a:r>
          </a:p>
          <a:p>
            <a:endParaRPr lang="en-US"/>
          </a:p>
          <a:p>
            <a:r>
              <a:rPr lang="en-US"/>
              <a:t>Inflation and Its Implications: "Inflation is another key factor that impacts both businesses and talent decisions. The expected gradual easing of inflation rates over the next few years will likely influence compensation strategies and cost considerations in executive search."</a:t>
            </a:r>
          </a:p>
          <a:p>
            <a:endParaRPr lang="en-US"/>
          </a:p>
          <a:p>
            <a:r>
              <a:rPr lang="en-US"/>
              <a:t>U.S. and Euro Area Outlook: "Looking at specific regions, the U.S. and the Euro area present interesting contrasts. While the U.S. expects a temporary slowdown before a slight rebound, the Euro area is projected to experience a gradual recovery, particularly influenced by recent geopolitical and energy challenges."</a:t>
            </a:r>
          </a:p>
          <a:p>
            <a:endParaRPr lang="en-US"/>
          </a:p>
          <a:p>
            <a:r>
              <a:rPr lang="en-US"/>
              <a:t>China's Economic Trajectory: "China's projections show a deceleration in growth, which might reflect broader global economic shifts and internal market challenges. This trend is something to watch closely, given China's significant role in the global economy."</a:t>
            </a:r>
          </a:p>
          <a:p>
            <a:endParaRPr lang="en-US"/>
          </a:p>
          <a:p>
            <a:r>
              <a:rPr lang="en-US"/>
              <a:t>Concluding Thoughts: "These economic projections provide a backdrop against which we need to align our executive search strategies. Understanding these economic trends helps us anticipate market shifts, talent availability, and recruitment challenges in the coming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13865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318994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318994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Introducing the Global Economic Scenario: "As we look at the global economic landscape for the next few years, it's important to understand the broader trends that will influence executive search and recruitment. The data we're presenting reflects projections from authoritative economic sources and provides context for our industry's strategic planning."</a:t>
            </a:r>
          </a:p>
          <a:p>
            <a:endParaRPr lang="en-US"/>
          </a:p>
          <a:p>
            <a:r>
              <a:rPr lang="en-US"/>
              <a:t>Discussing Growth Projections: "Let's consider the overall pace of global economic growth. While we're seeing a modest pace in the near term, there are indications of slight improvements as we move towards 2025. Understanding these growth patterns is crucial for us, as they directly impact talent markets and recruitment strategies."</a:t>
            </a:r>
          </a:p>
          <a:p>
            <a:endParaRPr lang="en-US"/>
          </a:p>
          <a:p>
            <a:r>
              <a:rPr lang="en-US"/>
              <a:t>Highlighting Regional Dynamics: "Diving into regional trends, Asia's role as a major growth driver stands out. This trend is not only significant for those operating in Asian markets but also for global firms looking to understand where major economic activities are likely to concentrate."</a:t>
            </a:r>
          </a:p>
          <a:p>
            <a:endParaRPr lang="en-US"/>
          </a:p>
          <a:p>
            <a:r>
              <a:rPr lang="en-US"/>
              <a:t>Inflation and Its Implications: "Inflation is another key factor that impacts both businesses and talent decisions. The expected gradual easing of inflation rates over the next few years will likely influence compensation strategies and cost considerations in executive search."</a:t>
            </a:r>
          </a:p>
          <a:p>
            <a:endParaRPr lang="en-US"/>
          </a:p>
          <a:p>
            <a:r>
              <a:rPr lang="en-US"/>
              <a:t>U.S. and Euro Area Outlook: "Looking at specific regions, the U.S. and the Euro area present interesting contrasts. While the U.S. expects a temporary slowdown before a slight rebound, the Euro area is projected to experience a gradual recovery, particularly influenced by recent geopolitical and energy challenges."</a:t>
            </a:r>
          </a:p>
          <a:p>
            <a:endParaRPr lang="en-US"/>
          </a:p>
          <a:p>
            <a:r>
              <a:rPr lang="en-US"/>
              <a:t>China's Economic Trajectory: "China's projections show a deceleration in growth, which might reflect broader global economic shifts and internal market challenges. This trend is something to watch closely, given China's significant role in the global economy."</a:t>
            </a:r>
          </a:p>
          <a:p>
            <a:endParaRPr lang="en-US"/>
          </a:p>
          <a:p>
            <a:r>
              <a:rPr lang="en-US"/>
              <a:t>Concluding Thoughts: "These economic projections provide a backdrop against which we need to align our executive search strategies. Understanding these economic trends helps us anticipate market shifts, talent availability, and recruitment challenges in the coming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Introducing the Global Economic Scenario: "As we look at the global economic landscape for the next few years, it's important to understand the broader trends that will influence executive search and recruitment. The data we're presenting reflects projections from authoritative economic sources and provides context for our industry's strategic planning."</a:t>
            </a:r>
          </a:p>
          <a:p>
            <a:endParaRPr lang="en-US"/>
          </a:p>
          <a:p>
            <a:r>
              <a:rPr lang="en-US"/>
              <a:t>Discussing Growth Projections: "Let's consider the overall pace of global economic growth. While we're seeing a modest pace in the near term, there are indications of slight improvements as we move towards 2025. Understanding these growth patterns is crucial for us, as they directly impact talent markets and recruitment strategies."</a:t>
            </a:r>
          </a:p>
          <a:p>
            <a:endParaRPr lang="en-US"/>
          </a:p>
          <a:p>
            <a:r>
              <a:rPr lang="en-US"/>
              <a:t>Highlighting Regional Dynamics: "Diving into regional trends, Asia's role as a major growth driver stands out. This trend is not only significant for those operating in Asian markets but also for global firms looking to understand where major economic activities are likely to concentrate."</a:t>
            </a:r>
          </a:p>
          <a:p>
            <a:endParaRPr lang="en-US"/>
          </a:p>
          <a:p>
            <a:r>
              <a:rPr lang="en-US"/>
              <a:t>Inflation and Its Implications: "Inflation is another key factor that impacts both businesses and talent decisions. The expected gradual easing of inflation rates over the next few years will likely influence compensation strategies and cost considerations in executive search."</a:t>
            </a:r>
          </a:p>
          <a:p>
            <a:endParaRPr lang="en-US"/>
          </a:p>
          <a:p>
            <a:r>
              <a:rPr lang="en-US"/>
              <a:t>U.S. and Euro Area Outlook: "Looking at specific regions, the U.S. and the Euro area present interesting contrasts. While the U.S. expects a temporary slowdown before a slight rebound, the Euro area is projected to experience a gradual recovery, particularly influenced by recent geopolitical and energy challenges."</a:t>
            </a:r>
          </a:p>
          <a:p>
            <a:endParaRPr lang="en-US"/>
          </a:p>
          <a:p>
            <a:r>
              <a:rPr lang="en-US"/>
              <a:t>China's Economic Trajectory: "China's projections show a deceleration in growth, which might reflect broader global economic shifts and internal market challenges. This trend is something to watch closely, given China's significant role in the global economy."</a:t>
            </a:r>
          </a:p>
          <a:p>
            <a:endParaRPr lang="en-US"/>
          </a:p>
          <a:p>
            <a:r>
              <a:rPr lang="en-US"/>
              <a:t>Concluding Thoughts: "These economic projections provide a backdrop against which we need to align our executive search strategies. Understanding these economic trends helps us anticipate market shifts, talent availability, and recruitment challenges in the coming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Introducing the Global Economic Scenario: "As we look at the global economic landscape for the next few years, it's important to understand the broader trends that will influence executive search and recruitment. The data we're presenting reflects projections from authoritative economic sources and provides context for our industry's strategic planning."</a:t>
            </a:r>
          </a:p>
          <a:p>
            <a:endParaRPr lang="en-US"/>
          </a:p>
          <a:p>
            <a:r>
              <a:rPr lang="en-US"/>
              <a:t>Discussing Growth Projections: "Let's consider the overall pace of global economic growth. While we're seeing a modest pace in the near term, there are indications of slight improvements as we move towards 2025. Understanding these growth patterns is crucial for us, as they directly impact talent markets and recruitment strategies."</a:t>
            </a:r>
          </a:p>
          <a:p>
            <a:endParaRPr lang="en-US"/>
          </a:p>
          <a:p>
            <a:r>
              <a:rPr lang="en-US"/>
              <a:t>Highlighting Regional Dynamics: "Diving into regional trends, Asia's role as a major growth driver stands out. This trend is not only significant for those operating in Asian markets but also for global firms looking to understand where major economic activities are likely to concentrate."</a:t>
            </a:r>
          </a:p>
          <a:p>
            <a:endParaRPr lang="en-US"/>
          </a:p>
          <a:p>
            <a:r>
              <a:rPr lang="en-US"/>
              <a:t>Inflation and Its Implications: "Inflation is another key factor that impacts both businesses and talent decisions. The expected gradual easing of inflation rates over the next few years will likely influence compensation strategies and cost considerations in executive search."</a:t>
            </a:r>
          </a:p>
          <a:p>
            <a:endParaRPr lang="en-US"/>
          </a:p>
          <a:p>
            <a:r>
              <a:rPr lang="en-US"/>
              <a:t>U.S. and Euro Area Outlook: "Looking at specific regions, the U.S. and the Euro area present interesting contrasts. While the U.S. expects a temporary slowdown before a slight rebound, the Euro area is projected to experience a gradual recovery, particularly influenced by recent geopolitical and energy challenges."</a:t>
            </a:r>
          </a:p>
          <a:p>
            <a:endParaRPr lang="en-US"/>
          </a:p>
          <a:p>
            <a:r>
              <a:rPr lang="en-US"/>
              <a:t>China's Economic Trajectory: "China's projections show a deceleration in growth, which might reflect broader global economic shifts and internal market challenges. This trend is something to watch closely, given China's significant role in the global economy."</a:t>
            </a:r>
          </a:p>
          <a:p>
            <a:endParaRPr lang="en-US"/>
          </a:p>
          <a:p>
            <a:r>
              <a:rPr lang="en-US"/>
              <a:t>Concluding Thoughts: "These economic projections provide a backdrop against which we need to align our executive search strategies. Understanding these economic trends helps us anticipate market shifts, talent availability, and recruitment challenges in the coming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Introducing the Global Economic Scenario: "As we look at the global economic landscape for the next few years, it's important to understand the broader trends that will influence executive search and recruitment. The data we're presenting reflects projections from authoritative economic sources and provides context for our industry's strategic planning."</a:t>
            </a:r>
          </a:p>
          <a:p>
            <a:endParaRPr lang="en-US"/>
          </a:p>
          <a:p>
            <a:r>
              <a:rPr lang="en-US"/>
              <a:t>Discussing Growth Projections: "Let's consider the overall pace of global economic growth. While we're seeing a modest pace in the near term, there are indications of slight improvements as we move towards 2025. Understanding these growth patterns is crucial for us, as they directly impact talent markets and recruitment strategies."</a:t>
            </a:r>
          </a:p>
          <a:p>
            <a:endParaRPr lang="en-US"/>
          </a:p>
          <a:p>
            <a:r>
              <a:rPr lang="en-US"/>
              <a:t>Highlighting Regional Dynamics: "Diving into regional trends, Asia's role as a major growth driver stands out. This trend is not only significant for those operating in Asian markets but also for global firms looking to understand where major economic activities are likely to concentrate."</a:t>
            </a:r>
          </a:p>
          <a:p>
            <a:endParaRPr lang="en-US"/>
          </a:p>
          <a:p>
            <a:r>
              <a:rPr lang="en-US"/>
              <a:t>Inflation and Its Implications: "Inflation is another key factor that impacts both businesses and talent decisions. The expected gradual easing of inflation rates over the next few years will likely influence compensation strategies and cost considerations in executive search."</a:t>
            </a:r>
          </a:p>
          <a:p>
            <a:endParaRPr lang="en-US"/>
          </a:p>
          <a:p>
            <a:r>
              <a:rPr lang="en-US"/>
              <a:t>U.S. and Euro Area Outlook: "Looking at specific regions, the U.S. and the Euro area present interesting contrasts. While the U.S. expects a temporary slowdown before a slight rebound, the Euro area is projected to experience a gradual recovery, particularly influenced by recent geopolitical and energy challenges."</a:t>
            </a:r>
          </a:p>
          <a:p>
            <a:endParaRPr lang="en-US"/>
          </a:p>
          <a:p>
            <a:r>
              <a:rPr lang="en-US"/>
              <a:t>China's Economic Trajectory: "China's projections show a deceleration in growth, which might reflect broader global economic shifts and internal market challenges. This trend is something to watch closely, given China's significant role in the global economy."</a:t>
            </a:r>
          </a:p>
          <a:p>
            <a:endParaRPr lang="en-US"/>
          </a:p>
          <a:p>
            <a:r>
              <a:rPr lang="en-US"/>
              <a:t>Concluding Thoughts: "These economic projections provide a backdrop against which we need to align our executive search strategies. Understanding these economic trends helps us anticipate market shifts, talent availability, and recruitment challenges in the coming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Introducing the Global Economic Scenario: "As we look at the global economic landscape for the next few years, it's important to understand the broader trends that will influence executive search and recruitment. The data we're presenting reflects projections from authoritative economic sources and provides context for our industry's strategic planning."</a:t>
            </a:r>
          </a:p>
          <a:p>
            <a:endParaRPr lang="en-US"/>
          </a:p>
          <a:p>
            <a:r>
              <a:rPr lang="en-US"/>
              <a:t>Discussing Growth Projections: "Let's consider the overall pace of global economic growth. While we're seeing a modest pace in the near term, there are indications of slight improvements as we move towards 2025. Understanding these growth patterns is crucial for us, as they directly impact talent markets and recruitment strategies."</a:t>
            </a:r>
          </a:p>
          <a:p>
            <a:endParaRPr lang="en-US"/>
          </a:p>
          <a:p>
            <a:r>
              <a:rPr lang="en-US"/>
              <a:t>Highlighting Regional Dynamics: "Diving into regional trends, Asia's role as a major growth driver stands out. This trend is not only significant for those operating in Asian markets but also for global firms looking to understand where major economic activities are likely to concentrate."</a:t>
            </a:r>
          </a:p>
          <a:p>
            <a:endParaRPr lang="en-US"/>
          </a:p>
          <a:p>
            <a:r>
              <a:rPr lang="en-US"/>
              <a:t>Inflation and Its Implications: "Inflation is another key factor that impacts both businesses and talent decisions. The expected gradual easing of inflation rates over the next few years will likely influence compensation strategies and cost considerations in executive search."</a:t>
            </a:r>
          </a:p>
          <a:p>
            <a:endParaRPr lang="en-US"/>
          </a:p>
          <a:p>
            <a:r>
              <a:rPr lang="en-US"/>
              <a:t>U.S. and Euro Area Outlook: "Looking at specific regions, the U.S. and the Euro area present interesting contrasts. While the U.S. expects a temporary slowdown before a slight rebound, the Euro area is projected to experience a gradual recovery, particularly influenced by recent geopolitical and energy challenges."</a:t>
            </a:r>
          </a:p>
          <a:p>
            <a:endParaRPr lang="en-US"/>
          </a:p>
          <a:p>
            <a:r>
              <a:rPr lang="en-US"/>
              <a:t>China's Economic Trajectory: "China's projections show a deceleration in growth, which might reflect broader global economic shifts and internal market challenges. This trend is something to watch closely, given China's significant role in the global economy."</a:t>
            </a:r>
          </a:p>
          <a:p>
            <a:endParaRPr lang="en-US"/>
          </a:p>
          <a:p>
            <a:r>
              <a:rPr lang="en-US"/>
              <a:t>Concluding Thoughts: "These economic projections provide a backdrop against which we need to align our executive search strategies. Understanding these economic trends helps us anticipate market shifts, talent availability, and recruitment challenges in the coming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Introducing the Global Economic Scenario: "As we look at the global economic landscape for the next few years, it's important to understand the broader trends that will influence executive search and recruitment. The data we're presenting reflects projections from authoritative economic sources and provides context for our industry's strategic planning."</a:t>
            </a:r>
          </a:p>
          <a:p>
            <a:endParaRPr lang="en-US"/>
          </a:p>
          <a:p>
            <a:r>
              <a:rPr lang="en-US"/>
              <a:t>Discussing Growth Projections: "Let's consider the overall pace of global economic growth. While we're seeing a modest pace in the near term, there are indications of slight improvements as we move towards 2025. Understanding these growth patterns is crucial for us, as they directly impact talent markets and recruitment strategies."</a:t>
            </a:r>
          </a:p>
          <a:p>
            <a:endParaRPr lang="en-US"/>
          </a:p>
          <a:p>
            <a:r>
              <a:rPr lang="en-US"/>
              <a:t>Highlighting Regional Dynamics: "Diving into regional trends, Asia's role as a major growth driver stands out. This trend is not only significant for those operating in Asian markets but also for global firms looking to understand where major economic activities are likely to concentrate."</a:t>
            </a:r>
          </a:p>
          <a:p>
            <a:endParaRPr lang="en-US"/>
          </a:p>
          <a:p>
            <a:r>
              <a:rPr lang="en-US"/>
              <a:t>Inflation and Its Implications: "Inflation is another key factor that impacts both businesses and talent decisions. The expected gradual easing of inflation rates over the next few years will likely influence compensation strategies and cost considerations in executive search."</a:t>
            </a:r>
          </a:p>
          <a:p>
            <a:endParaRPr lang="en-US"/>
          </a:p>
          <a:p>
            <a:r>
              <a:rPr lang="en-US"/>
              <a:t>U.S. and Euro Area Outlook: "Looking at specific regions, the U.S. and the Euro area present interesting contrasts. While the U.S. expects a temporary slowdown before a slight rebound, the Euro area is projected to experience a gradual recovery, particularly influenced by recent geopolitical and energy challenges."</a:t>
            </a:r>
          </a:p>
          <a:p>
            <a:endParaRPr lang="en-US"/>
          </a:p>
          <a:p>
            <a:r>
              <a:rPr lang="en-US"/>
              <a:t>China's Economic Trajectory: "China's projections show a deceleration in growth, which might reflect broader global economic shifts and internal market challenges. This trend is something to watch closely, given China's significant role in the global economy."</a:t>
            </a:r>
          </a:p>
          <a:p>
            <a:endParaRPr lang="en-US"/>
          </a:p>
          <a:p>
            <a:r>
              <a:rPr lang="en-US"/>
              <a:t>Concluding Thoughts: "These economic projections provide a backdrop against which we need to align our executive search strategies. Understanding these economic trends helps us anticipate market shifts, talent availability, and recruitment challenges in the coming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Introducing the Global Economic Scenario: "As we look at the global economic landscape for the next few years, it's important to understand the broader trends that will influence executive search and recruitment. The data we're presenting reflects projections from authoritative economic sources and provides context for our industry's strategic planning."</a:t>
            </a:r>
          </a:p>
          <a:p>
            <a:endParaRPr lang="en-US"/>
          </a:p>
          <a:p>
            <a:r>
              <a:rPr lang="en-US"/>
              <a:t>Discussing Growth Projections: "Let's consider the overall pace of global economic growth. While we're seeing a modest pace in the near term, there are indications of slight improvements as we move towards 2025. Understanding these growth patterns is crucial for us, as they directly impact talent markets and recruitment strategies."</a:t>
            </a:r>
          </a:p>
          <a:p>
            <a:endParaRPr lang="en-US"/>
          </a:p>
          <a:p>
            <a:r>
              <a:rPr lang="en-US"/>
              <a:t>Highlighting Regional Dynamics: "Diving into regional trends, Asia's role as a major growth driver stands out. This trend is not only significant for those operating in Asian markets but also for global firms looking to understand where major economic activities are likely to concentrate."</a:t>
            </a:r>
          </a:p>
          <a:p>
            <a:endParaRPr lang="en-US"/>
          </a:p>
          <a:p>
            <a:r>
              <a:rPr lang="en-US"/>
              <a:t>Inflation and Its Implications: "Inflation is another key factor that impacts both businesses and talent decisions. The expected gradual easing of inflation rates over the next few years will likely influence compensation strategies and cost considerations in executive search."</a:t>
            </a:r>
          </a:p>
          <a:p>
            <a:endParaRPr lang="en-US"/>
          </a:p>
          <a:p>
            <a:r>
              <a:rPr lang="en-US"/>
              <a:t>U.S. and Euro Area Outlook: "Looking at specific regions, the U.S. and the Euro area present interesting contrasts. While the U.S. expects a temporary slowdown before a slight rebound, the Euro area is projected to experience a gradual recovery, particularly influenced by recent geopolitical and energy challenges."</a:t>
            </a:r>
          </a:p>
          <a:p>
            <a:endParaRPr lang="en-US"/>
          </a:p>
          <a:p>
            <a:r>
              <a:rPr lang="en-US"/>
              <a:t>China's Economic Trajectory: "China's projections show a deceleration in growth, which might reflect broader global economic shifts and internal market challenges. This trend is something to watch closely, given China's significant role in the global economy."</a:t>
            </a:r>
          </a:p>
          <a:p>
            <a:endParaRPr lang="en-US"/>
          </a:p>
          <a:p>
            <a:r>
              <a:rPr lang="en-US"/>
              <a:t>Concluding Thoughts: "These economic projections provide a backdrop against which we need to align our executive search strategies. Understanding these economic trends helps us anticipate market shifts, talent availability, and recruitment challenges in the coming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Introducing the Global Economic Scenario: "As we look at the global economic landscape for the next few years, it's important to understand the broader trends that will influence executive search and recruitment. The data we're presenting reflects projections from authoritative economic sources and provides context for our industry's strategic planning."</a:t>
            </a:r>
          </a:p>
          <a:p>
            <a:endParaRPr lang="en-US"/>
          </a:p>
          <a:p>
            <a:r>
              <a:rPr lang="en-US"/>
              <a:t>Discussing Growth Projections: "Let's consider the overall pace of global economic growth. While we're seeing a modest pace in the near term, there are indications of slight improvements as we move towards 2025. Understanding these growth patterns is crucial for us, as they directly impact talent markets and recruitment strategies."</a:t>
            </a:r>
          </a:p>
          <a:p>
            <a:endParaRPr lang="en-US"/>
          </a:p>
          <a:p>
            <a:r>
              <a:rPr lang="en-US"/>
              <a:t>Highlighting Regional Dynamics: "Diving into regional trends, Asia's role as a major growth driver stands out. This trend is not only significant for those operating in Asian markets but also for global firms looking to understand where major economic activities are likely to concentrate."</a:t>
            </a:r>
          </a:p>
          <a:p>
            <a:endParaRPr lang="en-US"/>
          </a:p>
          <a:p>
            <a:r>
              <a:rPr lang="en-US"/>
              <a:t>Inflation and Its Implications: "Inflation is another key factor that impacts both businesses and talent decisions. The expected gradual easing of inflation rates over the next few years will likely influence compensation strategies and cost considerations in executive search."</a:t>
            </a:r>
          </a:p>
          <a:p>
            <a:endParaRPr lang="en-US"/>
          </a:p>
          <a:p>
            <a:r>
              <a:rPr lang="en-US"/>
              <a:t>U.S. and Euro Area Outlook: "Looking at specific regions, the U.S. and the Euro area present interesting contrasts. While the U.S. expects a temporary slowdown before a slight rebound, the Euro area is projected to experience a gradual recovery, particularly influenced by recent geopolitical and energy challenges."</a:t>
            </a:r>
          </a:p>
          <a:p>
            <a:endParaRPr lang="en-US"/>
          </a:p>
          <a:p>
            <a:r>
              <a:rPr lang="en-US"/>
              <a:t>China's Economic Trajectory: "China's projections show a deceleration in growth, which might reflect broader global economic shifts and internal market challenges. This trend is something to watch closely, given China's significant role in the global economy."</a:t>
            </a:r>
          </a:p>
          <a:p>
            <a:endParaRPr lang="en-US"/>
          </a:p>
          <a:p>
            <a:r>
              <a:rPr lang="en-US"/>
              <a:t>Concluding Thoughts: "These economic projections provide a backdrop against which we need to align our executive search strategies. Understanding these economic trends helps us anticipate market shifts, talent availability, and recruitment challenges in the coming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Introducing the Global Economic Scenario: "As we look at the global economic landscape for the next few years, it's important to understand the broader trends that will influence executive search and recruitment. The data we're presenting reflects projections from authoritative economic sources and provides context for our industry's strategic planning."</a:t>
            </a:r>
          </a:p>
          <a:p>
            <a:endParaRPr lang="en-US"/>
          </a:p>
          <a:p>
            <a:r>
              <a:rPr lang="en-US"/>
              <a:t>Discussing Growth Projections: "Let's consider the overall pace of global economic growth. While we're seeing a modest pace in the near term, there are indications of slight improvements as we move towards 2025. Understanding these growth patterns is crucial for us, as they directly impact talent markets and recruitment strategies."</a:t>
            </a:r>
          </a:p>
          <a:p>
            <a:endParaRPr lang="en-US"/>
          </a:p>
          <a:p>
            <a:r>
              <a:rPr lang="en-US"/>
              <a:t>Highlighting Regional Dynamics: "Diving into regional trends, Asia's role as a major growth driver stands out. This trend is not only significant for those operating in Asian markets but also for global firms looking to understand where major economic activities are likely to concentrate."</a:t>
            </a:r>
          </a:p>
          <a:p>
            <a:endParaRPr lang="en-US"/>
          </a:p>
          <a:p>
            <a:r>
              <a:rPr lang="en-US"/>
              <a:t>Inflation and Its Implications: "Inflation is another key factor that impacts both businesses and talent decisions. The expected gradual easing of inflation rates over the next few years will likely influence compensation strategies and cost considerations in executive search."</a:t>
            </a:r>
          </a:p>
          <a:p>
            <a:endParaRPr lang="en-US"/>
          </a:p>
          <a:p>
            <a:r>
              <a:rPr lang="en-US"/>
              <a:t>U.S. and Euro Area Outlook: "Looking at specific regions, the U.S. and the Euro area present interesting contrasts. While the U.S. expects a temporary slowdown before a slight rebound, the Euro area is projected to experience a gradual recovery, particularly influenced by recent geopolitical and energy challenges."</a:t>
            </a:r>
          </a:p>
          <a:p>
            <a:endParaRPr lang="en-US"/>
          </a:p>
          <a:p>
            <a:r>
              <a:rPr lang="en-US"/>
              <a:t>China's Economic Trajectory: "China's projections show a deceleration in growth, which might reflect broader global economic shifts and internal market challenges. This trend is something to watch closely, given China's significant role in the global economy."</a:t>
            </a:r>
          </a:p>
          <a:p>
            <a:endParaRPr lang="en-US"/>
          </a:p>
          <a:p>
            <a:r>
              <a:rPr lang="en-US"/>
              <a:t>Concluding Thoughts: "These economic projections provide a backdrop against which we need to align our executive search strategies. Understanding these economic trends helps us anticipate market shifts, talent availability, and recruitment challenges in the coming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this part of our discussion, we'll explore three essential strategies for executive search firms to stay ahead in 2023 and beyond. These strategies are vital for us to maintain our edge in a rapidly changing market.</a:t>
            </a:r>
          </a:p>
          <a:p>
            <a:endParaRPr lang="en-US"/>
          </a:p>
          <a:p>
            <a:r>
              <a:rPr lang="en-US"/>
              <a:t>First, let's talk about the importance of being adaptable and innovative. The world is changing faster than ever, and so are the needs of businesses. To stay relevant, we need to be flexible and come up with new, creative ways to meet these evolving demands. This means thinking outside the box and being ready to adjust our approaches quickly.</a:t>
            </a:r>
          </a:p>
          <a:p>
            <a:endParaRPr lang="en-US"/>
          </a:p>
          <a:p>
            <a:r>
              <a:rPr lang="en-US"/>
              <a:t>Next, we focus on the significance of managing client expectations while finding the right leaders within certain limits. In today's market, clients might have high expectations, but they also face their own constraints, like budgets or specific skill requirements. Our role is to guide them realistically, helping them understand what's possible and finding the best talent that fits within their parameters.</a:t>
            </a:r>
          </a:p>
          <a:p>
            <a:endParaRPr lang="en-US"/>
          </a:p>
          <a:p>
            <a:r>
              <a:rPr lang="en-US"/>
              <a:t>Lastly, we need to be forward-thinking, anticipating future trends and getting ready for shifts in the market. This is about understanding where the business world is heading and preparing ourselves to meet the needs of tomorrow, not just today. By staying informed about potential changes and planning ahead, we can ensure that our firms remain leaders in the executive search industry.</a:t>
            </a:r>
          </a:p>
          <a:p>
            <a:endParaRPr lang="en-US"/>
          </a:p>
          <a:p>
            <a:r>
              <a:rPr lang="en-US"/>
              <a:t>Together, these strategies represent a roadmap for our continued success and leadership in the executive search field, even as we navigate through uncertain times."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01F8-4569-D994-7D8E-BEBB0E6ACA50}"/>
              </a:ext>
            </a:extLst>
          </p:cNvPr>
          <p:cNvSpPr>
            <a:spLocks noGrp="1"/>
          </p:cNvSpPr>
          <p:nvPr>
            <p:ph type="title" hasCustomPrompt="1"/>
          </p:nvPr>
        </p:nvSpPr>
        <p:spPr>
          <a:xfrm>
            <a:off x="642937" y="437177"/>
            <a:ext cx="17006888" cy="1368473"/>
          </a:xfrm>
        </p:spPr>
        <p:txBody>
          <a:bodyPr/>
          <a:lstStyle>
            <a:lvl1pPr>
              <a:lnSpc>
                <a:spcPct val="100000"/>
              </a:lnSpc>
              <a:defRPr/>
            </a:lvl1pPr>
          </a:lstStyle>
          <a:p>
            <a:r>
              <a:rPr lang="en-US" dirty="0"/>
              <a:t>Title</a:t>
            </a:r>
          </a:p>
        </p:txBody>
      </p:sp>
      <p:sp>
        <p:nvSpPr>
          <p:cNvPr id="4" name="Text Placeholder 7">
            <a:extLst>
              <a:ext uri="{FF2B5EF4-FFF2-40B4-BE49-F238E27FC236}">
                <a16:creationId xmlns:a16="http://schemas.microsoft.com/office/drawing/2014/main" id="{F0FEDF7D-16CB-CED7-A7AF-90CBDF7D6705}"/>
              </a:ext>
            </a:extLst>
          </p:cNvPr>
          <p:cNvSpPr>
            <a:spLocks noGrp="1"/>
          </p:cNvSpPr>
          <p:nvPr>
            <p:ph type="body" sz="quarter" idx="10" hasCustomPrompt="1"/>
          </p:nvPr>
        </p:nvSpPr>
        <p:spPr>
          <a:xfrm>
            <a:off x="642938" y="1064985"/>
            <a:ext cx="17006888" cy="740664"/>
          </a:xfrm>
        </p:spPr>
        <p:txBody>
          <a:bodyPr/>
          <a:lstStyle>
            <a:lvl1pPr marL="0" indent="0">
              <a:spcAft>
                <a:spcPts val="0"/>
              </a:spcAft>
              <a:buNone/>
              <a:defRPr sz="2700">
                <a:solidFill>
                  <a:schemeClr val="accent3"/>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a:t>
            </a:r>
          </a:p>
        </p:txBody>
      </p:sp>
      <p:sp>
        <p:nvSpPr>
          <p:cNvPr id="3" name="Slide Number Placeholder 5">
            <a:extLst>
              <a:ext uri="{FF2B5EF4-FFF2-40B4-BE49-F238E27FC236}">
                <a16:creationId xmlns:a16="http://schemas.microsoft.com/office/drawing/2014/main" id="{835715C9-752F-27C5-8AC2-5672C84C6123}"/>
              </a:ext>
            </a:extLst>
          </p:cNvPr>
          <p:cNvSpPr>
            <a:spLocks noGrp="1"/>
          </p:cNvSpPr>
          <p:nvPr>
            <p:ph type="sldNum" sz="quarter" idx="4"/>
          </p:nvPr>
        </p:nvSpPr>
        <p:spPr>
          <a:xfrm>
            <a:off x="642938" y="9630533"/>
            <a:ext cx="227626" cy="230832"/>
          </a:xfrm>
          <a:prstGeom prst="rect">
            <a:avLst/>
          </a:prstGeom>
        </p:spPr>
        <p:txBody>
          <a:bodyPr vert="horz" wrap="none" lIns="0" tIns="0" rIns="0" bIns="0" rtlCol="0" anchor="ctr">
            <a:spAutoFit/>
          </a:bodyPr>
          <a:lstStyle>
            <a:lvl1pPr algn="l">
              <a:defRPr sz="1500">
                <a:solidFill>
                  <a:schemeClr val="accent3"/>
                </a:solidFill>
                <a:latin typeface="+mn-lt"/>
                <a:ea typeface="Verdana" pitchFamily="34" charset="0"/>
                <a:cs typeface="Raleway Medium"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AF489CC-3B7A-4DA5-A8C0-4984788D0EC5}" type="slidenum">
              <a:rPr kumimoji="0" lang="nl-NL" sz="1500" b="0" i="0" u="none" strike="noStrike" kern="1200" cap="none" spc="0" normalizeH="0" baseline="0" noProof="0" smtClean="0">
                <a:ln>
                  <a:noFill/>
                </a:ln>
                <a:solidFill>
                  <a:srgbClr val="9BBB59"/>
                </a:solidFill>
                <a:effectLst/>
                <a:uLnTx/>
                <a:uFillTx/>
                <a:latin typeface="Calibri"/>
                <a:ea typeface="Verdana" pitchFamily="34" charset="0"/>
                <a:cs typeface="Raleway Medium"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500" b="0" i="0" u="none" strike="noStrike" kern="1200" cap="none" spc="0" normalizeH="0" baseline="0" noProof="0" dirty="0">
              <a:ln>
                <a:noFill/>
              </a:ln>
              <a:solidFill>
                <a:srgbClr val="9BBB59"/>
              </a:solidFill>
              <a:effectLst/>
              <a:uLnTx/>
              <a:uFillTx/>
              <a:latin typeface="Calibri"/>
              <a:ea typeface="Verdana" pitchFamily="34" charset="0"/>
              <a:cs typeface="Raleway Medium" pitchFamily="2" charset="0"/>
            </a:endParaRPr>
          </a:p>
        </p:txBody>
      </p:sp>
    </p:spTree>
    <p:extLst>
      <p:ext uri="{BB962C8B-B14F-4D97-AF65-F5344CB8AC3E}">
        <p14:creationId xmlns:p14="http://schemas.microsoft.com/office/powerpoint/2010/main" val="2560086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494511" y="-89064"/>
            <a:ext cx="18773777" cy="10385697"/>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503940" y="1779725"/>
            <a:ext cx="13272518" cy="6716900"/>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2638855" y="3113257"/>
            <a:ext cx="13019873" cy="2623094"/>
          </a:xfrm>
        </p:spPr>
        <p:txBody>
          <a:bodyPr bIns="0" anchor="b">
            <a:normAutofit/>
          </a:bodyPr>
          <a:lstStyle>
            <a:lvl1pPr algn="ctr">
              <a:lnSpc>
                <a:spcPct val="80000"/>
              </a:lnSpc>
              <a:defRPr sz="8100" spc="-225">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2638856" y="5859400"/>
            <a:ext cx="13010141" cy="1983881"/>
          </a:xfrm>
        </p:spPr>
        <p:txBody>
          <a:bodyPr tIns="0">
            <a:normAutofit/>
          </a:bodyPr>
          <a:lstStyle>
            <a:lvl1pPr marL="0" indent="0" algn="ctr">
              <a:lnSpc>
                <a:spcPct val="100000"/>
              </a:lnSpc>
              <a:buNone/>
              <a:defRPr sz="2700" b="0">
                <a:solidFill>
                  <a:srgbClr val="FFFEFF"/>
                </a:solidFill>
              </a:defRPr>
            </a:lvl1pPr>
            <a:lvl2pPr marL="685800" indent="0" algn="ctr">
              <a:buNone/>
              <a:defRPr sz="27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a:xfrm>
            <a:off x="1207008" y="480060"/>
            <a:ext cx="5486400" cy="480060"/>
          </a:xfrm>
        </p:spPr>
        <p:txBody>
          <a:bodyPr vert="horz" lIns="91440" tIns="45720" rIns="91440" bIns="45720" rtlCol="0" anchor="ctr"/>
          <a:lstStyle>
            <a:lvl1pPr>
              <a:defRPr lang="en-US"/>
            </a:lvl1pPr>
          </a:lstStyle>
          <a:p>
            <a:fld id="{E765D067-0CA1-4352-83BC-8B9E0795DB54}" type="datetimeFigureOut">
              <a:rPr lang="en-GB" smtClean="0"/>
              <a:t>11/04/2024</a:t>
            </a:fld>
            <a:endParaRPr lang="en-GB" dirty="0"/>
          </a:p>
        </p:txBody>
      </p:sp>
      <p:sp>
        <p:nvSpPr>
          <p:cNvPr id="5" name="Footer Placeholder 4"/>
          <p:cNvSpPr>
            <a:spLocks noGrp="1"/>
          </p:cNvSpPr>
          <p:nvPr>
            <p:ph type="ftr" sz="quarter" idx="11"/>
          </p:nvPr>
        </p:nvSpPr>
        <p:spPr>
          <a:xfrm>
            <a:off x="1207008" y="9340596"/>
            <a:ext cx="15883128" cy="480060"/>
          </a:xfrm>
        </p:spPr>
        <p:txBody>
          <a:bodyPr/>
          <a:lstStyle>
            <a:lvl1pPr algn="ctr">
              <a:defRPr/>
            </a:lvl1pPr>
          </a:lstStyle>
          <a:p>
            <a:endParaRPr lang="en-GB" dirty="0"/>
          </a:p>
        </p:txBody>
      </p:sp>
      <p:sp>
        <p:nvSpPr>
          <p:cNvPr id="6" name="Slide Number Placeholder 5"/>
          <p:cNvSpPr>
            <a:spLocks noGrp="1"/>
          </p:cNvSpPr>
          <p:nvPr>
            <p:ph type="sldNum" sz="quarter" idx="12"/>
          </p:nvPr>
        </p:nvSpPr>
        <p:spPr>
          <a:xfrm>
            <a:off x="15704820" y="480060"/>
            <a:ext cx="1371600" cy="480060"/>
          </a:xfrm>
        </p:spPr>
        <p:txBody>
          <a:bodyPr/>
          <a:lstStyle/>
          <a:p>
            <a:fld id="{C5CA9454-B9DE-4DB3-8D43-919F201D441A}" type="slidenum">
              <a:rPr lang="en-GB" smtClean="0"/>
              <a:t>‹nr.›</a:t>
            </a:fld>
            <a:endParaRPr lang="en-GB" dirty="0"/>
          </a:p>
        </p:txBody>
      </p:sp>
    </p:spTree>
    <p:extLst>
      <p:ext uri="{BB962C8B-B14F-4D97-AF65-F5344CB8AC3E}">
        <p14:creationId xmlns:p14="http://schemas.microsoft.com/office/powerpoint/2010/main" val="2017751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626270" y="0"/>
            <a:ext cx="18876171" cy="10279857"/>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1200216" y="2549384"/>
            <a:ext cx="5511714" cy="5205632"/>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2947" y="3524888"/>
            <a:ext cx="5248469" cy="3684663"/>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7677671" y="1204779"/>
            <a:ext cx="9422810" cy="787293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65D067-0CA1-4352-83BC-8B9E0795DB54}" type="datetimeFigureOut">
              <a:rPr lang="en-GB" smtClean="0"/>
              <a:t>11/04/2024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CA9454-B9DE-4DB3-8D43-919F201D441A}" type="slidenum">
              <a:rPr lang="en-GB" smtClean="0"/>
              <a:t>‹nr.›</a:t>
            </a:fld>
            <a:endParaRPr lang="en-GB" dirty="0"/>
          </a:p>
        </p:txBody>
      </p:sp>
    </p:spTree>
    <p:extLst>
      <p:ext uri="{BB962C8B-B14F-4D97-AF65-F5344CB8AC3E}">
        <p14:creationId xmlns:p14="http://schemas.microsoft.com/office/powerpoint/2010/main" val="3878168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494511" y="-89064"/>
            <a:ext cx="18773777" cy="10385697"/>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4889318" y="1779725"/>
            <a:ext cx="8499218" cy="6716900"/>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016324" y="3112095"/>
            <a:ext cx="8235336" cy="2534085"/>
          </a:xfrm>
        </p:spPr>
        <p:txBody>
          <a:bodyPr bIns="0" anchor="b">
            <a:normAutofit/>
          </a:bodyPr>
          <a:lstStyle>
            <a:lvl1pPr algn="ctr">
              <a:defRPr sz="66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16323" y="5770277"/>
            <a:ext cx="8235335" cy="2075655"/>
          </a:xfrm>
        </p:spPr>
        <p:txBody>
          <a:bodyPr tIns="0">
            <a:normAutofit/>
          </a:bodyPr>
          <a:lstStyle>
            <a:lvl1pPr marL="0" indent="0" algn="ctr">
              <a:buNone/>
              <a:defRPr sz="2700">
                <a:solidFill>
                  <a:srgbClr val="FFFEFF"/>
                </a:solidFill>
              </a:defRPr>
            </a:lvl1pPr>
            <a:lvl2pPr marL="685800" indent="0">
              <a:buNone/>
              <a:defRPr sz="27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07008" y="480060"/>
            <a:ext cx="5486400" cy="480060"/>
          </a:xfrm>
        </p:spPr>
        <p:txBody>
          <a:bodyPr/>
          <a:lstStyle/>
          <a:p>
            <a:fld id="{E765D067-0CA1-4352-83BC-8B9E0795DB54}" type="datetimeFigureOut">
              <a:rPr lang="en-GB" smtClean="0"/>
              <a:t>11/04/2024</a:t>
            </a:fld>
            <a:endParaRPr lang="en-GB" dirty="0"/>
          </a:p>
        </p:txBody>
      </p:sp>
      <p:sp>
        <p:nvSpPr>
          <p:cNvPr id="5" name="Footer Placeholder 4"/>
          <p:cNvSpPr>
            <a:spLocks noGrp="1"/>
          </p:cNvSpPr>
          <p:nvPr>
            <p:ph type="ftr" sz="quarter" idx="11"/>
          </p:nvPr>
        </p:nvSpPr>
        <p:spPr>
          <a:xfrm>
            <a:off x="1207008" y="9340596"/>
            <a:ext cx="15883128" cy="480060"/>
          </a:xfrm>
        </p:spPr>
        <p:txBody>
          <a:bodyPr/>
          <a:lstStyle>
            <a:lvl1pPr algn="ctr">
              <a:defRPr/>
            </a:lvl1pPr>
          </a:lstStyle>
          <a:p>
            <a:endParaRPr lang="en-GB" dirty="0"/>
          </a:p>
        </p:txBody>
      </p:sp>
      <p:sp>
        <p:nvSpPr>
          <p:cNvPr id="6" name="Slide Number Placeholder 5"/>
          <p:cNvSpPr>
            <a:spLocks noGrp="1"/>
          </p:cNvSpPr>
          <p:nvPr>
            <p:ph type="sldNum" sz="quarter" idx="12"/>
          </p:nvPr>
        </p:nvSpPr>
        <p:spPr>
          <a:xfrm>
            <a:off x="15704820" y="480060"/>
            <a:ext cx="1371600" cy="480060"/>
          </a:xfrm>
        </p:spPr>
        <p:txBody>
          <a:bodyPr/>
          <a:lstStyle/>
          <a:p>
            <a:fld id="{C5CA9454-B9DE-4DB3-8D43-919F201D441A}" type="slidenum">
              <a:rPr lang="en-GB" smtClean="0"/>
              <a:t>‹nr.›</a:t>
            </a:fld>
            <a:endParaRPr lang="en-GB" dirty="0"/>
          </a:p>
        </p:txBody>
      </p:sp>
    </p:spTree>
    <p:extLst>
      <p:ext uri="{BB962C8B-B14F-4D97-AF65-F5344CB8AC3E}">
        <p14:creationId xmlns:p14="http://schemas.microsoft.com/office/powerpoint/2010/main" val="1792369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626270" y="0"/>
            <a:ext cx="18876171" cy="10279857"/>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1200216" y="2549384"/>
            <a:ext cx="5511714" cy="5205632"/>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3500" y="3509504"/>
            <a:ext cx="5251242" cy="3705098"/>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7681318" y="1204781"/>
            <a:ext cx="9404387" cy="3573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77671" y="5508243"/>
            <a:ext cx="9408033" cy="3575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207008" y="480060"/>
            <a:ext cx="5486400" cy="480060"/>
          </a:xfrm>
        </p:spPr>
        <p:txBody>
          <a:bodyPr/>
          <a:lstStyle/>
          <a:p>
            <a:fld id="{E765D067-0CA1-4352-83BC-8B9E0795DB54}" type="datetimeFigureOut">
              <a:rPr lang="en-GB" smtClean="0"/>
              <a:t>11/04/2024</a:t>
            </a:fld>
            <a:endParaRPr lang="en-GB" dirty="0"/>
          </a:p>
        </p:txBody>
      </p:sp>
      <p:sp>
        <p:nvSpPr>
          <p:cNvPr id="6" name="Footer Placeholder 5"/>
          <p:cNvSpPr>
            <a:spLocks noGrp="1"/>
          </p:cNvSpPr>
          <p:nvPr>
            <p:ph type="ftr" sz="quarter" idx="11"/>
          </p:nvPr>
        </p:nvSpPr>
        <p:spPr>
          <a:xfrm>
            <a:off x="1207008" y="9340596"/>
            <a:ext cx="15883128" cy="480060"/>
          </a:xfrm>
        </p:spPr>
        <p:txBody>
          <a:bodyPr/>
          <a:lstStyle/>
          <a:p>
            <a:endParaRPr lang="en-GB" dirty="0"/>
          </a:p>
        </p:txBody>
      </p:sp>
      <p:sp>
        <p:nvSpPr>
          <p:cNvPr id="7" name="Slide Number Placeholder 6"/>
          <p:cNvSpPr>
            <a:spLocks noGrp="1"/>
          </p:cNvSpPr>
          <p:nvPr>
            <p:ph type="sldNum" sz="quarter" idx="12"/>
          </p:nvPr>
        </p:nvSpPr>
        <p:spPr>
          <a:xfrm>
            <a:off x="15704820" y="480060"/>
            <a:ext cx="1371600" cy="480060"/>
          </a:xfrm>
        </p:spPr>
        <p:txBody>
          <a:bodyPr/>
          <a:lstStyle/>
          <a:p>
            <a:fld id="{C5CA9454-B9DE-4DB3-8D43-919F201D441A}" type="slidenum">
              <a:rPr lang="en-GB" smtClean="0"/>
              <a:t>‹nr.›</a:t>
            </a:fld>
            <a:endParaRPr lang="en-GB" dirty="0"/>
          </a:p>
        </p:txBody>
      </p:sp>
    </p:spTree>
    <p:extLst>
      <p:ext uri="{BB962C8B-B14F-4D97-AF65-F5344CB8AC3E}">
        <p14:creationId xmlns:p14="http://schemas.microsoft.com/office/powerpoint/2010/main" val="3071747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626270" y="0"/>
            <a:ext cx="18876171" cy="10279857"/>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1200216" y="2549384"/>
            <a:ext cx="5511714" cy="5205632"/>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3502" y="3545873"/>
            <a:ext cx="5251242" cy="3690746"/>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87706" y="1204777"/>
            <a:ext cx="9397632" cy="1028700"/>
          </a:xfrm>
        </p:spPr>
        <p:txBody>
          <a:bodyPr anchor="ctr">
            <a:noAutofit/>
          </a:bodyPr>
          <a:lstStyle>
            <a:lvl1pPr marL="0" indent="0" algn="l">
              <a:lnSpc>
                <a:spcPct val="100000"/>
              </a:lnSpc>
              <a:buNone/>
              <a:defRPr sz="3300" b="0" cap="all" baseline="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7687958" y="2233478"/>
            <a:ext cx="9396525" cy="2545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677979" y="5498831"/>
            <a:ext cx="9396621" cy="1028700"/>
          </a:xfrm>
        </p:spPr>
        <p:txBody>
          <a:bodyPr anchor="ctr">
            <a:noAutofit/>
          </a:bodyPr>
          <a:lstStyle>
            <a:lvl1pPr marL="0" indent="0" algn="l">
              <a:lnSpc>
                <a:spcPct val="100000"/>
              </a:lnSpc>
              <a:buNone/>
              <a:defRPr sz="3300" b="0" cap="all" baseline="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7677671" y="6527531"/>
            <a:ext cx="9398382" cy="25560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207008" y="480060"/>
            <a:ext cx="5486400" cy="480060"/>
          </a:xfrm>
        </p:spPr>
        <p:txBody>
          <a:bodyPr/>
          <a:lstStyle/>
          <a:p>
            <a:fld id="{E765D067-0CA1-4352-83BC-8B9E0795DB54}" type="datetimeFigureOut">
              <a:rPr lang="en-GB" smtClean="0"/>
              <a:t>11/04/2024</a:t>
            </a:fld>
            <a:endParaRPr lang="en-GB" dirty="0"/>
          </a:p>
        </p:txBody>
      </p:sp>
      <p:sp>
        <p:nvSpPr>
          <p:cNvPr id="8" name="Footer Placeholder 7"/>
          <p:cNvSpPr>
            <a:spLocks noGrp="1"/>
          </p:cNvSpPr>
          <p:nvPr>
            <p:ph type="ftr" sz="quarter" idx="11"/>
          </p:nvPr>
        </p:nvSpPr>
        <p:spPr>
          <a:xfrm>
            <a:off x="1207008" y="9340596"/>
            <a:ext cx="15883128" cy="480060"/>
          </a:xfrm>
        </p:spPr>
        <p:txBody>
          <a:bodyPr/>
          <a:lstStyle/>
          <a:p>
            <a:endParaRPr lang="en-GB" dirty="0"/>
          </a:p>
        </p:txBody>
      </p:sp>
      <p:sp>
        <p:nvSpPr>
          <p:cNvPr id="9" name="Slide Number Placeholder 8"/>
          <p:cNvSpPr>
            <a:spLocks noGrp="1"/>
          </p:cNvSpPr>
          <p:nvPr>
            <p:ph type="sldNum" sz="quarter" idx="12"/>
          </p:nvPr>
        </p:nvSpPr>
        <p:spPr>
          <a:xfrm>
            <a:off x="15704820" y="480060"/>
            <a:ext cx="1371600" cy="480060"/>
          </a:xfrm>
        </p:spPr>
        <p:txBody>
          <a:bodyPr/>
          <a:lstStyle/>
          <a:p>
            <a:fld id="{C5CA9454-B9DE-4DB3-8D43-919F201D441A}" type="slidenum">
              <a:rPr lang="en-GB" smtClean="0"/>
              <a:t>‹nr.›</a:t>
            </a:fld>
            <a:endParaRPr lang="en-GB" dirty="0"/>
          </a:p>
        </p:txBody>
      </p:sp>
    </p:spTree>
    <p:extLst>
      <p:ext uri="{BB962C8B-B14F-4D97-AF65-F5344CB8AC3E}">
        <p14:creationId xmlns:p14="http://schemas.microsoft.com/office/powerpoint/2010/main" val="974333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626270" y="0"/>
            <a:ext cx="18876171" cy="10279857"/>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1200216" y="2549384"/>
            <a:ext cx="5511714" cy="5205632"/>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2948" y="3524888"/>
            <a:ext cx="5251794" cy="3684663"/>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65D067-0CA1-4352-83BC-8B9E0795DB54}" type="datetimeFigureOut">
              <a:rPr lang="en-GB" smtClean="0"/>
              <a:t>11/04/2024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CA9454-B9DE-4DB3-8D43-919F201D441A}" type="slidenum">
              <a:rPr lang="en-GB" smtClean="0"/>
              <a:t>‹nr.›</a:t>
            </a:fld>
            <a:endParaRPr lang="en-GB" dirty="0"/>
          </a:p>
        </p:txBody>
      </p:sp>
    </p:spTree>
    <p:extLst>
      <p:ext uri="{BB962C8B-B14F-4D97-AF65-F5344CB8AC3E}">
        <p14:creationId xmlns:p14="http://schemas.microsoft.com/office/powerpoint/2010/main" val="1843175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07008" y="480060"/>
            <a:ext cx="5486400" cy="480060"/>
          </a:xfrm>
        </p:spPr>
        <p:txBody>
          <a:bodyPr/>
          <a:lstStyle/>
          <a:p>
            <a:fld id="{E765D067-0CA1-4352-83BC-8B9E0795DB54}" type="datetimeFigureOut">
              <a:rPr lang="en-GB" smtClean="0"/>
              <a:t>11/04/2024</a:t>
            </a:fld>
            <a:endParaRPr lang="en-GB" dirty="0"/>
          </a:p>
        </p:txBody>
      </p:sp>
      <p:sp>
        <p:nvSpPr>
          <p:cNvPr id="3" name="Footer Placeholder 2"/>
          <p:cNvSpPr>
            <a:spLocks noGrp="1"/>
          </p:cNvSpPr>
          <p:nvPr>
            <p:ph type="ftr" sz="quarter" idx="11"/>
          </p:nvPr>
        </p:nvSpPr>
        <p:spPr>
          <a:xfrm>
            <a:off x="1207008" y="9340596"/>
            <a:ext cx="15883128" cy="480060"/>
          </a:xfrm>
        </p:spPr>
        <p:txBody>
          <a:bodyPr/>
          <a:lstStyle/>
          <a:p>
            <a:endParaRPr lang="en-GB" dirty="0"/>
          </a:p>
        </p:txBody>
      </p:sp>
      <p:sp>
        <p:nvSpPr>
          <p:cNvPr id="4" name="Slide Number Placeholder 3"/>
          <p:cNvSpPr>
            <a:spLocks noGrp="1"/>
          </p:cNvSpPr>
          <p:nvPr>
            <p:ph type="sldNum" sz="quarter" idx="12"/>
          </p:nvPr>
        </p:nvSpPr>
        <p:spPr>
          <a:xfrm>
            <a:off x="15704820" y="480060"/>
            <a:ext cx="1371600" cy="480060"/>
          </a:xfrm>
        </p:spPr>
        <p:txBody>
          <a:bodyPr/>
          <a:lstStyle/>
          <a:p>
            <a:fld id="{C5CA9454-B9DE-4DB3-8D43-919F201D441A}" type="slidenum">
              <a:rPr lang="en-GB" smtClean="0"/>
              <a:t>‹nr.›</a:t>
            </a:fld>
            <a:endParaRPr lang="en-GB" dirty="0"/>
          </a:p>
        </p:txBody>
      </p:sp>
    </p:spTree>
    <p:extLst>
      <p:ext uri="{BB962C8B-B14F-4D97-AF65-F5344CB8AC3E}">
        <p14:creationId xmlns:p14="http://schemas.microsoft.com/office/powerpoint/2010/main" val="990398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626270" y="0"/>
            <a:ext cx="18876171" cy="10279857"/>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1200216" y="2549384"/>
            <a:ext cx="5511714" cy="5205632"/>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2947" y="3528039"/>
            <a:ext cx="5251796" cy="1834947"/>
          </a:xfrm>
        </p:spPr>
        <p:txBody>
          <a:bodyPr bIns="0" anchor="b">
            <a:noAutofit/>
          </a:bodyPr>
          <a:lstStyle>
            <a:lvl1pPr algn="ctr">
              <a:defRPr sz="48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7664975" y="1204214"/>
            <a:ext cx="9412553" cy="787491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32947" y="5370279"/>
            <a:ext cx="5251796" cy="1831746"/>
          </a:xfrm>
        </p:spPr>
        <p:txBody>
          <a:bodyPr/>
          <a:lstStyle>
            <a:lvl1pPr marL="0" indent="0" algn="ctr">
              <a:buNone/>
              <a:defRPr sz="2400">
                <a:solidFill>
                  <a:srgbClr val="FFFEFF"/>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E765D067-0CA1-4352-83BC-8B9E0795DB54}" type="datetimeFigureOut">
              <a:rPr lang="en-GB" smtClean="0"/>
              <a:t>11/04/2024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CA9454-B9DE-4DB3-8D43-919F201D441A}" type="slidenum">
              <a:rPr lang="en-GB" smtClean="0"/>
              <a:t>‹nr.›</a:t>
            </a:fld>
            <a:endParaRPr lang="en-GB" dirty="0"/>
          </a:p>
        </p:txBody>
      </p:sp>
    </p:spTree>
    <p:extLst>
      <p:ext uri="{BB962C8B-B14F-4D97-AF65-F5344CB8AC3E}">
        <p14:creationId xmlns:p14="http://schemas.microsoft.com/office/powerpoint/2010/main" val="3815746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494511" y="-89064"/>
            <a:ext cx="18773777" cy="10385697"/>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1208004" y="2547497"/>
            <a:ext cx="8912310" cy="5205632"/>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11315265" y="0"/>
            <a:ext cx="6972735" cy="10287000"/>
          </a:xfrm>
          <a:solidFill>
            <a:schemeClr val="bg1">
              <a:lumMod val="65000"/>
              <a:lumOff val="35000"/>
            </a:schemeClr>
          </a:solidFill>
          <a:ln w="9525" cap="sq">
            <a:noFill/>
            <a:miter lim="800000"/>
          </a:ln>
          <a:effectLst/>
        </p:spPr>
        <p:txBody>
          <a:bodyPr anchor="t"/>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2" name="Title 1"/>
          <p:cNvSpPr>
            <a:spLocks noGrp="1"/>
          </p:cNvSpPr>
          <p:nvPr>
            <p:ph type="title"/>
          </p:nvPr>
        </p:nvSpPr>
        <p:spPr>
          <a:xfrm>
            <a:off x="1328165" y="3540383"/>
            <a:ext cx="8664969" cy="1767048"/>
          </a:xfrm>
        </p:spPr>
        <p:txBody>
          <a:bodyPr bIns="0" anchor="b">
            <a:normAutofit/>
          </a:bodyPr>
          <a:lstStyle>
            <a:lvl1pPr>
              <a:defRPr sz="54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328165" y="5317518"/>
            <a:ext cx="8664969" cy="1911297"/>
          </a:xfrm>
        </p:spPr>
        <p:txBody>
          <a:bodyPr>
            <a:normAutofit/>
          </a:bodyPr>
          <a:lstStyle>
            <a:lvl1pPr marL="0" indent="0" algn="ctr">
              <a:buNone/>
              <a:defRPr sz="2700">
                <a:solidFill>
                  <a:srgbClr val="FFFEFF"/>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07008" y="480060"/>
            <a:ext cx="5486400" cy="480060"/>
          </a:xfrm>
        </p:spPr>
        <p:txBody>
          <a:bodyPr/>
          <a:lstStyle/>
          <a:p>
            <a:fld id="{E765D067-0CA1-4352-83BC-8B9E0795DB54}" type="datetimeFigureOut">
              <a:rPr lang="en-GB" smtClean="0"/>
              <a:t>11/04/2024</a:t>
            </a:fld>
            <a:endParaRPr lang="en-GB" dirty="0"/>
          </a:p>
        </p:txBody>
      </p:sp>
      <p:sp>
        <p:nvSpPr>
          <p:cNvPr id="6" name="Footer Placeholder 5"/>
          <p:cNvSpPr>
            <a:spLocks noGrp="1"/>
          </p:cNvSpPr>
          <p:nvPr>
            <p:ph type="ftr" sz="quarter" idx="11"/>
          </p:nvPr>
        </p:nvSpPr>
        <p:spPr>
          <a:xfrm>
            <a:off x="1207009" y="9340596"/>
            <a:ext cx="8913305" cy="480060"/>
          </a:xfrm>
        </p:spPr>
        <p:txBody>
          <a:bodyPr/>
          <a:lstStyle/>
          <a:p>
            <a:endParaRPr lang="en-GB" dirty="0"/>
          </a:p>
        </p:txBody>
      </p:sp>
      <p:sp>
        <p:nvSpPr>
          <p:cNvPr id="7" name="Slide Number Placeholder 6"/>
          <p:cNvSpPr>
            <a:spLocks noGrp="1"/>
          </p:cNvSpPr>
          <p:nvPr>
            <p:ph type="sldNum" sz="quarter" idx="12"/>
          </p:nvPr>
        </p:nvSpPr>
        <p:spPr>
          <a:xfrm>
            <a:off x="8742566" y="480060"/>
            <a:ext cx="1371600" cy="480060"/>
          </a:xfrm>
        </p:spPr>
        <p:txBody>
          <a:bodyPr/>
          <a:lstStyle/>
          <a:p>
            <a:fld id="{C5CA9454-B9DE-4DB3-8D43-919F201D441A}" type="slidenum">
              <a:rPr lang="en-GB" smtClean="0"/>
              <a:t>‹nr.›</a:t>
            </a:fld>
            <a:endParaRPr lang="en-GB" dirty="0"/>
          </a:p>
        </p:txBody>
      </p:sp>
    </p:spTree>
    <p:extLst>
      <p:ext uri="{BB962C8B-B14F-4D97-AF65-F5344CB8AC3E}">
        <p14:creationId xmlns:p14="http://schemas.microsoft.com/office/powerpoint/2010/main" val="1730660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626270" y="0"/>
            <a:ext cx="18876171" cy="10279857"/>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1200216" y="2549384"/>
            <a:ext cx="5511714" cy="5205632"/>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2948" y="3524888"/>
            <a:ext cx="5251794" cy="3684662"/>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664975" y="1192079"/>
            <a:ext cx="9412553" cy="78856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65D067-0CA1-4352-83BC-8B9E0795DB54}" type="datetimeFigureOut">
              <a:rPr lang="en-GB" smtClean="0"/>
              <a:t>11/04/2024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CA9454-B9DE-4DB3-8D43-919F201D441A}" type="slidenum">
              <a:rPr lang="en-GB" smtClean="0"/>
              <a:t>‹nr.›</a:t>
            </a:fld>
            <a:endParaRPr lang="en-GB" dirty="0"/>
          </a:p>
        </p:txBody>
      </p:sp>
    </p:spTree>
    <p:extLst>
      <p:ext uri="{BB962C8B-B14F-4D97-AF65-F5344CB8AC3E}">
        <p14:creationId xmlns:p14="http://schemas.microsoft.com/office/powerpoint/2010/main" val="3047713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8876171" cy="10279857"/>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11578422" y="2549384"/>
            <a:ext cx="5511714" cy="5205632"/>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11711156" y="3524888"/>
            <a:ext cx="5251793" cy="3684663"/>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04121" y="1197667"/>
            <a:ext cx="9402933" cy="78859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07008" y="480060"/>
            <a:ext cx="5486400" cy="480060"/>
          </a:xfrm>
        </p:spPr>
        <p:txBody>
          <a:bodyPr/>
          <a:lstStyle/>
          <a:p>
            <a:fld id="{E765D067-0CA1-4352-83BC-8B9E0795DB54}" type="datetimeFigureOut">
              <a:rPr lang="en-GB" smtClean="0"/>
              <a:t>11/04/2024</a:t>
            </a:fld>
            <a:endParaRPr lang="en-GB" dirty="0"/>
          </a:p>
        </p:txBody>
      </p:sp>
      <p:sp>
        <p:nvSpPr>
          <p:cNvPr id="5" name="Footer Placeholder 4"/>
          <p:cNvSpPr>
            <a:spLocks noGrp="1"/>
          </p:cNvSpPr>
          <p:nvPr>
            <p:ph type="ftr" sz="quarter" idx="11"/>
          </p:nvPr>
        </p:nvSpPr>
        <p:spPr>
          <a:xfrm>
            <a:off x="1207008" y="9340596"/>
            <a:ext cx="15883128" cy="480060"/>
          </a:xfrm>
        </p:spPr>
        <p:txBody>
          <a:bodyPr/>
          <a:lstStyle/>
          <a:p>
            <a:endParaRPr lang="en-GB" dirty="0"/>
          </a:p>
        </p:txBody>
      </p:sp>
      <p:sp>
        <p:nvSpPr>
          <p:cNvPr id="6" name="Slide Number Placeholder 5"/>
          <p:cNvSpPr>
            <a:spLocks noGrp="1"/>
          </p:cNvSpPr>
          <p:nvPr>
            <p:ph type="sldNum" sz="quarter" idx="12"/>
          </p:nvPr>
        </p:nvSpPr>
        <p:spPr>
          <a:xfrm>
            <a:off x="15704820" y="480060"/>
            <a:ext cx="1371600" cy="480060"/>
          </a:xfrm>
        </p:spPr>
        <p:txBody>
          <a:bodyPr/>
          <a:lstStyle/>
          <a:p>
            <a:fld id="{C5CA9454-B9DE-4DB3-8D43-919F201D441A}" type="slidenum">
              <a:rPr lang="en-GB" smtClean="0"/>
              <a:t>‹nr.›</a:t>
            </a:fld>
            <a:endParaRPr lang="en-GB" dirty="0"/>
          </a:p>
        </p:txBody>
      </p:sp>
    </p:spTree>
    <p:extLst>
      <p:ext uri="{BB962C8B-B14F-4D97-AF65-F5344CB8AC3E}">
        <p14:creationId xmlns:p14="http://schemas.microsoft.com/office/powerpoint/2010/main" val="3529618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6" y="1489150"/>
            <a:ext cx="17041200" cy="41052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‹nr.›</a:t>
            </a:fld>
            <a:endParaRPr lang="es-419"/>
          </a:p>
        </p:txBody>
      </p:sp>
    </p:spTree>
    <p:extLst>
      <p:ext uri="{BB962C8B-B14F-4D97-AF65-F5344CB8AC3E}">
        <p14:creationId xmlns:p14="http://schemas.microsoft.com/office/powerpoint/2010/main" val="2408580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‹nr.›</a:t>
            </a:fld>
            <a:endParaRPr lang="es-419"/>
          </a:p>
        </p:txBody>
      </p:sp>
    </p:spTree>
    <p:extLst>
      <p:ext uri="{BB962C8B-B14F-4D97-AF65-F5344CB8AC3E}">
        <p14:creationId xmlns:p14="http://schemas.microsoft.com/office/powerpoint/2010/main" val="139269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‹nr.›</a:t>
            </a:fld>
            <a:endParaRPr lang="es-419"/>
          </a:p>
        </p:txBody>
      </p:sp>
    </p:spTree>
    <p:extLst>
      <p:ext uri="{BB962C8B-B14F-4D97-AF65-F5344CB8AC3E}">
        <p14:creationId xmlns:p14="http://schemas.microsoft.com/office/powerpoint/2010/main" val="1744400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4" name="Google Shape;24;p5"/>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‹nr.›</a:t>
            </a:fld>
            <a:endParaRPr lang="es-419"/>
          </a:p>
        </p:txBody>
      </p:sp>
    </p:spTree>
    <p:extLst>
      <p:ext uri="{BB962C8B-B14F-4D97-AF65-F5344CB8AC3E}">
        <p14:creationId xmlns:p14="http://schemas.microsoft.com/office/powerpoint/2010/main" val="3214310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‹nr.›</a:t>
            </a:fld>
            <a:endParaRPr lang="es-419"/>
          </a:p>
        </p:txBody>
      </p:sp>
    </p:spTree>
    <p:extLst>
      <p:ext uri="{BB962C8B-B14F-4D97-AF65-F5344CB8AC3E}">
        <p14:creationId xmlns:p14="http://schemas.microsoft.com/office/powerpoint/2010/main" val="4249363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rmAutofit/>
          </a:bodyPr>
          <a:lstStyle>
            <a:lvl1pPr marL="914400" lvl="0" indent="-609600">
              <a:spcBef>
                <a:spcPts val="0"/>
              </a:spcBef>
              <a:spcAft>
                <a:spcPts val="0"/>
              </a:spcAft>
              <a:buSzPts val="1200"/>
              <a:buChar char="●"/>
              <a:defRPr sz="24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31" name="Google Shape;31;p7"/>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‹nr.›</a:t>
            </a:fld>
            <a:endParaRPr lang="es-419"/>
          </a:p>
        </p:txBody>
      </p:sp>
    </p:spTree>
    <p:extLst>
      <p:ext uri="{BB962C8B-B14F-4D97-AF65-F5344CB8AC3E}">
        <p14:creationId xmlns:p14="http://schemas.microsoft.com/office/powerpoint/2010/main" val="1372977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0" y="900300"/>
            <a:ext cx="12735600" cy="81816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‹nr.›</a:t>
            </a:fld>
            <a:endParaRPr lang="es-419"/>
          </a:p>
        </p:txBody>
      </p:sp>
    </p:spTree>
    <p:extLst>
      <p:ext uri="{BB962C8B-B14F-4D97-AF65-F5344CB8AC3E}">
        <p14:creationId xmlns:p14="http://schemas.microsoft.com/office/powerpoint/2010/main" val="2888860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50"/>
            <a:ext cx="8090400" cy="2470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‹nr.›</a:t>
            </a:fld>
            <a:endParaRPr lang="es-419"/>
          </a:p>
        </p:txBody>
      </p:sp>
    </p:spTree>
    <p:extLst>
      <p:ext uri="{BB962C8B-B14F-4D97-AF65-F5344CB8AC3E}">
        <p14:creationId xmlns:p14="http://schemas.microsoft.com/office/powerpoint/2010/main" val="34275629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0"/>
            <a:ext cx="11997600" cy="1210200"/>
          </a:xfrm>
          <a:prstGeom prst="rect">
            <a:avLst/>
          </a:prstGeom>
        </p:spPr>
        <p:txBody>
          <a:bodyPr spcFirstLastPara="1" wrap="square" lIns="91425" tIns="91425" rIns="91425" bIns="91425" anchor="ctr" anchorCtr="0">
            <a:normAutofit/>
          </a:bodyPr>
          <a:lstStyle>
            <a:lvl1pPr marL="914400" lvl="0" indent="-4572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‹nr.›</a:t>
            </a:fld>
            <a:endParaRPr lang="es-419"/>
          </a:p>
        </p:txBody>
      </p:sp>
    </p:spTree>
    <p:extLst>
      <p:ext uri="{BB962C8B-B14F-4D97-AF65-F5344CB8AC3E}">
        <p14:creationId xmlns:p14="http://schemas.microsoft.com/office/powerpoint/2010/main" val="1474753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0"/>
            <a:ext cx="17041200" cy="2601600"/>
          </a:xfrm>
          <a:prstGeom prst="rect">
            <a:avLst/>
          </a:prstGeom>
        </p:spPr>
        <p:txBody>
          <a:bodyPr spcFirstLastPara="1" wrap="square" lIns="91425" tIns="91425" rIns="91425" bIns="91425" anchor="t" anchorCtr="0">
            <a:normAutofit/>
          </a:bodyPr>
          <a:lstStyle>
            <a:lvl1pPr marL="914400" lvl="0" indent="-685800" algn="ctr">
              <a:spcBef>
                <a:spcPts val="0"/>
              </a:spcBef>
              <a:spcAft>
                <a:spcPts val="0"/>
              </a:spcAft>
              <a:buSzPts val="1800"/>
              <a:buChar char="●"/>
              <a:defRPr/>
            </a:lvl1pPr>
            <a:lvl2pPr marL="1828800" lvl="1" indent="-635000" algn="ctr">
              <a:spcBef>
                <a:spcPts val="0"/>
              </a:spcBef>
              <a:spcAft>
                <a:spcPts val="0"/>
              </a:spcAft>
              <a:buSzPts val="1400"/>
              <a:buChar char="○"/>
              <a:defRPr/>
            </a:lvl2pPr>
            <a:lvl3pPr marL="2743200" lvl="2" indent="-635000" algn="ctr">
              <a:spcBef>
                <a:spcPts val="0"/>
              </a:spcBef>
              <a:spcAft>
                <a:spcPts val="0"/>
              </a:spcAft>
              <a:buSzPts val="1400"/>
              <a:buChar char="■"/>
              <a:defRPr/>
            </a:lvl3pPr>
            <a:lvl4pPr marL="3657600" lvl="3" indent="-635000" algn="ctr">
              <a:spcBef>
                <a:spcPts val="0"/>
              </a:spcBef>
              <a:spcAft>
                <a:spcPts val="0"/>
              </a:spcAft>
              <a:buSzPts val="1400"/>
              <a:buChar char="●"/>
              <a:defRPr/>
            </a:lvl4pPr>
            <a:lvl5pPr marL="4572000" lvl="4" indent="-635000" algn="ctr">
              <a:spcBef>
                <a:spcPts val="0"/>
              </a:spcBef>
              <a:spcAft>
                <a:spcPts val="0"/>
              </a:spcAft>
              <a:buSzPts val="1400"/>
              <a:buChar char="○"/>
              <a:defRPr/>
            </a:lvl5pPr>
            <a:lvl6pPr marL="5486400" lvl="5" indent="-635000" algn="ctr">
              <a:spcBef>
                <a:spcPts val="0"/>
              </a:spcBef>
              <a:spcAft>
                <a:spcPts val="0"/>
              </a:spcAft>
              <a:buSzPts val="1400"/>
              <a:buChar char="■"/>
              <a:defRPr/>
            </a:lvl6pPr>
            <a:lvl7pPr marL="6400800" lvl="6" indent="-635000" algn="ctr">
              <a:spcBef>
                <a:spcPts val="0"/>
              </a:spcBef>
              <a:spcAft>
                <a:spcPts val="0"/>
              </a:spcAft>
              <a:buSzPts val="1400"/>
              <a:buChar char="●"/>
              <a:defRPr/>
            </a:lvl7pPr>
            <a:lvl8pPr marL="7315200" lvl="7" indent="-635000" algn="ctr">
              <a:spcBef>
                <a:spcPts val="0"/>
              </a:spcBef>
              <a:spcAft>
                <a:spcPts val="0"/>
              </a:spcAft>
              <a:buSzPts val="1400"/>
              <a:buChar char="○"/>
              <a:defRPr/>
            </a:lvl8pPr>
            <a:lvl9pPr marL="8229600" lvl="8" indent="-6350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‹nr.›</a:t>
            </a:fld>
            <a:endParaRPr lang="es-419"/>
          </a:p>
        </p:txBody>
      </p:sp>
    </p:spTree>
    <p:extLst>
      <p:ext uri="{BB962C8B-B14F-4D97-AF65-F5344CB8AC3E}">
        <p14:creationId xmlns:p14="http://schemas.microsoft.com/office/powerpoint/2010/main" val="2056496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‹nr.›</a:t>
            </a:fld>
            <a:endParaRPr lang="es-419"/>
          </a:p>
        </p:txBody>
      </p:sp>
    </p:spTree>
    <p:extLst>
      <p:ext uri="{BB962C8B-B14F-4D97-AF65-F5344CB8AC3E}">
        <p14:creationId xmlns:p14="http://schemas.microsoft.com/office/powerpoint/2010/main" val="2976452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36742" y="3537587"/>
            <a:ext cx="5248001" cy="3684728"/>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2473" y="1192079"/>
            <a:ext cx="8925054" cy="78856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7008" y="480060"/>
            <a:ext cx="5486400" cy="480060"/>
          </a:xfrm>
          <a:prstGeom prst="rect">
            <a:avLst/>
          </a:prstGeom>
        </p:spPr>
        <p:txBody>
          <a:bodyPr vert="horz" lIns="91440" tIns="45720" rIns="91440" bIns="45720" rtlCol="0" anchor="ctr"/>
          <a:lstStyle>
            <a:lvl1pPr algn="l">
              <a:defRPr sz="1500">
                <a:solidFill>
                  <a:schemeClr val="tx1">
                    <a:tint val="75000"/>
                  </a:schemeClr>
                </a:solidFill>
              </a:defRPr>
            </a:lvl1pPr>
          </a:lstStyle>
          <a:p>
            <a:fld id="{E765D067-0CA1-4352-83BC-8B9E0795DB54}" type="datetimeFigureOut">
              <a:rPr lang="en-GB" smtClean="0"/>
              <a:t>11/04/2024</a:t>
            </a:fld>
            <a:endParaRPr lang="en-GB" dirty="0"/>
          </a:p>
        </p:txBody>
      </p:sp>
      <p:sp>
        <p:nvSpPr>
          <p:cNvPr id="5" name="Footer Placeholder 4"/>
          <p:cNvSpPr>
            <a:spLocks noGrp="1"/>
          </p:cNvSpPr>
          <p:nvPr>
            <p:ph type="ftr" sz="quarter" idx="3"/>
          </p:nvPr>
        </p:nvSpPr>
        <p:spPr>
          <a:xfrm>
            <a:off x="1207008" y="9340596"/>
            <a:ext cx="15883128" cy="480060"/>
          </a:xfrm>
          <a:prstGeom prst="rect">
            <a:avLst/>
          </a:prstGeom>
        </p:spPr>
        <p:txBody>
          <a:bodyPr vert="horz" lIns="91440" tIns="45720" rIns="91440" bIns="45720" rtlCol="0" anchor="ctr"/>
          <a:lstStyle>
            <a:lvl1pPr algn="r">
              <a:defRPr sz="15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15704820" y="480060"/>
            <a:ext cx="1371600" cy="480060"/>
          </a:xfrm>
          <a:prstGeom prst="rect">
            <a:avLst/>
          </a:prstGeom>
        </p:spPr>
        <p:txBody>
          <a:bodyPr vert="horz" lIns="91440" tIns="45720" rIns="91440" bIns="45720" rtlCol="0" anchor="ctr"/>
          <a:lstStyle>
            <a:lvl1pPr algn="r">
              <a:defRPr sz="1500">
                <a:solidFill>
                  <a:schemeClr val="tx1">
                    <a:tint val="75000"/>
                  </a:schemeClr>
                </a:solidFill>
              </a:defRPr>
            </a:lvl1pPr>
          </a:lstStyle>
          <a:p>
            <a:fld id="{C5CA9454-B9DE-4DB3-8D43-919F201D441A}" type="slidenum">
              <a:rPr lang="en-GB" smtClean="0"/>
              <a:t>‹nr.›</a:t>
            </a:fld>
            <a:endParaRPr lang="en-GB" dirty="0"/>
          </a:p>
        </p:txBody>
      </p:sp>
    </p:spTree>
    <p:extLst>
      <p:ext uri="{BB962C8B-B14F-4D97-AF65-F5344CB8AC3E}">
        <p14:creationId xmlns:p14="http://schemas.microsoft.com/office/powerpoint/2010/main" val="44666474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1371600" rtl="0" eaLnBrk="1" latinLnBrk="0" hangingPunct="1">
        <a:lnSpc>
          <a:spcPct val="85000"/>
        </a:lnSpc>
        <a:spcBef>
          <a:spcPct val="0"/>
        </a:spcBef>
        <a:buNone/>
        <a:defRPr sz="6000" b="0" i="0" kern="1200" cap="none" spc="-225">
          <a:solidFill>
            <a:schemeClr val="tx1"/>
          </a:solidFill>
          <a:effectLst/>
          <a:latin typeface="+mj-lt"/>
          <a:ea typeface="+mj-ea"/>
          <a:cs typeface="+mj-cs"/>
        </a:defRPr>
      </a:lvl1pPr>
    </p:titleStyle>
    <p:bodyStyle>
      <a:lvl1pPr marL="342900" indent="-342900" algn="l" defTabSz="1371600" rtl="0" eaLnBrk="1" latinLnBrk="0" hangingPunct="1">
        <a:lnSpc>
          <a:spcPct val="120000"/>
        </a:lnSpc>
        <a:spcBef>
          <a:spcPts val="1500"/>
        </a:spcBef>
        <a:buClr>
          <a:schemeClr val="accent1"/>
        </a:buClr>
        <a:buSzPct val="110000"/>
        <a:buFont typeface="Wingdings" panose="05000000000000000000" pitchFamily="2" charset="2"/>
        <a:buChar char="§"/>
        <a:defRPr sz="2700" kern="1200">
          <a:solidFill>
            <a:schemeClr val="tx1"/>
          </a:solidFill>
          <a:effectLst/>
          <a:latin typeface="+mn-lt"/>
          <a:ea typeface="+mn-ea"/>
          <a:cs typeface="+mn-cs"/>
        </a:defRPr>
      </a:lvl1pPr>
      <a:lvl2pPr marL="10287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2400" kern="1200">
          <a:solidFill>
            <a:schemeClr val="tx1"/>
          </a:solidFill>
          <a:effectLst/>
          <a:latin typeface="+mn-lt"/>
          <a:ea typeface="+mn-ea"/>
          <a:cs typeface="+mn-cs"/>
        </a:defRPr>
      </a:lvl2pPr>
      <a:lvl3pPr marL="17145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2100" kern="1200">
          <a:solidFill>
            <a:schemeClr val="tx1"/>
          </a:solidFill>
          <a:effectLst/>
          <a:latin typeface="+mn-lt"/>
          <a:ea typeface="+mn-ea"/>
          <a:cs typeface="+mn-cs"/>
        </a:defRPr>
      </a:lvl3pPr>
      <a:lvl4pPr marL="24003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4pPr>
      <a:lvl5pPr marL="30861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5pPr>
      <a:lvl6pPr marL="37719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6pPr>
      <a:lvl7pPr marL="44577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7pPr>
      <a:lvl8pPr marL="51435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8pPr>
      <a:lvl9pPr marL="58293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fld id="{00000000-1234-1234-1234-123412341234}" type="slidenum">
              <a:rPr lang="es-419" smtClean="0"/>
              <a:pPr/>
              <a:t>‹nr.›</a:t>
            </a:fld>
            <a:endParaRPr lang="es-419"/>
          </a:p>
        </p:txBody>
      </p:sp>
    </p:spTree>
    <p:extLst>
      <p:ext uri="{BB962C8B-B14F-4D97-AF65-F5344CB8AC3E}">
        <p14:creationId xmlns:p14="http://schemas.microsoft.com/office/powerpoint/2010/main" val="888781583"/>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6.tiff"/><Relationship Id="rId5" Type="http://schemas.openxmlformats.org/officeDocument/2006/relationships/image" Target="../media/image49.svg"/><Relationship Id="rId4" Type="http://schemas.openxmlformats.org/officeDocument/2006/relationships/image" Target="../media/image48.pn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6.tiff"/></Relationships>
</file>

<file path=ppt/slides/_rels/slide10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91.svg"/></Relationships>
</file>

<file path=ppt/slides/_rels/slide103.xml.rels><?xml version="1.0" encoding="UTF-8" standalone="yes"?>
<Relationships xmlns="http://schemas.openxmlformats.org/package/2006/relationships"><Relationship Id="rId3" Type="http://schemas.openxmlformats.org/officeDocument/2006/relationships/hyperlink" Target="https://youtu.be/JrV-2d6JZSU"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5.sv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4.png"/><Relationship Id="rId7" Type="http://schemas.openxmlformats.org/officeDocument/2006/relationships/image" Target="../media/image9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5.sv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linkedin.com/company/international-executive-search-federation/" TargetMode="External"/><Relationship Id="rId1" Type="http://schemas.openxmlformats.org/officeDocument/2006/relationships/slideLayout" Target="../slideLayouts/slideLayout7.xml"/><Relationship Id="rId4" Type="http://schemas.openxmlformats.org/officeDocument/2006/relationships/image" Target="../media/image98.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linkedin.com/in/hvaring/"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hyperlink" Target="mailto:mh@wallacehind.com"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bystronic.com/" TargetMode="External"/><Relationship Id="rId2" Type="http://schemas.openxmlformats.org/officeDocument/2006/relationships/image" Target="../media/image25.png"/><Relationship Id="rId1" Type="http://schemas.openxmlformats.org/officeDocument/2006/relationships/slideLayout" Target="../slideLayouts/slideLayout14.xml"/><Relationship Id="rId5" Type="http://schemas.openxmlformats.org/officeDocument/2006/relationships/hyperlink" Target="http://www.bystronic.com/gbr/en/company/history" TargetMode="External"/><Relationship Id="rId4" Type="http://schemas.openxmlformats.org/officeDocument/2006/relationships/hyperlink" Target="https://bystronic-mediacenter.picturepark.com/v/LC2e4hho/"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1.sv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1.sv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1.sv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1.sv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1.sv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1.sv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0.tmp"/><Relationship Id="rId5" Type="http://schemas.openxmlformats.org/officeDocument/2006/relationships/image" Target="../media/image49.sv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0W5jX3dJb4c"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9.sv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4.xml"/><Relationship Id="rId5" Type="http://schemas.openxmlformats.org/officeDocument/2006/relationships/image" Target="../media/image54.png"/><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34.xml"/><Relationship Id="rId5" Type="http://schemas.openxmlformats.org/officeDocument/2006/relationships/image" Target="../media/image54.png"/><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4.xml"/><Relationship Id="rId5" Type="http://schemas.openxmlformats.org/officeDocument/2006/relationships/image" Target="../media/image54.pn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34.xml"/><Relationship Id="rId5" Type="http://schemas.openxmlformats.org/officeDocument/2006/relationships/image" Target="../media/image54.png"/><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34.xml"/><Relationship Id="rId5" Type="http://schemas.openxmlformats.org/officeDocument/2006/relationships/image" Target="../media/image54.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34.xml"/><Relationship Id="rId5" Type="http://schemas.openxmlformats.org/officeDocument/2006/relationships/image" Target="../media/image54.png"/><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www.youtube.com/watch?v=H5fdzoAeLCE&amp;t=1s" TargetMode="External"/><Relationship Id="rId7"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3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hyperlink" Target="bkjnkjnkllkmlm"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jp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49.svg"/><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hyperlink" Target="https://www.youtube.com/watch?v=oBZ1Ibs1Qk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2.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6.png"/><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2.jpeg"/><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7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1.svg"/><Relationship Id="rId4" Type="http://schemas.openxmlformats.org/officeDocument/2006/relationships/image" Target="../media/image40.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5.sv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png"/><Relationship Id="rId7" Type="http://schemas.openxmlformats.org/officeDocument/2006/relationships/diagramLayout" Target="../diagrams/layout2.xml"/><Relationship Id="rId12"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Data" Target="../diagrams/data2.xml"/><Relationship Id="rId11" Type="http://schemas.openxmlformats.org/officeDocument/2006/relationships/image" Target="../media/image76.png"/><Relationship Id="rId5" Type="http://schemas.openxmlformats.org/officeDocument/2006/relationships/image" Target="../media/image75.svg"/><Relationship Id="rId10" Type="http://schemas.microsoft.com/office/2007/relationships/diagramDrawing" Target="../diagrams/drawing2.xml"/><Relationship Id="rId4" Type="http://schemas.openxmlformats.org/officeDocument/2006/relationships/image" Target="../media/image48.png"/><Relationship Id="rId9" Type="http://schemas.openxmlformats.org/officeDocument/2006/relationships/diagramColors" Target="../diagrams/colors2.xml"/></Relationships>
</file>

<file path=ppt/slides/_rels/slide79.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3.png"/><Relationship Id="rId7" Type="http://schemas.openxmlformats.org/officeDocument/2006/relationships/diagramLayout" Target="../diagrams/layout3.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Data" Target="../diagrams/data3.xml"/><Relationship Id="rId5" Type="http://schemas.openxmlformats.org/officeDocument/2006/relationships/image" Target="../media/image75.svg"/><Relationship Id="rId10" Type="http://schemas.microsoft.com/office/2007/relationships/diagramDrawing" Target="../diagrams/drawing3.xml"/><Relationship Id="rId4" Type="http://schemas.openxmlformats.org/officeDocument/2006/relationships/image" Target="../media/image48.png"/><Relationship Id="rId9" Type="http://schemas.openxmlformats.org/officeDocument/2006/relationships/diagramColors" Target="../diagrams/colors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sv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5.svg"/><Relationship Id="rId4" Type="http://schemas.openxmlformats.org/officeDocument/2006/relationships/image" Target="../media/image48.png"/></Relationships>
</file>

<file path=ppt/slides/_rels/slide8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5.svg"/><Relationship Id="rId4" Type="http://schemas.openxmlformats.org/officeDocument/2006/relationships/image" Target="../media/image48.png"/><Relationship Id="rId9" Type="http://schemas.microsoft.com/office/2007/relationships/hdphoto" Target="../media/hdphoto3.wdp"/></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5.svg"/><Relationship Id="rId4" Type="http://schemas.openxmlformats.org/officeDocument/2006/relationships/image" Target="../media/image48.pn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5.svg"/><Relationship Id="rId4" Type="http://schemas.openxmlformats.org/officeDocument/2006/relationships/image" Target="../media/image48.png"/></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75.sv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75.svg"/><Relationship Id="rId4" Type="http://schemas.openxmlformats.org/officeDocument/2006/relationships/image" Target="../media/image48.pn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75.svg"/><Relationship Id="rId4" Type="http://schemas.openxmlformats.org/officeDocument/2006/relationships/image" Target="../media/image48.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4.sv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49.sv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9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6.tiff"/><Relationship Id="rId5" Type="http://schemas.openxmlformats.org/officeDocument/2006/relationships/image" Target="../media/image49.svg"/><Relationship Id="rId4" Type="http://schemas.openxmlformats.org/officeDocument/2006/relationships/image" Target="../media/image48.png"/></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6.tiff"/><Relationship Id="rId5" Type="http://schemas.openxmlformats.org/officeDocument/2006/relationships/image" Target="../media/image49.svg"/><Relationship Id="rId4" Type="http://schemas.openxmlformats.org/officeDocument/2006/relationships/image" Target="../media/image48.png"/></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49.svg"/><Relationship Id="rId4" Type="http://schemas.openxmlformats.org/officeDocument/2006/relationships/image" Target="../media/image48.png"/></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49.sv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69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1567345" y="4935666"/>
            <a:ext cx="14399279" cy="2924175"/>
          </a:xfrm>
          <a:prstGeom prst="rect">
            <a:avLst/>
          </a:prstGeom>
        </p:spPr>
        <p:txBody>
          <a:bodyPr lIns="0" tIns="0" rIns="0" bIns="0" rtlCol="0" anchor="t">
            <a:spAutoFit/>
          </a:bodyPr>
          <a:lstStyle/>
          <a:p>
            <a:pPr algn="l">
              <a:lnSpc>
                <a:spcPts val="4530"/>
              </a:lnSpc>
            </a:pPr>
            <a:r>
              <a:rPr lang="en-US" sz="5400">
                <a:solidFill>
                  <a:srgbClr val="000000"/>
                </a:solidFill>
                <a:latin typeface="Montserrat Light"/>
              </a:rPr>
              <a:t>SUCCESSFULLY</a:t>
            </a:r>
          </a:p>
          <a:p>
            <a:pPr algn="l">
              <a:lnSpc>
                <a:spcPts val="4530"/>
              </a:lnSpc>
            </a:pPr>
            <a:r>
              <a:rPr lang="en-US" sz="5400">
                <a:solidFill>
                  <a:srgbClr val="000000"/>
                </a:solidFill>
                <a:latin typeface="Montserrat Light"/>
              </a:rPr>
              <a:t>DELIVERING LOCAL</a:t>
            </a:r>
          </a:p>
          <a:p>
            <a:pPr algn="l">
              <a:lnSpc>
                <a:spcPts val="4530"/>
              </a:lnSpc>
            </a:pPr>
            <a:r>
              <a:rPr lang="en-US" sz="5400">
                <a:solidFill>
                  <a:srgbClr val="000000"/>
                </a:solidFill>
                <a:latin typeface="Montserrat Light"/>
              </a:rPr>
              <a:t>EXECUTIVE TALENT</a:t>
            </a:r>
          </a:p>
          <a:p>
            <a:pPr algn="l">
              <a:lnSpc>
                <a:spcPts val="4530"/>
              </a:lnSpc>
            </a:pPr>
            <a:r>
              <a:rPr lang="en-US" sz="5400">
                <a:solidFill>
                  <a:srgbClr val="5C77B9"/>
                </a:solidFill>
                <a:latin typeface="Montserrat Bold"/>
              </a:rPr>
              <a:t>THROUGH A</a:t>
            </a:r>
          </a:p>
          <a:p>
            <a:pPr algn="l">
              <a:lnSpc>
                <a:spcPts val="4530"/>
              </a:lnSpc>
            </a:pPr>
            <a:r>
              <a:rPr lang="en-US" sz="5400">
                <a:solidFill>
                  <a:srgbClr val="5C77B9"/>
                </a:solidFill>
                <a:latin typeface="Montserrat Bold"/>
              </a:rPr>
              <a:t>GLOBAL NETWORK</a:t>
            </a:r>
          </a:p>
        </p:txBody>
      </p:sp>
      <p:grpSp>
        <p:nvGrpSpPr>
          <p:cNvPr id="3" name="Group 3"/>
          <p:cNvGrpSpPr/>
          <p:nvPr/>
        </p:nvGrpSpPr>
        <p:grpSpPr>
          <a:xfrm>
            <a:off x="1651888" y="3725732"/>
            <a:ext cx="5518690" cy="511386"/>
            <a:chOff x="0" y="0"/>
            <a:chExt cx="7358253" cy="681848"/>
          </a:xfrm>
        </p:grpSpPr>
        <p:sp>
          <p:nvSpPr>
            <p:cNvPr id="4" name="Freeform 4"/>
            <p:cNvSpPr/>
            <p:nvPr/>
          </p:nvSpPr>
          <p:spPr>
            <a:xfrm>
              <a:off x="0" y="0"/>
              <a:ext cx="7358216" cy="681863"/>
            </a:xfrm>
            <a:custGeom>
              <a:avLst/>
              <a:gdLst/>
              <a:ahLst/>
              <a:cxnLst/>
              <a:rect l="l" t="t" r="r" b="b"/>
              <a:pathLst>
                <a:path w="7358216" h="681863">
                  <a:moveTo>
                    <a:pt x="0" y="0"/>
                  </a:moveTo>
                  <a:lnTo>
                    <a:pt x="7358216" y="0"/>
                  </a:lnTo>
                  <a:lnTo>
                    <a:pt x="7358216" y="681863"/>
                  </a:lnTo>
                  <a:lnTo>
                    <a:pt x="0" y="681863"/>
                  </a:lnTo>
                  <a:close/>
                </a:path>
              </a:pathLst>
            </a:custGeom>
            <a:solidFill>
              <a:srgbClr val="2D3A5F"/>
            </a:solidFill>
          </p:spPr>
          <p:txBody>
            <a:bodyPr/>
            <a:lstStyle/>
            <a:p>
              <a:endParaRPr lang="nl-NL"/>
            </a:p>
          </p:txBody>
        </p:sp>
      </p:grpSp>
      <p:sp>
        <p:nvSpPr>
          <p:cNvPr id="5" name="Freeform 5"/>
          <p:cNvSpPr/>
          <p:nvPr/>
        </p:nvSpPr>
        <p:spPr>
          <a:xfrm>
            <a:off x="1651888" y="1207279"/>
            <a:ext cx="7836464" cy="2230378"/>
          </a:xfrm>
          <a:custGeom>
            <a:avLst/>
            <a:gdLst/>
            <a:ahLst/>
            <a:cxnLst/>
            <a:rect l="l" t="t" r="r" b="b"/>
            <a:pathLst>
              <a:path w="7836464" h="2230378">
                <a:moveTo>
                  <a:pt x="0" y="0"/>
                </a:moveTo>
                <a:lnTo>
                  <a:pt x="7836465" y="0"/>
                </a:lnTo>
                <a:lnTo>
                  <a:pt x="7836465" y="2230377"/>
                </a:lnTo>
                <a:lnTo>
                  <a:pt x="0" y="2230377"/>
                </a:lnTo>
                <a:lnTo>
                  <a:pt x="0" y="0"/>
                </a:lnTo>
                <a:close/>
              </a:path>
            </a:pathLst>
          </a:custGeom>
          <a:blipFill>
            <a:blip r:embed="rId3"/>
            <a:stretch>
              <a:fillRect t="-216" b="-216"/>
            </a:stretch>
          </a:blipFill>
        </p:spPr>
        <p:txBody>
          <a:bodyPr/>
          <a:lstStyle/>
          <a:p>
            <a:endParaRPr lang="nl-NL"/>
          </a:p>
        </p:txBody>
      </p:sp>
      <p:grpSp>
        <p:nvGrpSpPr>
          <p:cNvPr id="6" name="Group 6"/>
          <p:cNvGrpSpPr/>
          <p:nvPr/>
        </p:nvGrpSpPr>
        <p:grpSpPr>
          <a:xfrm>
            <a:off x="13575322" y="0"/>
            <a:ext cx="4712676" cy="10287000"/>
            <a:chOff x="0" y="0"/>
            <a:chExt cx="6283568" cy="13716000"/>
          </a:xfrm>
        </p:grpSpPr>
        <p:sp>
          <p:nvSpPr>
            <p:cNvPr id="7" name="Freeform 7"/>
            <p:cNvSpPr/>
            <p:nvPr/>
          </p:nvSpPr>
          <p:spPr>
            <a:xfrm>
              <a:off x="0" y="0"/>
              <a:ext cx="6283579" cy="13716000"/>
            </a:xfrm>
            <a:custGeom>
              <a:avLst/>
              <a:gdLst/>
              <a:ahLst/>
              <a:cxnLst/>
              <a:rect l="l" t="t" r="r" b="b"/>
              <a:pathLst>
                <a:path w="6283579" h="13716000">
                  <a:moveTo>
                    <a:pt x="0" y="0"/>
                  </a:moveTo>
                  <a:lnTo>
                    <a:pt x="6283579" y="0"/>
                  </a:lnTo>
                  <a:lnTo>
                    <a:pt x="6283579" y="13716000"/>
                  </a:lnTo>
                  <a:lnTo>
                    <a:pt x="0" y="13716000"/>
                  </a:lnTo>
                  <a:close/>
                </a:path>
              </a:pathLst>
            </a:custGeom>
            <a:solidFill>
              <a:srgbClr val="2D3A5F"/>
            </a:solidFill>
          </p:spPr>
          <p:txBody>
            <a:bodyPr/>
            <a:lstStyle/>
            <a:p>
              <a:endParaRPr lang="nl-NL"/>
            </a:p>
          </p:txBody>
        </p:sp>
      </p:grpSp>
      <p:sp>
        <p:nvSpPr>
          <p:cNvPr id="8" name="TextBox 8"/>
          <p:cNvSpPr txBox="1"/>
          <p:nvPr/>
        </p:nvSpPr>
        <p:spPr>
          <a:xfrm>
            <a:off x="1808371" y="3851123"/>
            <a:ext cx="8380363" cy="289179"/>
          </a:xfrm>
          <a:prstGeom prst="rect">
            <a:avLst/>
          </a:prstGeom>
        </p:spPr>
        <p:txBody>
          <a:bodyPr lIns="0" tIns="0" rIns="0" bIns="0" rtlCol="0" anchor="t">
            <a:spAutoFit/>
          </a:bodyPr>
          <a:lstStyle/>
          <a:p>
            <a:pPr algn="l">
              <a:lnSpc>
                <a:spcPts val="2268"/>
              </a:lnSpc>
            </a:pPr>
            <a:r>
              <a:rPr lang="en-US" sz="2100">
                <a:solidFill>
                  <a:srgbClr val="FFFFFF"/>
                </a:solidFill>
                <a:latin typeface="Montserrat Bold"/>
              </a:rPr>
              <a:t>Regional Meeting - Thursday April 11</a:t>
            </a:r>
          </a:p>
        </p:txBody>
      </p:sp>
      <p:grpSp>
        <p:nvGrpSpPr>
          <p:cNvPr id="9" name="Group 9"/>
          <p:cNvGrpSpPr/>
          <p:nvPr/>
        </p:nvGrpSpPr>
        <p:grpSpPr>
          <a:xfrm>
            <a:off x="10829866" y="2484284"/>
            <a:ext cx="5691348" cy="569134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00" r="-25000"/>
              </a:stretch>
            </a:blipFill>
          </p:spPr>
          <p:txBody>
            <a:bodyPr/>
            <a:lstStyle/>
            <a:p>
              <a:endParaRPr lang="nl-NL"/>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54638" y="-139904"/>
            <a:ext cx="18442636" cy="2980366"/>
            <a:chOff x="0" y="0"/>
            <a:chExt cx="24590182" cy="3973821"/>
          </a:xfrm>
        </p:grpSpPr>
        <p:sp>
          <p:nvSpPr>
            <p:cNvPr id="3" name="Freeform 3"/>
            <p:cNvSpPr/>
            <p:nvPr/>
          </p:nvSpPr>
          <p:spPr>
            <a:xfrm>
              <a:off x="0" y="0"/>
              <a:ext cx="24590192" cy="3973818"/>
            </a:xfrm>
            <a:custGeom>
              <a:avLst/>
              <a:gdLst/>
              <a:ahLst/>
              <a:cxnLst/>
              <a:rect l="l" t="t" r="r" b="b"/>
              <a:pathLst>
                <a:path w="24590192" h="3973818">
                  <a:moveTo>
                    <a:pt x="0" y="0"/>
                  </a:moveTo>
                  <a:lnTo>
                    <a:pt x="24590192" y="0"/>
                  </a:lnTo>
                  <a:lnTo>
                    <a:pt x="24590192" y="3973818"/>
                  </a:lnTo>
                  <a:lnTo>
                    <a:pt x="0" y="3973818"/>
                  </a:lnTo>
                  <a:close/>
                </a:path>
              </a:pathLst>
            </a:custGeom>
            <a:solidFill>
              <a:srgbClr val="2D3A5F"/>
            </a:solidFill>
          </p:spPr>
          <p:txBody>
            <a:bodyPr/>
            <a:lstStyle/>
            <a:p>
              <a:endParaRPr lang="nl-NL"/>
            </a:p>
          </p:txBody>
        </p:sp>
      </p:grpSp>
      <p:grpSp>
        <p:nvGrpSpPr>
          <p:cNvPr id="4" name="Group 4"/>
          <p:cNvGrpSpPr/>
          <p:nvPr/>
        </p:nvGrpSpPr>
        <p:grpSpPr>
          <a:xfrm>
            <a:off x="0" y="2840462"/>
            <a:ext cx="4633133" cy="5937778"/>
            <a:chOff x="0" y="0"/>
            <a:chExt cx="1220249" cy="1563859"/>
          </a:xfrm>
        </p:grpSpPr>
        <p:sp>
          <p:nvSpPr>
            <p:cNvPr id="5" name="Freeform 5"/>
            <p:cNvSpPr/>
            <p:nvPr/>
          </p:nvSpPr>
          <p:spPr>
            <a:xfrm>
              <a:off x="0" y="0"/>
              <a:ext cx="1220249" cy="1563859"/>
            </a:xfrm>
            <a:custGeom>
              <a:avLst/>
              <a:gdLst/>
              <a:ahLst/>
              <a:cxnLst/>
              <a:rect l="l" t="t" r="r" b="b"/>
              <a:pathLst>
                <a:path w="1220249" h="1563859">
                  <a:moveTo>
                    <a:pt x="0" y="0"/>
                  </a:moveTo>
                  <a:lnTo>
                    <a:pt x="1220249" y="0"/>
                  </a:lnTo>
                  <a:lnTo>
                    <a:pt x="1220249" y="1563859"/>
                  </a:lnTo>
                  <a:lnTo>
                    <a:pt x="0" y="1563859"/>
                  </a:lnTo>
                  <a:close/>
                </a:path>
              </a:pathLst>
            </a:custGeom>
            <a:solidFill>
              <a:srgbClr val="FFFFFF"/>
            </a:solidFill>
          </p:spPr>
          <p:txBody>
            <a:bodyPr/>
            <a:lstStyle/>
            <a:p>
              <a:endParaRPr lang="nl-NL"/>
            </a:p>
          </p:txBody>
        </p:sp>
        <p:sp>
          <p:nvSpPr>
            <p:cNvPr id="6" name="TextBox 6"/>
            <p:cNvSpPr txBox="1"/>
            <p:nvPr/>
          </p:nvSpPr>
          <p:spPr>
            <a:xfrm>
              <a:off x="0" y="0"/>
              <a:ext cx="1220249" cy="1563859"/>
            </a:xfrm>
            <a:prstGeom prst="rect">
              <a:avLst/>
            </a:prstGeom>
          </p:spPr>
          <p:txBody>
            <a:bodyPr lIns="50800" tIns="50800" rIns="50800" bIns="50800" rtlCol="0" anchor="ctr"/>
            <a:lstStyle/>
            <a:p>
              <a:pPr>
                <a:lnSpc>
                  <a:spcPts val="2160"/>
                </a:lnSpc>
              </a:pPr>
              <a:endParaRPr/>
            </a:p>
            <a:p>
              <a:pPr>
                <a:lnSpc>
                  <a:spcPts val="2160"/>
                </a:lnSpc>
              </a:pPr>
              <a:endParaRPr/>
            </a:p>
            <a:p>
              <a:pPr>
                <a:lnSpc>
                  <a:spcPts val="2160"/>
                </a:lnSpc>
              </a:pPr>
              <a:endParaRPr/>
            </a:p>
            <a:p>
              <a:pPr>
                <a:lnSpc>
                  <a:spcPts val="2160"/>
                </a:lnSpc>
              </a:pPr>
              <a:endParaRPr/>
            </a:p>
            <a:p>
              <a:pPr marL="388620" lvl="1" indent="-194310">
                <a:lnSpc>
                  <a:spcPts val="2160"/>
                </a:lnSpc>
                <a:buFont typeface="Arial"/>
                <a:buChar char="•"/>
              </a:pPr>
              <a:r>
                <a:rPr lang="en-US" sz="1800">
                  <a:solidFill>
                    <a:srgbClr val="4F6AB3"/>
                  </a:solidFill>
                  <a:latin typeface="Montserrat Light"/>
                </a:rPr>
                <a:t>Share adaptive sales &amp; marketing strategies</a:t>
              </a:r>
            </a:p>
            <a:p>
              <a:pPr>
                <a:lnSpc>
                  <a:spcPts val="2160"/>
                </a:lnSpc>
              </a:pPr>
              <a:endParaRPr lang="en-US" sz="1800">
                <a:solidFill>
                  <a:srgbClr val="4F6AB3"/>
                </a:solidFill>
                <a:latin typeface="Montserrat Light"/>
              </a:endParaRPr>
            </a:p>
            <a:p>
              <a:pPr marL="388620" lvl="1" indent="-194310">
                <a:lnSpc>
                  <a:spcPts val="2160"/>
                </a:lnSpc>
                <a:buFont typeface="Arial"/>
                <a:buChar char="•"/>
              </a:pPr>
              <a:r>
                <a:rPr lang="en-US" sz="1800">
                  <a:solidFill>
                    <a:srgbClr val="4F6AB3"/>
                  </a:solidFill>
                  <a:latin typeface="Montserrat Light"/>
                </a:rPr>
                <a:t>What do you do differently?</a:t>
              </a:r>
            </a:p>
            <a:p>
              <a:pPr>
                <a:lnSpc>
                  <a:spcPts val="2160"/>
                </a:lnSpc>
              </a:pPr>
              <a:endParaRPr lang="en-US" sz="1800">
                <a:solidFill>
                  <a:srgbClr val="4F6AB3"/>
                </a:solidFill>
                <a:latin typeface="Montserrat Light"/>
              </a:endParaRPr>
            </a:p>
            <a:p>
              <a:pPr marL="388620" lvl="1" indent="-194310">
                <a:lnSpc>
                  <a:spcPts val="2160"/>
                </a:lnSpc>
                <a:buFont typeface="Arial"/>
                <a:buChar char="•"/>
              </a:pPr>
              <a:r>
                <a:rPr lang="en-US" sz="1800">
                  <a:solidFill>
                    <a:srgbClr val="4F6AB3"/>
                  </a:solidFill>
                  <a:latin typeface="Montserrat Light"/>
                </a:rPr>
                <a:t>Review market approach adjustments</a:t>
              </a:r>
            </a:p>
            <a:p>
              <a:pPr algn="just">
                <a:lnSpc>
                  <a:spcPts val="2160"/>
                </a:lnSpc>
              </a:pPr>
              <a:endParaRPr lang="en-US" sz="1800">
                <a:solidFill>
                  <a:srgbClr val="4F6AB3"/>
                </a:solidFill>
                <a:latin typeface="Montserrat Light"/>
              </a:endParaRPr>
            </a:p>
          </p:txBody>
        </p:sp>
      </p:grpSp>
      <p:grpSp>
        <p:nvGrpSpPr>
          <p:cNvPr id="7" name="Group 7"/>
          <p:cNvGrpSpPr/>
          <p:nvPr/>
        </p:nvGrpSpPr>
        <p:grpSpPr>
          <a:xfrm>
            <a:off x="4598004" y="2840462"/>
            <a:ext cx="4586325" cy="5937778"/>
            <a:chOff x="0" y="0"/>
            <a:chExt cx="1207921" cy="1563859"/>
          </a:xfrm>
        </p:grpSpPr>
        <p:sp>
          <p:nvSpPr>
            <p:cNvPr id="8" name="Freeform 8"/>
            <p:cNvSpPr/>
            <p:nvPr/>
          </p:nvSpPr>
          <p:spPr>
            <a:xfrm>
              <a:off x="0" y="0"/>
              <a:ext cx="1207921" cy="1563859"/>
            </a:xfrm>
            <a:custGeom>
              <a:avLst/>
              <a:gdLst/>
              <a:ahLst/>
              <a:cxnLst/>
              <a:rect l="l" t="t" r="r" b="b"/>
              <a:pathLst>
                <a:path w="1207921" h="1563859">
                  <a:moveTo>
                    <a:pt x="0" y="0"/>
                  </a:moveTo>
                  <a:lnTo>
                    <a:pt x="1207921" y="0"/>
                  </a:lnTo>
                  <a:lnTo>
                    <a:pt x="1207921" y="1563859"/>
                  </a:lnTo>
                  <a:lnTo>
                    <a:pt x="0" y="1563859"/>
                  </a:lnTo>
                  <a:close/>
                </a:path>
              </a:pathLst>
            </a:custGeom>
            <a:solidFill>
              <a:srgbClr val="E1E1E1"/>
            </a:solidFill>
          </p:spPr>
          <p:txBody>
            <a:bodyPr/>
            <a:lstStyle/>
            <a:p>
              <a:endParaRPr lang="nl-NL"/>
            </a:p>
          </p:txBody>
        </p:sp>
        <p:sp>
          <p:nvSpPr>
            <p:cNvPr id="9" name="TextBox 9"/>
            <p:cNvSpPr txBox="1"/>
            <p:nvPr/>
          </p:nvSpPr>
          <p:spPr>
            <a:xfrm>
              <a:off x="0" y="0"/>
              <a:ext cx="1207921" cy="1563859"/>
            </a:xfrm>
            <a:prstGeom prst="rect">
              <a:avLst/>
            </a:prstGeom>
          </p:spPr>
          <p:txBody>
            <a:bodyPr lIns="50800" tIns="50800" rIns="50800" bIns="50800" rtlCol="0" anchor="ctr"/>
            <a:lstStyle/>
            <a:p>
              <a:pPr>
                <a:lnSpc>
                  <a:spcPts val="2160"/>
                </a:lnSpc>
              </a:pPr>
              <a:endParaRPr/>
            </a:p>
            <a:p>
              <a:pPr>
                <a:lnSpc>
                  <a:spcPts val="2160"/>
                </a:lnSpc>
              </a:pPr>
              <a:endParaRPr/>
            </a:p>
            <a:p>
              <a:pPr>
                <a:lnSpc>
                  <a:spcPts val="2160"/>
                </a:lnSpc>
              </a:pPr>
              <a:endParaRPr/>
            </a:p>
            <a:p>
              <a:pPr>
                <a:lnSpc>
                  <a:spcPts val="2160"/>
                </a:lnSpc>
              </a:pPr>
              <a:endParaRPr/>
            </a:p>
            <a:p>
              <a:pPr marL="388620" lvl="1" indent="-194310">
                <a:lnSpc>
                  <a:spcPts val="2160"/>
                </a:lnSpc>
                <a:buFont typeface="Arial"/>
                <a:buChar char="•"/>
              </a:pPr>
              <a:r>
                <a:rPr lang="en-US" sz="1800">
                  <a:solidFill>
                    <a:srgbClr val="000000"/>
                  </a:solidFill>
                  <a:latin typeface="Montserrat Light"/>
                </a:rPr>
                <a:t>Discuss process efficiency and cost-saving measures</a:t>
              </a:r>
            </a:p>
            <a:p>
              <a:pPr>
                <a:lnSpc>
                  <a:spcPts val="2160"/>
                </a:lnSpc>
              </a:pPr>
              <a:endParaRPr lang="en-US" sz="1800">
                <a:solidFill>
                  <a:srgbClr val="000000"/>
                </a:solidFill>
                <a:latin typeface="Montserrat Light"/>
              </a:endParaRPr>
            </a:p>
            <a:p>
              <a:pPr marL="388620" lvl="1" indent="-194310">
                <a:lnSpc>
                  <a:spcPts val="2160"/>
                </a:lnSpc>
                <a:buFont typeface="Arial"/>
                <a:buChar char="•"/>
              </a:pPr>
              <a:r>
                <a:rPr lang="en-US" sz="1800">
                  <a:solidFill>
                    <a:srgbClr val="000000"/>
                  </a:solidFill>
                  <a:latin typeface="Montserrat"/>
                </a:rPr>
                <a:t>What do you do differently in your executive search projects?</a:t>
              </a:r>
            </a:p>
            <a:p>
              <a:pPr>
                <a:lnSpc>
                  <a:spcPts val="2160"/>
                </a:lnSpc>
              </a:pPr>
              <a:endParaRPr lang="en-US" sz="1800">
                <a:solidFill>
                  <a:srgbClr val="000000"/>
                </a:solidFill>
                <a:latin typeface="Montserrat"/>
              </a:endParaRPr>
            </a:p>
            <a:p>
              <a:pPr marL="388620" lvl="1" indent="-194310">
                <a:lnSpc>
                  <a:spcPts val="2160"/>
                </a:lnSpc>
                <a:buFont typeface="Arial"/>
                <a:buChar char="•"/>
              </a:pPr>
              <a:r>
                <a:rPr lang="en-US" sz="1800">
                  <a:solidFill>
                    <a:srgbClr val="000000"/>
                  </a:solidFill>
                  <a:latin typeface="Montserrat"/>
                </a:rPr>
                <a:t>Process evaluation &amp; improvement</a:t>
              </a:r>
            </a:p>
            <a:p>
              <a:pPr>
                <a:lnSpc>
                  <a:spcPts val="2160"/>
                </a:lnSpc>
              </a:pPr>
              <a:endParaRPr lang="en-US" sz="1800">
                <a:solidFill>
                  <a:srgbClr val="000000"/>
                </a:solidFill>
                <a:latin typeface="Montserrat"/>
              </a:endParaRPr>
            </a:p>
          </p:txBody>
        </p:sp>
      </p:grpSp>
      <p:grpSp>
        <p:nvGrpSpPr>
          <p:cNvPr id="10" name="Group 10"/>
          <p:cNvGrpSpPr/>
          <p:nvPr/>
        </p:nvGrpSpPr>
        <p:grpSpPr>
          <a:xfrm>
            <a:off x="9151744" y="2840462"/>
            <a:ext cx="4582515" cy="5937778"/>
            <a:chOff x="0" y="0"/>
            <a:chExt cx="1206918" cy="1563859"/>
          </a:xfrm>
        </p:grpSpPr>
        <p:sp>
          <p:nvSpPr>
            <p:cNvPr id="11" name="Freeform 11"/>
            <p:cNvSpPr/>
            <p:nvPr/>
          </p:nvSpPr>
          <p:spPr>
            <a:xfrm>
              <a:off x="0" y="0"/>
              <a:ext cx="1206918" cy="1563859"/>
            </a:xfrm>
            <a:custGeom>
              <a:avLst/>
              <a:gdLst/>
              <a:ahLst/>
              <a:cxnLst/>
              <a:rect l="l" t="t" r="r" b="b"/>
              <a:pathLst>
                <a:path w="1206918" h="1563859">
                  <a:moveTo>
                    <a:pt x="0" y="0"/>
                  </a:moveTo>
                  <a:lnTo>
                    <a:pt x="1206918" y="0"/>
                  </a:lnTo>
                  <a:lnTo>
                    <a:pt x="1206918" y="1563859"/>
                  </a:lnTo>
                  <a:lnTo>
                    <a:pt x="0" y="1563859"/>
                  </a:lnTo>
                  <a:close/>
                </a:path>
              </a:pathLst>
            </a:custGeom>
            <a:solidFill>
              <a:srgbClr val="5C77B9"/>
            </a:solidFill>
          </p:spPr>
          <p:txBody>
            <a:bodyPr/>
            <a:lstStyle/>
            <a:p>
              <a:endParaRPr lang="nl-NL"/>
            </a:p>
          </p:txBody>
        </p:sp>
        <p:sp>
          <p:nvSpPr>
            <p:cNvPr id="12" name="TextBox 12"/>
            <p:cNvSpPr txBox="1"/>
            <p:nvPr/>
          </p:nvSpPr>
          <p:spPr>
            <a:xfrm>
              <a:off x="0" y="0"/>
              <a:ext cx="1206918" cy="1563859"/>
            </a:xfrm>
            <a:prstGeom prst="rect">
              <a:avLst/>
            </a:prstGeom>
          </p:spPr>
          <p:txBody>
            <a:bodyPr lIns="50800" tIns="50800" rIns="50800" bIns="50800" rtlCol="0" anchor="ctr"/>
            <a:lstStyle/>
            <a:p>
              <a:pPr algn="ctr">
                <a:lnSpc>
                  <a:spcPts val="2160"/>
                </a:lnSpc>
              </a:pPr>
              <a:endParaRPr/>
            </a:p>
            <a:p>
              <a:pPr algn="ctr">
                <a:lnSpc>
                  <a:spcPts val="2160"/>
                </a:lnSpc>
              </a:pPr>
              <a:endParaRPr/>
            </a:p>
            <a:p>
              <a:pPr algn="ctr">
                <a:lnSpc>
                  <a:spcPts val="2160"/>
                </a:lnSpc>
              </a:pPr>
              <a:endParaRPr/>
            </a:p>
            <a:p>
              <a:pPr algn="ctr">
                <a:lnSpc>
                  <a:spcPts val="2160"/>
                </a:lnSpc>
              </a:pPr>
              <a:endParaRPr/>
            </a:p>
            <a:p>
              <a:pPr marL="388620" lvl="1" indent="-194310">
                <a:lnSpc>
                  <a:spcPts val="2160"/>
                </a:lnSpc>
                <a:buFont typeface="Arial"/>
                <a:buChar char="•"/>
              </a:pPr>
              <a:r>
                <a:rPr lang="en-US" sz="1800">
                  <a:solidFill>
                    <a:srgbClr val="FFFFFF"/>
                  </a:solidFill>
                  <a:latin typeface="Montserrat Light"/>
                </a:rPr>
                <a:t>How do you as an entrepreneur act in this situation?</a:t>
              </a:r>
            </a:p>
            <a:p>
              <a:pPr>
                <a:lnSpc>
                  <a:spcPts val="2160"/>
                </a:lnSpc>
              </a:pPr>
              <a:endParaRPr lang="en-US" sz="1800">
                <a:solidFill>
                  <a:srgbClr val="FFFFFF"/>
                </a:solidFill>
                <a:latin typeface="Montserrat Light"/>
              </a:endParaRPr>
            </a:p>
            <a:p>
              <a:pPr marL="388620" lvl="1" indent="-194310">
                <a:lnSpc>
                  <a:spcPts val="2160"/>
                </a:lnSpc>
                <a:buFont typeface="Arial"/>
                <a:buChar char="•"/>
              </a:pPr>
              <a:r>
                <a:rPr lang="en-US" sz="1800">
                  <a:solidFill>
                    <a:srgbClr val="FFFFFF"/>
                  </a:solidFill>
                  <a:latin typeface="Montserrat Light"/>
                </a:rPr>
                <a:t>What type of leadership are you showing?</a:t>
              </a:r>
            </a:p>
            <a:p>
              <a:pPr>
                <a:lnSpc>
                  <a:spcPts val="2160"/>
                </a:lnSpc>
              </a:pPr>
              <a:endParaRPr lang="en-US" sz="1800">
                <a:solidFill>
                  <a:srgbClr val="FFFFFF"/>
                </a:solidFill>
                <a:latin typeface="Montserrat Light"/>
              </a:endParaRPr>
            </a:p>
            <a:p>
              <a:pPr marL="388620" lvl="1" indent="-194310">
                <a:lnSpc>
                  <a:spcPts val="2160"/>
                </a:lnSpc>
                <a:buFont typeface="Arial"/>
                <a:buChar char="•"/>
              </a:pPr>
              <a:r>
                <a:rPr lang="en-US" sz="1800">
                  <a:solidFill>
                    <a:srgbClr val="FFFFFF"/>
                  </a:solidFill>
                  <a:latin typeface="Montserrat Light"/>
                </a:rPr>
                <a:t>Assess employee engagement strategies</a:t>
              </a:r>
            </a:p>
            <a:p>
              <a:pPr algn="ctr">
                <a:lnSpc>
                  <a:spcPts val="2160"/>
                </a:lnSpc>
              </a:pPr>
              <a:endParaRPr lang="en-US" sz="1800">
                <a:solidFill>
                  <a:srgbClr val="FFFFFF"/>
                </a:solidFill>
                <a:latin typeface="Montserrat Light"/>
              </a:endParaRPr>
            </a:p>
          </p:txBody>
        </p:sp>
      </p:grpSp>
      <p:grpSp>
        <p:nvGrpSpPr>
          <p:cNvPr id="13" name="Group 13"/>
          <p:cNvGrpSpPr/>
          <p:nvPr/>
        </p:nvGrpSpPr>
        <p:grpSpPr>
          <a:xfrm>
            <a:off x="13734259" y="2840462"/>
            <a:ext cx="4553740" cy="5937778"/>
            <a:chOff x="0" y="0"/>
            <a:chExt cx="1199339" cy="1563859"/>
          </a:xfrm>
        </p:grpSpPr>
        <p:sp>
          <p:nvSpPr>
            <p:cNvPr id="14" name="Freeform 14"/>
            <p:cNvSpPr/>
            <p:nvPr/>
          </p:nvSpPr>
          <p:spPr>
            <a:xfrm>
              <a:off x="0" y="0"/>
              <a:ext cx="1199339" cy="1563859"/>
            </a:xfrm>
            <a:custGeom>
              <a:avLst/>
              <a:gdLst/>
              <a:ahLst/>
              <a:cxnLst/>
              <a:rect l="l" t="t" r="r" b="b"/>
              <a:pathLst>
                <a:path w="1199339" h="1563859">
                  <a:moveTo>
                    <a:pt x="0" y="0"/>
                  </a:moveTo>
                  <a:lnTo>
                    <a:pt x="1199339" y="0"/>
                  </a:lnTo>
                  <a:lnTo>
                    <a:pt x="1199339" y="1563859"/>
                  </a:lnTo>
                  <a:lnTo>
                    <a:pt x="0" y="1563859"/>
                  </a:lnTo>
                  <a:close/>
                </a:path>
              </a:pathLst>
            </a:custGeom>
            <a:solidFill>
              <a:srgbClr val="E9EDF6"/>
            </a:solidFill>
          </p:spPr>
          <p:txBody>
            <a:bodyPr/>
            <a:lstStyle/>
            <a:p>
              <a:endParaRPr lang="nl-NL"/>
            </a:p>
          </p:txBody>
        </p:sp>
        <p:sp>
          <p:nvSpPr>
            <p:cNvPr id="15" name="TextBox 15"/>
            <p:cNvSpPr txBox="1"/>
            <p:nvPr/>
          </p:nvSpPr>
          <p:spPr>
            <a:xfrm>
              <a:off x="0" y="0"/>
              <a:ext cx="1199339" cy="1563859"/>
            </a:xfrm>
            <a:prstGeom prst="rect">
              <a:avLst/>
            </a:prstGeom>
          </p:spPr>
          <p:txBody>
            <a:bodyPr lIns="50800" tIns="50800" rIns="50800" bIns="50800" rtlCol="0" anchor="ctr"/>
            <a:lstStyle/>
            <a:p>
              <a:pPr algn="ctr">
                <a:lnSpc>
                  <a:spcPts val="2160"/>
                </a:lnSpc>
              </a:pPr>
              <a:endParaRPr/>
            </a:p>
            <a:p>
              <a:pPr algn="ctr">
                <a:lnSpc>
                  <a:spcPts val="2160"/>
                </a:lnSpc>
              </a:pPr>
              <a:endParaRPr/>
            </a:p>
            <a:p>
              <a:pPr algn="ctr">
                <a:lnSpc>
                  <a:spcPts val="2160"/>
                </a:lnSpc>
              </a:pPr>
              <a:endParaRPr/>
            </a:p>
            <a:p>
              <a:pPr algn="ctr">
                <a:lnSpc>
                  <a:spcPts val="2160"/>
                </a:lnSpc>
              </a:pPr>
              <a:endParaRPr/>
            </a:p>
            <a:p>
              <a:pPr algn="ctr">
                <a:lnSpc>
                  <a:spcPts val="2160"/>
                </a:lnSpc>
              </a:pPr>
              <a:endParaRPr/>
            </a:p>
            <a:p>
              <a:pPr marL="388620" lvl="1" indent="-194310">
                <a:lnSpc>
                  <a:spcPts val="2160"/>
                </a:lnSpc>
                <a:buFont typeface="Arial"/>
                <a:buChar char="•"/>
              </a:pPr>
              <a:r>
                <a:rPr lang="en-US" sz="1800">
                  <a:solidFill>
                    <a:srgbClr val="4F6AB3"/>
                  </a:solidFill>
                  <a:latin typeface="Montserrat Light"/>
                </a:rPr>
                <a:t>Highlight tech usage for competitive advantage</a:t>
              </a:r>
            </a:p>
            <a:p>
              <a:pPr>
                <a:lnSpc>
                  <a:spcPts val="2160"/>
                </a:lnSpc>
              </a:pPr>
              <a:endParaRPr lang="en-US" sz="1800">
                <a:solidFill>
                  <a:srgbClr val="4F6AB3"/>
                </a:solidFill>
                <a:latin typeface="Montserrat Light"/>
              </a:endParaRPr>
            </a:p>
            <a:p>
              <a:pPr marL="388620" lvl="1" indent="-194310">
                <a:lnSpc>
                  <a:spcPts val="2160"/>
                </a:lnSpc>
                <a:buFont typeface="Arial"/>
                <a:buChar char="•"/>
              </a:pPr>
              <a:r>
                <a:rPr lang="en-US" sz="1800">
                  <a:solidFill>
                    <a:srgbClr val="4F6AB3"/>
                  </a:solidFill>
                  <a:latin typeface="Montserrat Light"/>
                </a:rPr>
                <a:t>Discuss digital transformation impacts</a:t>
              </a:r>
            </a:p>
            <a:p>
              <a:pPr>
                <a:lnSpc>
                  <a:spcPts val="2160"/>
                </a:lnSpc>
              </a:pPr>
              <a:endParaRPr lang="en-US" sz="1800">
                <a:solidFill>
                  <a:srgbClr val="4F6AB3"/>
                </a:solidFill>
                <a:latin typeface="Montserrat Light"/>
              </a:endParaRPr>
            </a:p>
            <a:p>
              <a:pPr marL="388620" lvl="1" indent="-194310">
                <a:lnSpc>
                  <a:spcPts val="2160"/>
                </a:lnSpc>
                <a:buFont typeface="Arial"/>
                <a:buChar char="•"/>
              </a:pPr>
              <a:r>
                <a:rPr lang="en-US" sz="1800">
                  <a:solidFill>
                    <a:srgbClr val="4F6AB3"/>
                  </a:solidFill>
                  <a:latin typeface="Montserrat Light"/>
                </a:rPr>
                <a:t>Share AI applications and innovative tech initiatives</a:t>
              </a:r>
            </a:p>
            <a:p>
              <a:pPr algn="ctr">
                <a:lnSpc>
                  <a:spcPts val="2160"/>
                </a:lnSpc>
              </a:pPr>
              <a:endParaRPr lang="en-US" sz="1800">
                <a:solidFill>
                  <a:srgbClr val="4F6AB3"/>
                </a:solidFill>
                <a:latin typeface="Montserrat Light"/>
              </a:endParaRPr>
            </a:p>
          </p:txBody>
        </p:sp>
      </p:grpSp>
      <p:sp>
        <p:nvSpPr>
          <p:cNvPr id="16" name="TextBox 16"/>
          <p:cNvSpPr txBox="1"/>
          <p:nvPr/>
        </p:nvSpPr>
        <p:spPr>
          <a:xfrm>
            <a:off x="2247181" y="1001347"/>
            <a:ext cx="13793637" cy="924715"/>
          </a:xfrm>
          <a:prstGeom prst="rect">
            <a:avLst/>
          </a:prstGeom>
        </p:spPr>
        <p:txBody>
          <a:bodyPr lIns="0" tIns="0" rIns="0" bIns="0" rtlCol="0" anchor="t">
            <a:spAutoFit/>
          </a:bodyPr>
          <a:lstStyle/>
          <a:p>
            <a:pPr algn="ctr">
              <a:lnSpc>
                <a:spcPts val="6968"/>
              </a:lnSpc>
            </a:pPr>
            <a:r>
              <a:rPr lang="en-US" sz="6999">
                <a:solidFill>
                  <a:srgbClr val="FFFFFF"/>
                </a:solidFill>
                <a:latin typeface="Montserrat Bold"/>
              </a:rPr>
              <a:t>BREAK-OUT SESSIONS</a:t>
            </a:r>
          </a:p>
        </p:txBody>
      </p:sp>
      <p:sp>
        <p:nvSpPr>
          <p:cNvPr id="17" name="TextBox 17"/>
          <p:cNvSpPr txBox="1"/>
          <p:nvPr/>
        </p:nvSpPr>
        <p:spPr>
          <a:xfrm>
            <a:off x="1181034" y="3181652"/>
            <a:ext cx="2171765" cy="1751964"/>
          </a:xfrm>
          <a:prstGeom prst="rect">
            <a:avLst/>
          </a:prstGeom>
        </p:spPr>
        <p:txBody>
          <a:bodyPr wrap="square" lIns="0" tIns="0" rIns="0" bIns="0" rtlCol="0" anchor="t">
            <a:spAutoFit/>
          </a:bodyPr>
          <a:lstStyle/>
          <a:p>
            <a:pPr algn="ctr">
              <a:lnSpc>
                <a:spcPts val="10219"/>
              </a:lnSpc>
            </a:pPr>
            <a:r>
              <a:rPr lang="en-US" sz="7299" dirty="0">
                <a:solidFill>
                  <a:srgbClr val="5C77B9"/>
                </a:solidFill>
                <a:latin typeface="Montserrat Bold"/>
              </a:rPr>
              <a:t>1</a:t>
            </a:r>
          </a:p>
          <a:p>
            <a:pPr algn="ctr">
              <a:lnSpc>
                <a:spcPts val="3500"/>
              </a:lnSpc>
            </a:pPr>
            <a:r>
              <a:rPr lang="en-US" sz="2500" dirty="0">
                <a:solidFill>
                  <a:srgbClr val="5C77B9"/>
                </a:solidFill>
                <a:latin typeface="Montserrat Bold"/>
              </a:rPr>
              <a:t>COMMERCE</a:t>
            </a:r>
          </a:p>
        </p:txBody>
      </p:sp>
      <p:sp>
        <p:nvSpPr>
          <p:cNvPr id="18" name="TextBox 18"/>
          <p:cNvSpPr txBox="1"/>
          <p:nvPr/>
        </p:nvSpPr>
        <p:spPr>
          <a:xfrm>
            <a:off x="10107459" y="3031941"/>
            <a:ext cx="2631002" cy="1751890"/>
          </a:xfrm>
          <a:prstGeom prst="rect">
            <a:avLst/>
          </a:prstGeom>
        </p:spPr>
        <p:txBody>
          <a:bodyPr lIns="0" tIns="0" rIns="0" bIns="0" rtlCol="0" anchor="t">
            <a:spAutoFit/>
          </a:bodyPr>
          <a:lstStyle/>
          <a:p>
            <a:pPr algn="ctr">
              <a:lnSpc>
                <a:spcPts val="10219"/>
              </a:lnSpc>
            </a:pPr>
            <a:r>
              <a:rPr lang="en-US" sz="7299">
                <a:solidFill>
                  <a:srgbClr val="FFFFFF"/>
                </a:solidFill>
                <a:latin typeface="Montserrat Bold"/>
              </a:rPr>
              <a:t>3</a:t>
            </a:r>
          </a:p>
          <a:p>
            <a:pPr algn="ctr">
              <a:lnSpc>
                <a:spcPts val="3500"/>
              </a:lnSpc>
            </a:pPr>
            <a:r>
              <a:rPr lang="en-US" sz="2500">
                <a:solidFill>
                  <a:srgbClr val="FFFFFF"/>
                </a:solidFill>
                <a:latin typeface="Montserrat Bold"/>
              </a:rPr>
              <a:t>organization</a:t>
            </a:r>
          </a:p>
        </p:txBody>
      </p:sp>
      <p:sp>
        <p:nvSpPr>
          <p:cNvPr id="19" name="TextBox 19"/>
          <p:cNvSpPr txBox="1"/>
          <p:nvPr/>
        </p:nvSpPr>
        <p:spPr>
          <a:xfrm>
            <a:off x="14776103" y="2881252"/>
            <a:ext cx="2662982" cy="2190115"/>
          </a:xfrm>
          <a:prstGeom prst="rect">
            <a:avLst/>
          </a:prstGeom>
        </p:spPr>
        <p:txBody>
          <a:bodyPr lIns="0" tIns="0" rIns="0" bIns="0" rtlCol="0" anchor="t">
            <a:spAutoFit/>
          </a:bodyPr>
          <a:lstStyle/>
          <a:p>
            <a:pPr algn="ctr">
              <a:lnSpc>
                <a:spcPts val="10219"/>
              </a:lnSpc>
            </a:pPr>
            <a:r>
              <a:rPr lang="en-US" sz="7299" dirty="0">
                <a:solidFill>
                  <a:srgbClr val="5C77B9"/>
                </a:solidFill>
                <a:latin typeface="Montserrat Bold"/>
              </a:rPr>
              <a:t>4</a:t>
            </a:r>
          </a:p>
          <a:p>
            <a:pPr algn="ctr">
              <a:lnSpc>
                <a:spcPts val="3500"/>
              </a:lnSpc>
            </a:pPr>
            <a:r>
              <a:rPr lang="en-US" sz="2500" dirty="0">
                <a:solidFill>
                  <a:srgbClr val="5C77B9"/>
                </a:solidFill>
                <a:latin typeface="Montserrat Bold"/>
              </a:rPr>
              <a:t>TECHNOLOGY &amp;</a:t>
            </a:r>
          </a:p>
          <a:p>
            <a:pPr algn="ctr">
              <a:lnSpc>
                <a:spcPts val="3500"/>
              </a:lnSpc>
            </a:pPr>
            <a:r>
              <a:rPr lang="en-US" sz="2500" dirty="0">
                <a:solidFill>
                  <a:srgbClr val="5C77B9"/>
                </a:solidFill>
                <a:latin typeface="Montserrat Bold"/>
              </a:rPr>
              <a:t>INNOVATION</a:t>
            </a:r>
          </a:p>
        </p:txBody>
      </p:sp>
      <p:sp>
        <p:nvSpPr>
          <p:cNvPr id="20" name="TextBox 20"/>
          <p:cNvSpPr txBox="1"/>
          <p:nvPr/>
        </p:nvSpPr>
        <p:spPr>
          <a:xfrm>
            <a:off x="6083689" y="3031941"/>
            <a:ext cx="1584554" cy="1751890"/>
          </a:xfrm>
          <a:prstGeom prst="rect">
            <a:avLst/>
          </a:prstGeom>
        </p:spPr>
        <p:txBody>
          <a:bodyPr lIns="0" tIns="0" rIns="0" bIns="0" rtlCol="0" anchor="t">
            <a:spAutoFit/>
          </a:bodyPr>
          <a:lstStyle/>
          <a:p>
            <a:pPr algn="ctr">
              <a:lnSpc>
                <a:spcPts val="10219"/>
              </a:lnSpc>
            </a:pPr>
            <a:r>
              <a:rPr lang="en-US" sz="7299">
                <a:solidFill>
                  <a:srgbClr val="2D3A5F"/>
                </a:solidFill>
                <a:latin typeface="Montserrat Bold"/>
              </a:rPr>
              <a:t>2</a:t>
            </a:r>
          </a:p>
          <a:p>
            <a:pPr algn="ctr">
              <a:lnSpc>
                <a:spcPts val="3500"/>
              </a:lnSpc>
            </a:pPr>
            <a:r>
              <a:rPr lang="en-US" sz="2500">
                <a:solidFill>
                  <a:srgbClr val="2D3A5F"/>
                </a:solidFill>
                <a:latin typeface="Montserrat Bold"/>
              </a:rPr>
              <a:t>Process</a:t>
            </a:r>
          </a:p>
        </p:txBody>
      </p:sp>
      <p:grpSp>
        <p:nvGrpSpPr>
          <p:cNvPr id="21" name="Group 21"/>
          <p:cNvGrpSpPr/>
          <p:nvPr/>
        </p:nvGrpSpPr>
        <p:grpSpPr>
          <a:xfrm>
            <a:off x="0" y="8778240"/>
            <a:ext cx="18288000" cy="1508760"/>
            <a:chOff x="0" y="0"/>
            <a:chExt cx="24384000" cy="2011680"/>
          </a:xfrm>
        </p:grpSpPr>
        <p:grpSp>
          <p:nvGrpSpPr>
            <p:cNvPr id="22" name="Group 22"/>
            <p:cNvGrpSpPr/>
            <p:nvPr/>
          </p:nvGrpSpPr>
          <p:grpSpPr>
            <a:xfrm>
              <a:off x="0" y="0"/>
              <a:ext cx="24384000" cy="2011680"/>
              <a:chOff x="0" y="0"/>
              <a:chExt cx="24384000" cy="2011680"/>
            </a:xfrm>
          </p:grpSpPr>
          <p:sp>
            <p:nvSpPr>
              <p:cNvPr id="23" name="Freeform 2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24" name="Freeform 24"/>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3"/>
              <a:stretch>
                <a:fillRect t="-117" b="-117"/>
              </a:stretch>
            </a:blipFill>
          </p:spPr>
          <p:txBody>
            <a:bodyPr/>
            <a:lstStyle/>
            <a:p>
              <a:endParaRPr lang="nl-NL"/>
            </a:p>
          </p:txBody>
        </p:sp>
        <p:grpSp>
          <p:nvGrpSpPr>
            <p:cNvPr id="25" name="Group 25"/>
            <p:cNvGrpSpPr/>
            <p:nvPr/>
          </p:nvGrpSpPr>
          <p:grpSpPr>
            <a:xfrm>
              <a:off x="18638058" y="617868"/>
              <a:ext cx="5745940" cy="785774"/>
              <a:chOff x="0" y="0"/>
              <a:chExt cx="5745940" cy="785774"/>
            </a:xfrm>
          </p:grpSpPr>
          <p:sp>
            <p:nvSpPr>
              <p:cNvPr id="26" name="Freeform 26"/>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27" name="TextBox 27"/>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715110" y="910322"/>
            <a:ext cx="625483" cy="625483"/>
          </a:xfrm>
          <a:custGeom>
            <a:avLst/>
            <a:gdLst/>
            <a:ahLst/>
            <a:cxnLst/>
            <a:rect l="l" t="t" r="r" b="b"/>
            <a:pathLst>
              <a:path w="625483" h="625483">
                <a:moveTo>
                  <a:pt x="0" y="0"/>
                </a:moveTo>
                <a:lnTo>
                  <a:pt x="625483" y="0"/>
                </a:lnTo>
                <a:lnTo>
                  <a:pt x="625483" y="625483"/>
                </a:lnTo>
                <a:lnTo>
                  <a:pt x="0" y="625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110053" y="456047"/>
            <a:ext cx="10455798" cy="9101081"/>
          </a:xfrm>
          <a:prstGeom prst="rect">
            <a:avLst/>
          </a:prstGeom>
        </p:spPr>
        <p:txBody>
          <a:bodyPr wrap="square" lIns="0" tIns="0" rIns="0" bIns="0" rtlCol="0" anchor="t">
            <a:spAutoFit/>
          </a:bodyPr>
          <a:lstStyle/>
          <a:p>
            <a:pPr marL="0" marR="0" lvl="0" indent="0" algn="ctr" defTabSz="914400" rtl="0" eaLnBrk="1" fontAlgn="auto" latinLnBrk="0" hangingPunct="1">
              <a:lnSpc>
                <a:spcPts val="6479"/>
              </a:lnSpc>
              <a:spcBef>
                <a:spcPts val="0"/>
              </a:spcBef>
              <a:spcAft>
                <a:spcPts val="0"/>
              </a:spcAft>
              <a:buClrTx/>
              <a:buSzTx/>
              <a:buFontTx/>
              <a:buNone/>
              <a:tabLst/>
              <a:defRPr/>
            </a:pPr>
            <a:r>
              <a:rPr kumimoji="0" lang="en-US" sz="5399" b="0" i="0" u="none" strike="noStrike" kern="1200" cap="none" spc="0" normalizeH="0" baseline="0" noProof="0" dirty="0">
                <a:ln>
                  <a:noFill/>
                </a:ln>
                <a:solidFill>
                  <a:srgbClr val="4F6AB3"/>
                </a:solidFill>
                <a:effectLst/>
                <a:uLnTx/>
                <a:uFillTx/>
                <a:latin typeface="Montserrat Bold"/>
                <a:ea typeface="+mn-ea"/>
                <a:cs typeface="+mn-cs"/>
              </a:rPr>
              <a:t> </a:t>
            </a:r>
            <a:r>
              <a:rPr kumimoji="0" lang="en-US" sz="5400" b="0" i="0" u="none" strike="noStrike" kern="1200" cap="none" spc="0" normalizeH="0" baseline="0" noProof="0" dirty="0">
                <a:ln>
                  <a:noFill/>
                </a:ln>
                <a:solidFill>
                  <a:srgbClr val="4F6AB3"/>
                </a:solidFill>
                <a:effectLst/>
                <a:uLnTx/>
                <a:uFillTx/>
                <a:latin typeface="Montserrat Bold"/>
                <a:ea typeface="+mn-ea"/>
                <a:cs typeface="+mn-cs"/>
              </a:rPr>
              <a:t>IESF Taskforce Group</a:t>
            </a:r>
          </a:p>
          <a:p>
            <a:pPr marL="0" marR="0" lvl="0" indent="0" algn="ctr" defTabSz="914400" rtl="0" eaLnBrk="1" fontAlgn="auto" latinLnBrk="0" hangingPunct="1">
              <a:lnSpc>
                <a:spcPts val="6479"/>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F6AB3"/>
                </a:solidFill>
                <a:effectLst/>
                <a:uLnTx/>
                <a:uFillTx/>
                <a:latin typeface="Montserrat Bold"/>
                <a:ea typeface="+mn-ea"/>
                <a:cs typeface="+mn-cs"/>
              </a:rPr>
              <a:t>Workshop</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064A2"/>
                </a:solidFill>
                <a:effectLst/>
                <a:uLnTx/>
                <a:uFillTx/>
                <a:latin typeface="Montserrat Bold"/>
                <a:ea typeface="+mn-ea"/>
                <a:cs typeface="+mn-cs"/>
              </a:rPr>
              <a:t>Q0</a:t>
            </a:r>
            <a:r>
              <a:rPr kumimoji="0" lang="en-US" sz="2000" b="0" i="0" u="none" strike="noStrike" kern="1200" cap="none" spc="0" normalizeH="0" baseline="0" noProof="0" dirty="0">
                <a:ln>
                  <a:noFill/>
                </a:ln>
                <a:solidFill>
                  <a:srgbClr val="4F6AB3"/>
                </a:solidFill>
                <a:effectLst/>
                <a:uLnTx/>
                <a:uFillTx/>
                <a:latin typeface="Montserrat Bold"/>
                <a:ea typeface="+mn-ea"/>
                <a:cs typeface="+mn-cs"/>
              </a:rPr>
              <a:t>:  Do you believe fostering the growth of cross-border businesses aligns with the interests of your local operation? On a scale of 1 to 10, how significant do you consider this potential </a:t>
            </a:r>
            <a:r>
              <a:rPr kumimoji="0" lang="en-US" sz="2000" b="1" i="0" u="none" strike="noStrike" kern="1200" cap="none" spc="0" normalizeH="0" baseline="0" noProof="0" dirty="0">
                <a:ln>
                  <a:noFill/>
                </a:ln>
                <a:solidFill>
                  <a:srgbClr val="4F6AB3"/>
                </a:solidFill>
                <a:effectLst/>
                <a:uLnTx/>
                <a:uFillTx/>
                <a:latin typeface="Montserrat Bold"/>
                <a:ea typeface="+mn-ea"/>
                <a:cs typeface="+mn-cs"/>
              </a:rPr>
              <a:t>impact</a:t>
            </a:r>
            <a:r>
              <a:rPr kumimoji="0" lang="en-US" sz="2000" b="0" i="0" u="none" strike="noStrike" kern="1200" cap="none" spc="0" normalizeH="0" baseline="0" noProof="0" dirty="0">
                <a:ln>
                  <a:noFill/>
                </a:ln>
                <a:solidFill>
                  <a:srgbClr val="4F6AB3"/>
                </a:solidFill>
                <a:effectLst/>
                <a:uLnTx/>
                <a:uFillTx/>
                <a:latin typeface="Montserrat Bold"/>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F6AB3"/>
              </a:solidFill>
              <a:effectLst/>
              <a:uLnTx/>
              <a:uFillTx/>
              <a:latin typeface="Montserrat Bol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064A2"/>
                </a:solidFill>
                <a:effectLst/>
                <a:uLnTx/>
                <a:uFillTx/>
                <a:latin typeface="Montserrat Bold"/>
                <a:ea typeface="+mn-ea"/>
                <a:cs typeface="+mn-cs"/>
              </a:rPr>
              <a:t>Q1</a:t>
            </a:r>
            <a:r>
              <a:rPr kumimoji="0" lang="en-US" sz="2000" b="0" i="0" u="none" strike="noStrike" kern="1200" cap="none" spc="0" normalizeH="0" baseline="0" noProof="0" dirty="0">
                <a:ln>
                  <a:noFill/>
                </a:ln>
                <a:solidFill>
                  <a:srgbClr val="4F6AB3"/>
                </a:solidFill>
                <a:effectLst/>
                <a:uLnTx/>
                <a:uFillTx/>
                <a:latin typeface="Montserrat Bold"/>
                <a:ea typeface="+mn-ea"/>
                <a:cs typeface="+mn-cs"/>
              </a:rPr>
              <a:t>: What would be the individual and common </a:t>
            </a:r>
            <a:r>
              <a:rPr kumimoji="0" lang="en-US" sz="2000" b="1" i="0" u="none" strike="noStrike" kern="1200" cap="none" spc="0" normalizeH="0" baseline="0" noProof="0" dirty="0">
                <a:ln>
                  <a:noFill/>
                </a:ln>
                <a:solidFill>
                  <a:srgbClr val="4F6AB3"/>
                </a:solidFill>
                <a:effectLst/>
                <a:uLnTx/>
                <a:uFillTx/>
                <a:latin typeface="Montserrat Bold"/>
                <a:ea typeface="+mn-ea"/>
                <a:cs typeface="+mn-cs"/>
              </a:rPr>
              <a:t>interests</a:t>
            </a:r>
            <a:r>
              <a:rPr kumimoji="0" lang="en-US" sz="2000" b="0" i="0" u="none" strike="noStrike" kern="1200" cap="none" spc="0" normalizeH="0" baseline="0" noProof="0" dirty="0">
                <a:ln>
                  <a:noFill/>
                </a:ln>
                <a:solidFill>
                  <a:srgbClr val="4F6AB3"/>
                </a:solidFill>
                <a:effectLst/>
                <a:uLnTx/>
                <a:uFillTx/>
                <a:latin typeface="Montserrat Bold"/>
                <a:ea typeface="+mn-ea"/>
                <a:cs typeface="+mn-cs"/>
              </a:rPr>
              <a:t> motivating you and/or each of us to enhance cross-border business??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F6AB3"/>
              </a:solidFill>
              <a:effectLst/>
              <a:uLnTx/>
              <a:uFillTx/>
              <a:latin typeface="Montserrat Bol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064A2"/>
                </a:solidFill>
                <a:effectLst/>
                <a:uLnTx/>
                <a:uFillTx/>
                <a:latin typeface="Montserrat Bold"/>
                <a:ea typeface="+mn-ea"/>
                <a:cs typeface="+mn-cs"/>
              </a:rPr>
              <a:t>Q2:  </a:t>
            </a:r>
            <a:r>
              <a:rPr kumimoji="0" lang="en-US" sz="2000" b="0" i="0" u="none" strike="noStrike" kern="1200" cap="none" spc="0" normalizeH="0" baseline="0" noProof="0" dirty="0">
                <a:ln>
                  <a:noFill/>
                </a:ln>
                <a:solidFill>
                  <a:srgbClr val="4F6AB3"/>
                </a:solidFill>
                <a:effectLst/>
                <a:uLnTx/>
                <a:uFillTx/>
                <a:latin typeface="Montserrat Bold"/>
                <a:ea typeface="+mn-ea"/>
                <a:cs typeface="+mn-cs"/>
              </a:rPr>
              <a:t>How can we build the circle of </a:t>
            </a:r>
            <a:r>
              <a:rPr kumimoji="0" lang="en-US" sz="2000" b="1" i="0" u="none" strike="noStrike" kern="1200" cap="none" spc="0" normalizeH="0" baseline="0" noProof="0" dirty="0">
                <a:ln>
                  <a:noFill/>
                </a:ln>
                <a:solidFill>
                  <a:srgbClr val="4F6AB3"/>
                </a:solidFill>
                <a:effectLst/>
                <a:uLnTx/>
                <a:uFillTx/>
                <a:latin typeface="Montserrat Bold"/>
                <a:ea typeface="+mn-ea"/>
                <a:cs typeface="+mn-cs"/>
              </a:rPr>
              <a:t>trust </a:t>
            </a:r>
            <a:r>
              <a:rPr kumimoji="0" lang="en-US" sz="2000" b="0" i="0" u="none" strike="noStrike" kern="1200" cap="none" spc="0" normalizeH="0" baseline="0" noProof="0" dirty="0">
                <a:ln>
                  <a:noFill/>
                </a:ln>
                <a:solidFill>
                  <a:srgbClr val="4F6AB3"/>
                </a:solidFill>
                <a:effectLst/>
                <a:uLnTx/>
                <a:uFillTx/>
                <a:latin typeface="Montserrat Bold"/>
                <a:ea typeface="+mn-ea"/>
                <a:cs typeface="+mn-cs"/>
              </a:rPr>
              <a:t> among IESF partners? What would boost you to reach a higher level of trust?</a:t>
            </a:r>
          </a:p>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064A2"/>
                </a:solidFill>
                <a:effectLst/>
                <a:uLnTx/>
                <a:uFillTx/>
                <a:latin typeface="Montserrat Bold"/>
                <a:ea typeface="+mn-ea"/>
                <a:cs typeface="+mn-cs"/>
              </a:rPr>
              <a:t>Q3</a:t>
            </a:r>
            <a:r>
              <a:rPr kumimoji="0" lang="en-US" sz="2000" b="0" i="0" u="none" strike="noStrike" kern="1200" cap="none" spc="0" normalizeH="0" baseline="0" noProof="0" dirty="0">
                <a:ln>
                  <a:noFill/>
                </a:ln>
                <a:solidFill>
                  <a:prstClr val="black"/>
                </a:solidFill>
                <a:effectLst/>
                <a:uLnTx/>
                <a:uFillTx/>
                <a:latin typeface="Montserrat Bold"/>
                <a:ea typeface="+mn-ea"/>
                <a:cs typeface="+mn-cs"/>
              </a:rPr>
              <a:t>:</a:t>
            </a:r>
            <a:r>
              <a:rPr kumimoji="0" lang="en-US" sz="2000" b="0" i="0" u="none" strike="noStrike" kern="1200" cap="none" spc="0" normalizeH="0" baseline="0" noProof="0" dirty="0">
                <a:ln>
                  <a:noFill/>
                </a:ln>
                <a:solidFill>
                  <a:srgbClr val="4F6AB3"/>
                </a:solidFill>
                <a:effectLst/>
                <a:uLnTx/>
                <a:uFillTx/>
                <a:latin typeface="Montserrat Bold"/>
                <a:ea typeface="+mn-ea"/>
                <a:cs typeface="+mn-cs"/>
              </a:rPr>
              <a:t>  If you think BD is important, what would you do  in order to increase cross border?  Main </a:t>
            </a:r>
            <a:r>
              <a:rPr kumimoji="0" lang="en-US" sz="2000" b="1" i="0" u="none" strike="noStrike" kern="1200" cap="none" spc="0" normalizeH="0" baseline="0" noProof="0" dirty="0">
                <a:ln>
                  <a:noFill/>
                </a:ln>
                <a:solidFill>
                  <a:srgbClr val="4F6AB3"/>
                </a:solidFill>
                <a:effectLst/>
                <a:uLnTx/>
                <a:uFillTx/>
                <a:latin typeface="Montserrat Bold"/>
                <a:ea typeface="+mn-ea"/>
                <a:cs typeface="+mn-cs"/>
              </a:rPr>
              <a:t>actions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064A2"/>
                </a:solidFill>
                <a:effectLst/>
                <a:uLnTx/>
                <a:uFillTx/>
                <a:latin typeface="Montserrat Bold"/>
                <a:ea typeface="+mn-ea"/>
                <a:cs typeface="+mn-cs"/>
              </a:rPr>
              <a:t>Q4:  </a:t>
            </a:r>
            <a:r>
              <a:rPr kumimoji="0" lang="en-US" sz="2000" b="1" i="0" u="none" strike="noStrike" kern="1200" cap="none" spc="0" normalizeH="0" baseline="0" noProof="0" dirty="0">
                <a:ln>
                  <a:noFill/>
                </a:ln>
                <a:solidFill>
                  <a:srgbClr val="4F6AB3"/>
                </a:solidFill>
                <a:effectLst/>
                <a:uLnTx/>
                <a:uFillTx/>
                <a:latin typeface="Montserrat Bold"/>
                <a:ea typeface="+mn-ea"/>
                <a:cs typeface="+mn-cs"/>
              </a:rPr>
              <a:t>Investing</a:t>
            </a:r>
            <a:r>
              <a:rPr kumimoji="0" lang="en-US" sz="2000" b="0" i="0" u="none" strike="noStrike" kern="1200" cap="none" spc="0" normalizeH="0" baseline="0" noProof="0" dirty="0">
                <a:ln>
                  <a:noFill/>
                </a:ln>
                <a:solidFill>
                  <a:srgbClr val="4F6AB3"/>
                </a:solidFill>
                <a:effectLst/>
                <a:uLnTx/>
                <a:uFillTx/>
                <a:latin typeface="Montserrat Bold"/>
                <a:ea typeface="+mn-ea"/>
                <a:cs typeface="+mn-cs"/>
              </a:rPr>
              <a:t> in someone to open new doors  ( BD/Research) would be  interesting for you? Pros &amp; Contras</a:t>
            </a:r>
          </a:p>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064A2"/>
                </a:solidFill>
                <a:effectLst/>
                <a:uLnTx/>
                <a:uFillTx/>
                <a:latin typeface="Montserrat Bold"/>
                <a:ea typeface="+mn-ea"/>
                <a:cs typeface="+mn-cs"/>
              </a:rPr>
              <a:t>Q5</a:t>
            </a:r>
            <a:r>
              <a:rPr kumimoji="0" lang="en-US" sz="2000" b="0" i="0" u="none" strike="noStrike" kern="1200" cap="none" spc="0" normalizeH="0" baseline="0" noProof="0" dirty="0">
                <a:ln>
                  <a:noFill/>
                </a:ln>
                <a:solidFill>
                  <a:prstClr val="black"/>
                </a:solidFill>
                <a:effectLst/>
                <a:uLnTx/>
                <a:uFillTx/>
                <a:latin typeface="Montserrat Bold"/>
                <a:ea typeface="+mn-ea"/>
                <a:cs typeface="+mn-cs"/>
              </a:rPr>
              <a:t>:  </a:t>
            </a:r>
            <a:r>
              <a:rPr kumimoji="0" lang="en-US" sz="2000" b="0" i="0" u="none" strike="noStrike" kern="1200" cap="none" spc="0" normalizeH="0" baseline="0" noProof="0" dirty="0">
                <a:ln>
                  <a:noFill/>
                </a:ln>
                <a:solidFill>
                  <a:srgbClr val="4F6AB3"/>
                </a:solidFill>
                <a:effectLst/>
                <a:uLnTx/>
                <a:uFillTx/>
                <a:latin typeface="Montserrat Bold"/>
                <a:ea typeface="+mn-ea"/>
                <a:cs typeface="+mn-cs"/>
              </a:rPr>
              <a:t>What is the importance of </a:t>
            </a:r>
            <a:r>
              <a:rPr kumimoji="0" lang="en-US" sz="2000" b="1" i="0" u="none" strike="noStrike" kern="1200" cap="none" spc="0" normalizeH="0" baseline="0" noProof="0" dirty="0">
                <a:ln>
                  <a:noFill/>
                </a:ln>
                <a:solidFill>
                  <a:srgbClr val="4F6AB3"/>
                </a:solidFill>
                <a:effectLst/>
                <a:uLnTx/>
                <a:uFillTx/>
                <a:latin typeface="Montserrat Bold"/>
                <a:ea typeface="+mn-ea"/>
                <a:cs typeface="+mn-cs"/>
              </a:rPr>
              <a:t>commitment </a:t>
            </a:r>
            <a:r>
              <a:rPr kumimoji="0" lang="en-US" sz="2000" b="0" i="0" u="none" strike="noStrike" kern="1200" cap="none" spc="0" normalizeH="0" baseline="0" noProof="0" dirty="0">
                <a:ln>
                  <a:noFill/>
                </a:ln>
                <a:solidFill>
                  <a:srgbClr val="4F6AB3"/>
                </a:solidFill>
                <a:effectLst/>
                <a:uLnTx/>
                <a:uFillTx/>
                <a:latin typeface="Montserrat Bold"/>
                <a:ea typeface="+mn-ea"/>
                <a:cs typeface="+mn-cs"/>
              </a:rPr>
              <a:t>in this process?</a:t>
            </a:r>
          </a:p>
        </p:txBody>
      </p:sp>
      <p:sp>
        <p:nvSpPr>
          <p:cNvPr id="16" name="Rechthoek 15">
            <a:extLst>
              <a:ext uri="{FF2B5EF4-FFF2-40B4-BE49-F238E27FC236}">
                <a16:creationId xmlns:a16="http://schemas.microsoft.com/office/drawing/2014/main" id="{BEF903DD-7CAF-2A37-1EF6-7F9E14066113}"/>
              </a:ext>
            </a:extLst>
          </p:cNvPr>
          <p:cNvSpPr/>
          <p:nvPr/>
        </p:nvSpPr>
        <p:spPr>
          <a:xfrm>
            <a:off x="0" y="-1"/>
            <a:ext cx="6324600" cy="8736663"/>
          </a:xfrm>
          <a:prstGeom prst="rect">
            <a:avLst/>
          </a:prstGeom>
          <a:ln w="50800">
            <a:solidFill>
              <a:srgbClr val="5B77B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2">
            <a:extLst>
              <a:ext uri="{FF2B5EF4-FFF2-40B4-BE49-F238E27FC236}">
                <a16:creationId xmlns:a16="http://schemas.microsoft.com/office/drawing/2014/main" id="{29386D1E-894C-7BE0-E514-4210665691B5}"/>
              </a:ext>
            </a:extLst>
          </p:cNvPr>
          <p:cNvSpPr txBox="1"/>
          <p:nvPr/>
        </p:nvSpPr>
        <p:spPr>
          <a:xfrm>
            <a:off x="2147389" y="4351895"/>
            <a:ext cx="2815274" cy="3077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3A5F"/>
              </a:solidFill>
              <a:effectLst/>
              <a:uLnTx/>
              <a:uFillTx/>
              <a:latin typeface="Montserrat"/>
              <a:ea typeface="+mn-ea"/>
              <a:cs typeface="+mn-cs"/>
            </a:endParaRPr>
          </a:p>
        </p:txBody>
      </p:sp>
      <p:sp>
        <p:nvSpPr>
          <p:cNvPr id="7" name="AutoShape 2" descr="ix Building Blocks for Business Success | UAG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Picture 17"/>
          <p:cNvPicPr>
            <a:picLocks noChangeAspect="1"/>
          </p:cNvPicPr>
          <p:nvPr/>
        </p:nvPicPr>
        <p:blipFill>
          <a:blip r:embed="rId6"/>
          <a:stretch>
            <a:fillRect/>
          </a:stretch>
        </p:blipFill>
        <p:spPr>
          <a:xfrm>
            <a:off x="0" y="0"/>
            <a:ext cx="6324600" cy="8720845"/>
          </a:xfrm>
          <a:prstGeom prst="rect">
            <a:avLst/>
          </a:prstGeom>
        </p:spPr>
      </p:pic>
      <p:sp>
        <p:nvSpPr>
          <p:cNvPr id="19" name="Freeform 12">
            <a:extLst>
              <a:ext uri="{FF2B5EF4-FFF2-40B4-BE49-F238E27FC236}">
                <a16:creationId xmlns:a16="http://schemas.microsoft.com/office/drawing/2014/main" id="{947FE2B7-EBCA-5F27-24D4-A75BDE6974C6}"/>
              </a:ext>
            </a:extLst>
          </p:cNvPr>
          <p:cNvSpPr/>
          <p:nvPr/>
        </p:nvSpPr>
        <p:spPr>
          <a:xfrm>
            <a:off x="13978544" y="9499632"/>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20" name="TextBox 13">
            <a:extLst>
              <a:ext uri="{FF2B5EF4-FFF2-40B4-BE49-F238E27FC236}">
                <a16:creationId xmlns:a16="http://schemas.microsoft.com/office/drawing/2014/main" id="{20863ED7-F621-54AB-0C02-B84AF37732A1}"/>
              </a:ext>
            </a:extLst>
          </p:cNvPr>
          <p:cNvSpPr txBox="1"/>
          <p:nvPr/>
        </p:nvSpPr>
        <p:spPr>
          <a:xfrm>
            <a:off x="14048524" y="9630838"/>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24445496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110052" y="1995520"/>
            <a:ext cx="10452158" cy="4167808"/>
          </a:xfrm>
          <a:prstGeom prst="rect">
            <a:avLst/>
          </a:prstGeom>
        </p:spPr>
        <p:txBody>
          <a:bodyPr lIns="0" tIns="0" rIns="0" bIns="0" rtlCol="0" anchor="t">
            <a:spAutoFit/>
          </a:bodyPr>
          <a:lstStyle/>
          <a:p>
            <a:pPr marL="0" marR="0" lvl="0" indent="0" algn="ctr" defTabSz="914400" rtl="0" eaLnBrk="1" fontAlgn="auto" latinLnBrk="0" hangingPunct="1">
              <a:lnSpc>
                <a:spcPts val="6479"/>
              </a:lnSpc>
              <a:spcBef>
                <a:spcPts val="0"/>
              </a:spcBef>
              <a:spcAft>
                <a:spcPts val="0"/>
              </a:spcAft>
              <a:buClrTx/>
              <a:buSzTx/>
              <a:buFontTx/>
              <a:buNone/>
              <a:tabLst/>
              <a:defRPr/>
            </a:pPr>
            <a:endParaRPr kumimoji="0" lang="en-US" sz="5399" b="0" i="0" u="none" strike="noStrike" kern="1200" cap="none" spc="0" normalizeH="0" baseline="0" noProof="0" dirty="0">
              <a:ln>
                <a:noFill/>
              </a:ln>
              <a:solidFill>
                <a:srgbClr val="4F6AB3"/>
              </a:solidFill>
              <a:effectLst/>
              <a:uLnTx/>
              <a:uFillTx/>
              <a:latin typeface="Montserrat Bold"/>
              <a:ea typeface="+mn-ea"/>
              <a:cs typeface="+mn-cs"/>
            </a:endParaRPr>
          </a:p>
          <a:p>
            <a:pPr marL="0" marR="0" lvl="0" indent="0" algn="ctr" defTabSz="914400" rtl="0" eaLnBrk="1" fontAlgn="auto" latinLnBrk="0" hangingPunct="1">
              <a:lnSpc>
                <a:spcPts val="6479"/>
              </a:lnSpc>
              <a:spcBef>
                <a:spcPts val="0"/>
              </a:spcBef>
              <a:spcAft>
                <a:spcPts val="0"/>
              </a:spcAft>
              <a:buClrTx/>
              <a:buSzTx/>
              <a:buFontTx/>
              <a:buNone/>
              <a:tabLst/>
              <a:defRPr/>
            </a:pPr>
            <a:endParaRPr kumimoji="0" lang="en-US" sz="5399" b="0" i="0" u="none" strike="noStrike" kern="1200" cap="none" spc="0" normalizeH="0" baseline="0" noProof="0" dirty="0">
              <a:ln>
                <a:noFill/>
              </a:ln>
              <a:solidFill>
                <a:srgbClr val="4F6AB3"/>
              </a:solidFill>
              <a:effectLst/>
              <a:uLnTx/>
              <a:uFillTx/>
              <a:latin typeface="Montserrat Bold"/>
              <a:ea typeface="+mn-ea"/>
              <a:cs typeface="+mn-cs"/>
            </a:endParaRPr>
          </a:p>
          <a:p>
            <a:pPr marL="0" marR="0" lvl="0" indent="0" algn="ctr" defTabSz="914400" rtl="0" eaLnBrk="1" fontAlgn="auto" latinLnBrk="0" hangingPunct="1">
              <a:lnSpc>
                <a:spcPts val="6479"/>
              </a:lnSpc>
              <a:spcBef>
                <a:spcPts val="0"/>
              </a:spcBef>
              <a:spcAft>
                <a:spcPts val="0"/>
              </a:spcAft>
              <a:buClrTx/>
              <a:buSzTx/>
              <a:buFontTx/>
              <a:buNone/>
              <a:tabLst/>
              <a:defRPr/>
            </a:pPr>
            <a:endParaRPr kumimoji="0" lang="en-US" sz="5399" b="0" i="0" u="none" strike="noStrike" kern="1200" cap="none" spc="0" normalizeH="0" baseline="0" noProof="0" dirty="0">
              <a:ln>
                <a:noFill/>
              </a:ln>
              <a:solidFill>
                <a:srgbClr val="4F6AB3"/>
              </a:solidFill>
              <a:effectLst/>
              <a:uLnTx/>
              <a:uFillTx/>
              <a:latin typeface="Montserrat Bold"/>
              <a:ea typeface="+mn-ea"/>
              <a:cs typeface="+mn-cs"/>
            </a:endParaRPr>
          </a:p>
          <a:p>
            <a:pPr marL="0" marR="0" lvl="0" indent="0" algn="ctr" defTabSz="914400" rtl="0" eaLnBrk="1" fontAlgn="auto" latinLnBrk="0" hangingPunct="1">
              <a:lnSpc>
                <a:spcPts val="647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F6AB3"/>
                </a:solidFill>
                <a:effectLst/>
                <a:uLnTx/>
                <a:uFillTx/>
                <a:latin typeface="Montserrat Bold"/>
                <a:ea typeface="+mn-ea"/>
                <a:cs typeface="+mn-cs"/>
              </a:rPr>
              <a:t> Thank you!</a:t>
            </a:r>
          </a:p>
          <a:p>
            <a:pPr marL="0" marR="0" lvl="0" indent="0" algn="l" defTabSz="914400" rtl="0" eaLnBrk="1" fontAlgn="auto" latinLnBrk="0" hangingPunct="1">
              <a:lnSpc>
                <a:spcPts val="6479"/>
              </a:lnSpc>
              <a:spcBef>
                <a:spcPts val="0"/>
              </a:spcBef>
              <a:spcAft>
                <a:spcPts val="0"/>
              </a:spcAft>
              <a:buClrTx/>
              <a:buSzTx/>
              <a:buFontTx/>
              <a:buNone/>
              <a:tabLst/>
              <a:defRPr/>
            </a:pPr>
            <a:endParaRPr kumimoji="0" lang="en-US" sz="5399" b="0" i="0" u="none" strike="noStrike" kern="1200" cap="none" spc="0" normalizeH="0" baseline="0" noProof="0" dirty="0">
              <a:ln>
                <a:noFill/>
              </a:ln>
              <a:solidFill>
                <a:srgbClr val="4F6AB3"/>
              </a:solidFill>
              <a:effectLst/>
              <a:uLnTx/>
              <a:uFillTx/>
              <a:latin typeface="Montserrat Bold"/>
              <a:ea typeface="+mn-ea"/>
              <a:cs typeface="+mn-cs"/>
            </a:endParaRPr>
          </a:p>
        </p:txBody>
      </p:sp>
      <p:sp>
        <p:nvSpPr>
          <p:cNvPr id="16" name="Rechthoek 15">
            <a:extLst>
              <a:ext uri="{FF2B5EF4-FFF2-40B4-BE49-F238E27FC236}">
                <a16:creationId xmlns:a16="http://schemas.microsoft.com/office/drawing/2014/main" id="{BEF903DD-7CAF-2A37-1EF6-7F9E14066113}"/>
              </a:ext>
            </a:extLst>
          </p:cNvPr>
          <p:cNvSpPr/>
          <p:nvPr/>
        </p:nvSpPr>
        <p:spPr>
          <a:xfrm>
            <a:off x="0" y="-1"/>
            <a:ext cx="6324600" cy="8736663"/>
          </a:xfrm>
          <a:prstGeom prst="rect">
            <a:avLst/>
          </a:prstGeom>
          <a:ln w="50800">
            <a:solidFill>
              <a:srgbClr val="5B77B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2">
            <a:extLst>
              <a:ext uri="{FF2B5EF4-FFF2-40B4-BE49-F238E27FC236}">
                <a16:creationId xmlns:a16="http://schemas.microsoft.com/office/drawing/2014/main" id="{29386D1E-894C-7BE0-E514-4210665691B5}"/>
              </a:ext>
            </a:extLst>
          </p:cNvPr>
          <p:cNvSpPr txBox="1"/>
          <p:nvPr/>
        </p:nvSpPr>
        <p:spPr>
          <a:xfrm>
            <a:off x="2147389" y="4351895"/>
            <a:ext cx="2815274" cy="3077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3A5F"/>
              </a:solidFill>
              <a:effectLst/>
              <a:uLnTx/>
              <a:uFillTx/>
              <a:latin typeface="Montserrat"/>
              <a:ea typeface="+mn-ea"/>
              <a:cs typeface="+mn-cs"/>
            </a:endParaRPr>
          </a:p>
        </p:txBody>
      </p:sp>
      <p:sp>
        <p:nvSpPr>
          <p:cNvPr id="7" name="AutoShape 2" descr="ix Building Blocks for Business Success | UAG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Picture 17"/>
          <p:cNvPicPr>
            <a:picLocks noChangeAspect="1"/>
          </p:cNvPicPr>
          <p:nvPr/>
        </p:nvPicPr>
        <p:blipFill>
          <a:blip r:embed="rId4"/>
          <a:stretch>
            <a:fillRect/>
          </a:stretch>
        </p:blipFill>
        <p:spPr>
          <a:xfrm>
            <a:off x="0" y="0"/>
            <a:ext cx="6324600" cy="8720845"/>
          </a:xfrm>
          <a:prstGeom prst="rect">
            <a:avLst/>
          </a:prstGeom>
        </p:spPr>
      </p:pic>
      <p:sp>
        <p:nvSpPr>
          <p:cNvPr id="8" name="Freeform 12">
            <a:extLst>
              <a:ext uri="{FF2B5EF4-FFF2-40B4-BE49-F238E27FC236}">
                <a16:creationId xmlns:a16="http://schemas.microsoft.com/office/drawing/2014/main" id="{47FDD64C-C485-4F8F-BC83-D9F51FC3DEA7}"/>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9" name="TextBox 13">
            <a:extLst>
              <a:ext uri="{FF2B5EF4-FFF2-40B4-BE49-F238E27FC236}">
                <a16:creationId xmlns:a16="http://schemas.microsoft.com/office/drawing/2014/main" id="{877C6FEF-9E85-AF93-42F8-1DA1E66D10D2}"/>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4610405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3972649" y="8377996"/>
            <a:ext cx="3295743" cy="362144"/>
            <a:chOff x="0" y="0"/>
            <a:chExt cx="1914632" cy="210384"/>
          </a:xfrm>
        </p:grpSpPr>
        <p:sp>
          <p:nvSpPr>
            <p:cNvPr id="3" name="Freeform 3"/>
            <p:cNvSpPr/>
            <p:nvPr/>
          </p:nvSpPr>
          <p:spPr>
            <a:xfrm>
              <a:off x="0" y="0"/>
              <a:ext cx="1914652" cy="210368"/>
            </a:xfrm>
            <a:custGeom>
              <a:avLst/>
              <a:gdLst/>
              <a:ahLst/>
              <a:cxnLst/>
              <a:rect l="l" t="t" r="r" b="b"/>
              <a:pathLst>
                <a:path w="1914652" h="210368">
                  <a:moveTo>
                    <a:pt x="0" y="0"/>
                  </a:moveTo>
                  <a:lnTo>
                    <a:pt x="1914652" y="0"/>
                  </a:lnTo>
                  <a:lnTo>
                    <a:pt x="1914652" y="210368"/>
                  </a:lnTo>
                  <a:lnTo>
                    <a:pt x="0" y="210368"/>
                  </a:lnTo>
                  <a:close/>
                </a:path>
              </a:pathLst>
            </a:custGeom>
            <a:solidFill>
              <a:srgbClr val="2D3A5F"/>
            </a:solidFill>
          </p:spPr>
          <p:txBody>
            <a:bodyPr/>
            <a:lstStyle/>
            <a:p>
              <a:endParaRPr lang="nl-NL"/>
            </a:p>
          </p:txBody>
        </p:sp>
      </p:grpSp>
      <p:sp>
        <p:nvSpPr>
          <p:cNvPr id="4" name="Freeform 4"/>
          <p:cNvSpPr/>
          <p:nvPr/>
        </p:nvSpPr>
        <p:spPr>
          <a:xfrm>
            <a:off x="26672" y="-59643"/>
            <a:ext cx="9117328" cy="8857783"/>
          </a:xfrm>
          <a:custGeom>
            <a:avLst/>
            <a:gdLst/>
            <a:ahLst/>
            <a:cxnLst/>
            <a:rect l="l" t="t" r="r" b="b"/>
            <a:pathLst>
              <a:path w="9117328" h="8857783">
                <a:moveTo>
                  <a:pt x="0" y="0"/>
                </a:moveTo>
                <a:lnTo>
                  <a:pt x="9117328" y="0"/>
                </a:lnTo>
                <a:lnTo>
                  <a:pt x="9117328" y="8857783"/>
                </a:lnTo>
                <a:lnTo>
                  <a:pt x="0" y="8857783"/>
                </a:lnTo>
                <a:lnTo>
                  <a:pt x="0" y="0"/>
                </a:lnTo>
                <a:close/>
              </a:path>
            </a:pathLst>
          </a:custGeom>
          <a:blipFill>
            <a:blip r:embed="rId2"/>
            <a:stretch>
              <a:fillRect l="-35268" t="-120276" r="-45075" b="-27227"/>
            </a:stretch>
          </a:blipFill>
        </p:spPr>
        <p:txBody>
          <a:bodyPr/>
          <a:lstStyle/>
          <a:p>
            <a:endParaRPr lang="nl-NL"/>
          </a:p>
        </p:txBody>
      </p:sp>
      <p:sp>
        <p:nvSpPr>
          <p:cNvPr id="5" name="Freeform 5"/>
          <p:cNvSpPr/>
          <p:nvPr/>
        </p:nvSpPr>
        <p:spPr>
          <a:xfrm>
            <a:off x="9646411" y="763855"/>
            <a:ext cx="563450" cy="563450"/>
          </a:xfrm>
          <a:custGeom>
            <a:avLst/>
            <a:gdLst/>
            <a:ahLst/>
            <a:cxnLst/>
            <a:rect l="l" t="t" r="r" b="b"/>
            <a:pathLst>
              <a:path w="563450" h="563450">
                <a:moveTo>
                  <a:pt x="0" y="0"/>
                </a:moveTo>
                <a:lnTo>
                  <a:pt x="563450" y="0"/>
                </a:lnTo>
                <a:lnTo>
                  <a:pt x="563450" y="563450"/>
                </a:lnTo>
                <a:lnTo>
                  <a:pt x="0" y="563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6" name="TextBox 6"/>
          <p:cNvSpPr txBox="1"/>
          <p:nvPr/>
        </p:nvSpPr>
        <p:spPr>
          <a:xfrm>
            <a:off x="10325173" y="653901"/>
            <a:ext cx="7608104" cy="1362038"/>
          </a:xfrm>
          <a:prstGeom prst="rect">
            <a:avLst/>
          </a:prstGeom>
        </p:spPr>
        <p:txBody>
          <a:bodyPr lIns="0" tIns="0" rIns="0" bIns="0" rtlCol="0" anchor="t">
            <a:spAutoFit/>
          </a:bodyPr>
          <a:lstStyle/>
          <a:p>
            <a:pPr>
              <a:lnSpc>
                <a:spcPts val="5759"/>
              </a:lnSpc>
            </a:pPr>
            <a:r>
              <a:rPr lang="en-US" sz="4800">
                <a:solidFill>
                  <a:srgbClr val="4F6AB3"/>
                </a:solidFill>
                <a:latin typeface="Montserrat Bold"/>
              </a:rPr>
              <a:t>CROSS BORDER</a:t>
            </a:r>
          </a:p>
          <a:p>
            <a:pPr algn="l">
              <a:lnSpc>
                <a:spcPts val="4559"/>
              </a:lnSpc>
            </a:pPr>
            <a:r>
              <a:rPr lang="en-US" sz="4800">
                <a:solidFill>
                  <a:srgbClr val="2D3A5F"/>
                </a:solidFill>
                <a:latin typeface="Montserrat Bold"/>
              </a:rPr>
              <a:t>Success stories </a:t>
            </a:r>
            <a:r>
              <a:rPr lang="en-US" sz="4800">
                <a:solidFill>
                  <a:srgbClr val="5C77B9"/>
                </a:solidFill>
                <a:latin typeface="Montserrat Bold"/>
              </a:rPr>
              <a:t> </a:t>
            </a:r>
          </a:p>
        </p:txBody>
      </p:sp>
      <p:grpSp>
        <p:nvGrpSpPr>
          <p:cNvPr id="7" name="Group 7"/>
          <p:cNvGrpSpPr/>
          <p:nvPr/>
        </p:nvGrpSpPr>
        <p:grpSpPr>
          <a:xfrm>
            <a:off x="0" y="8778240"/>
            <a:ext cx="18288000" cy="1508760"/>
            <a:chOff x="0" y="0"/>
            <a:chExt cx="24384000" cy="2011680"/>
          </a:xfrm>
        </p:grpSpPr>
        <p:grpSp>
          <p:nvGrpSpPr>
            <p:cNvPr id="8" name="Group 8"/>
            <p:cNvGrpSpPr/>
            <p:nvPr/>
          </p:nvGrpSpPr>
          <p:grpSpPr>
            <a:xfrm>
              <a:off x="0" y="0"/>
              <a:ext cx="24384000" cy="2011680"/>
              <a:chOff x="0" y="0"/>
              <a:chExt cx="24384000" cy="2011680"/>
            </a:xfrm>
          </p:grpSpPr>
          <p:sp>
            <p:nvSpPr>
              <p:cNvPr id="9" name="Freeform 9"/>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10" name="Freeform 10"/>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5"/>
              <a:stretch>
                <a:fillRect t="-117" b="-117"/>
              </a:stretch>
            </a:blipFill>
          </p:spPr>
          <p:txBody>
            <a:bodyPr/>
            <a:lstStyle/>
            <a:p>
              <a:endParaRPr lang="nl-NL"/>
            </a:p>
          </p:txBody>
        </p:sp>
        <p:grpSp>
          <p:nvGrpSpPr>
            <p:cNvPr id="11" name="Group 11"/>
            <p:cNvGrpSpPr/>
            <p:nvPr/>
          </p:nvGrpSpPr>
          <p:grpSpPr>
            <a:xfrm>
              <a:off x="18638058" y="617868"/>
              <a:ext cx="5745940" cy="785774"/>
              <a:chOff x="0" y="0"/>
              <a:chExt cx="5745940" cy="785774"/>
            </a:xfrm>
          </p:grpSpPr>
          <p:sp>
            <p:nvSpPr>
              <p:cNvPr id="12" name="Freeform 12"/>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3" name="TextBox 13"/>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grpSp>
      <p:sp>
        <p:nvSpPr>
          <p:cNvPr id="14" name="TextBox 14"/>
          <p:cNvSpPr txBox="1"/>
          <p:nvPr/>
        </p:nvSpPr>
        <p:spPr>
          <a:xfrm>
            <a:off x="10209861" y="2657737"/>
            <a:ext cx="7049439" cy="2512611"/>
          </a:xfrm>
          <a:prstGeom prst="rect">
            <a:avLst/>
          </a:prstGeom>
        </p:spPr>
        <p:txBody>
          <a:bodyPr lIns="0" tIns="0" rIns="0" bIns="0" rtlCol="0" anchor="t">
            <a:spAutoFit/>
          </a:bodyPr>
          <a:lstStyle/>
          <a:p>
            <a:pPr marL="431801" lvl="1" indent="-215900">
              <a:lnSpc>
                <a:spcPts val="4000"/>
              </a:lnSpc>
              <a:buAutoNum type="arabicPeriod"/>
            </a:pPr>
            <a:r>
              <a:rPr lang="en-US" sz="2400" dirty="0">
                <a:solidFill>
                  <a:srgbClr val="5C77B9"/>
                </a:solidFill>
                <a:latin typeface="Montserrat Bold"/>
              </a:rPr>
              <a:t>Poland </a:t>
            </a:r>
            <a:r>
              <a:rPr lang="en-US" sz="2400" dirty="0">
                <a:solidFill>
                  <a:srgbClr val="5C77B9"/>
                </a:solidFill>
                <a:latin typeface="Montserrat"/>
              </a:rPr>
              <a:t>- </a:t>
            </a:r>
            <a:r>
              <a:rPr lang="en-US" sz="2400" dirty="0">
                <a:solidFill>
                  <a:srgbClr val="5C77B9"/>
                </a:solidFill>
                <a:latin typeface="Montserrat Italics"/>
              </a:rPr>
              <a:t>assignee</a:t>
            </a:r>
          </a:p>
          <a:p>
            <a:pPr marL="431801" lvl="1" indent="-215900">
              <a:lnSpc>
                <a:spcPts val="4000"/>
              </a:lnSpc>
              <a:buAutoNum type="arabicPeriod"/>
            </a:pPr>
            <a:r>
              <a:rPr lang="en-US" sz="2400" dirty="0">
                <a:solidFill>
                  <a:srgbClr val="5C77B9"/>
                </a:solidFill>
                <a:latin typeface="Montserrat Bold"/>
              </a:rPr>
              <a:t>The Netherlands</a:t>
            </a:r>
            <a:r>
              <a:rPr lang="en-US" sz="2400" dirty="0">
                <a:solidFill>
                  <a:srgbClr val="5C77B9"/>
                </a:solidFill>
                <a:latin typeface="Montserrat"/>
              </a:rPr>
              <a:t> - </a:t>
            </a:r>
            <a:r>
              <a:rPr lang="en-US" sz="2400" dirty="0">
                <a:solidFill>
                  <a:srgbClr val="5C77B9"/>
                </a:solidFill>
                <a:latin typeface="Montserrat Italics"/>
              </a:rPr>
              <a:t>assignor</a:t>
            </a:r>
          </a:p>
          <a:p>
            <a:pPr marL="431801" lvl="1" indent="-215900">
              <a:lnSpc>
                <a:spcPts val="4000"/>
              </a:lnSpc>
              <a:buAutoNum type="arabicPeriod"/>
            </a:pPr>
            <a:r>
              <a:rPr lang="en-US" sz="2400" dirty="0">
                <a:solidFill>
                  <a:srgbClr val="5C77B9"/>
                </a:solidFill>
                <a:latin typeface="Montserrat Bold"/>
              </a:rPr>
              <a:t>France</a:t>
            </a:r>
            <a:r>
              <a:rPr lang="en-US" sz="2400" dirty="0">
                <a:solidFill>
                  <a:srgbClr val="5C77B9"/>
                </a:solidFill>
                <a:latin typeface="Montserrat"/>
              </a:rPr>
              <a:t> - </a:t>
            </a:r>
            <a:r>
              <a:rPr lang="en-US" sz="2400" dirty="0">
                <a:solidFill>
                  <a:srgbClr val="5C77B9"/>
                </a:solidFill>
                <a:latin typeface="Montserrat Italics"/>
              </a:rPr>
              <a:t>assignee</a:t>
            </a:r>
          </a:p>
          <a:p>
            <a:pPr marL="431801" lvl="1" indent="-215900">
              <a:lnSpc>
                <a:spcPts val="4000"/>
              </a:lnSpc>
              <a:buAutoNum type="arabicPeriod"/>
            </a:pPr>
            <a:r>
              <a:rPr lang="en-US" sz="2400" dirty="0">
                <a:solidFill>
                  <a:srgbClr val="5C77B9"/>
                </a:solidFill>
                <a:latin typeface="Montserrat Bold"/>
              </a:rPr>
              <a:t>UK </a:t>
            </a:r>
            <a:r>
              <a:rPr lang="en-US" sz="2400" dirty="0">
                <a:solidFill>
                  <a:srgbClr val="5C77B9"/>
                </a:solidFill>
                <a:latin typeface="Montserrat"/>
              </a:rPr>
              <a:t>- </a:t>
            </a:r>
            <a:r>
              <a:rPr lang="en-US" sz="2400" dirty="0">
                <a:solidFill>
                  <a:srgbClr val="5C77B9"/>
                </a:solidFill>
                <a:latin typeface="Montserrat Italics"/>
              </a:rPr>
              <a:t>assignee</a:t>
            </a:r>
          </a:p>
          <a:p>
            <a:pPr marL="431801" lvl="1" indent="-215900">
              <a:lnSpc>
                <a:spcPts val="4000"/>
              </a:lnSpc>
              <a:buAutoNum type="arabicPeriod"/>
            </a:pPr>
            <a:r>
              <a:rPr lang="en-US" sz="2400" dirty="0">
                <a:solidFill>
                  <a:srgbClr val="5C77B9"/>
                </a:solidFill>
                <a:latin typeface="Montserrat Bold"/>
              </a:rPr>
              <a:t>Canada </a:t>
            </a:r>
            <a:r>
              <a:rPr lang="en-US" sz="2400" dirty="0">
                <a:solidFill>
                  <a:srgbClr val="5C77B9"/>
                </a:solidFill>
                <a:latin typeface="Montserrat Italics"/>
              </a:rPr>
              <a:t>- assignor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grpSp>
          <p:nvGrpSpPr>
            <p:cNvPr id="3" name="Group 3"/>
            <p:cNvGrpSpPr/>
            <p:nvPr/>
          </p:nvGrpSpPr>
          <p:grpSpPr>
            <a:xfrm>
              <a:off x="0" y="0"/>
              <a:ext cx="24384000" cy="201168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5" name="Freeform 5"/>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2"/>
              <a:stretch>
                <a:fillRect t="-117" b="-117"/>
              </a:stretch>
            </a:blipFill>
          </p:spPr>
          <p:txBody>
            <a:bodyPr/>
            <a:lstStyle/>
            <a:p>
              <a:endParaRPr lang="nl-NL"/>
            </a:p>
          </p:txBody>
        </p:sp>
        <p:grpSp>
          <p:nvGrpSpPr>
            <p:cNvPr id="6" name="Group 6"/>
            <p:cNvGrpSpPr/>
            <p:nvPr/>
          </p:nvGrpSpPr>
          <p:grpSpPr>
            <a:xfrm>
              <a:off x="18638058" y="617868"/>
              <a:ext cx="5745940" cy="785774"/>
              <a:chOff x="0" y="0"/>
              <a:chExt cx="5745940" cy="785774"/>
            </a:xfrm>
          </p:grpSpPr>
          <p:sp>
            <p:nvSpPr>
              <p:cNvPr id="7" name="Freeform 7"/>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8" name="TextBox 8"/>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
        <p:nvSpPr>
          <p:cNvPr id="9" name="Freeform 9">
            <a:hlinkClick r:id="rId3" tooltip="https://youtu.be/JrV-2d6JZSU"/>
          </p:cNvPr>
          <p:cNvSpPr/>
          <p:nvPr/>
        </p:nvSpPr>
        <p:spPr>
          <a:xfrm>
            <a:off x="922476" y="1953304"/>
            <a:ext cx="6711050" cy="3753638"/>
          </a:xfrm>
          <a:custGeom>
            <a:avLst/>
            <a:gdLst/>
            <a:ahLst/>
            <a:cxnLst/>
            <a:rect l="l" t="t" r="r" b="b"/>
            <a:pathLst>
              <a:path w="6711050" h="3753638">
                <a:moveTo>
                  <a:pt x="0" y="0"/>
                </a:moveTo>
                <a:lnTo>
                  <a:pt x="6711050" y="0"/>
                </a:lnTo>
                <a:lnTo>
                  <a:pt x="6711050" y="3753638"/>
                </a:lnTo>
                <a:lnTo>
                  <a:pt x="0" y="3753638"/>
                </a:lnTo>
                <a:lnTo>
                  <a:pt x="0" y="0"/>
                </a:lnTo>
                <a:close/>
              </a:path>
            </a:pathLst>
          </a:custGeom>
          <a:blipFill>
            <a:blip r:embed="rId4"/>
            <a:stretch>
              <a:fillRect/>
            </a:stretch>
          </a:blipFill>
        </p:spPr>
        <p:txBody>
          <a:bodyPr/>
          <a:lstStyle/>
          <a:p>
            <a:endParaRPr lang="nl-NL"/>
          </a:p>
        </p:txBody>
      </p:sp>
      <p:sp>
        <p:nvSpPr>
          <p:cNvPr id="10" name="TextBox 10"/>
          <p:cNvSpPr txBox="1"/>
          <p:nvPr/>
        </p:nvSpPr>
        <p:spPr>
          <a:xfrm>
            <a:off x="922476" y="676294"/>
            <a:ext cx="8441754" cy="714338"/>
          </a:xfrm>
          <a:prstGeom prst="rect">
            <a:avLst/>
          </a:prstGeom>
        </p:spPr>
        <p:txBody>
          <a:bodyPr lIns="0" tIns="0" rIns="0" bIns="0" rtlCol="0" anchor="t">
            <a:spAutoFit/>
          </a:bodyPr>
          <a:lstStyle/>
          <a:p>
            <a:pPr algn="l">
              <a:lnSpc>
                <a:spcPts val="5759"/>
              </a:lnSpc>
            </a:pPr>
            <a:r>
              <a:rPr lang="en-US" sz="4800">
                <a:solidFill>
                  <a:srgbClr val="2D3A5F"/>
                </a:solidFill>
                <a:latin typeface="Montserrat Bold"/>
              </a:rPr>
              <a:t>1st IESF TAlks Video</a:t>
            </a:r>
          </a:p>
        </p:txBody>
      </p:sp>
      <p:sp>
        <p:nvSpPr>
          <p:cNvPr id="11" name="TextBox 11"/>
          <p:cNvSpPr txBox="1"/>
          <p:nvPr/>
        </p:nvSpPr>
        <p:spPr>
          <a:xfrm>
            <a:off x="8946360" y="1800904"/>
            <a:ext cx="7049439" cy="6511683"/>
          </a:xfrm>
          <a:prstGeom prst="rect">
            <a:avLst/>
          </a:prstGeom>
        </p:spPr>
        <p:txBody>
          <a:bodyPr lIns="0" tIns="0" rIns="0" bIns="0" rtlCol="0" anchor="t">
            <a:spAutoFit/>
          </a:bodyPr>
          <a:lstStyle/>
          <a:p>
            <a:pPr>
              <a:lnSpc>
                <a:spcPts val="4000"/>
              </a:lnSpc>
            </a:pPr>
            <a:r>
              <a:rPr lang="en-US" sz="2000">
                <a:solidFill>
                  <a:srgbClr val="5C77B9"/>
                </a:solidFill>
                <a:latin typeface="Montserrat Bold"/>
              </a:rPr>
              <a:t>Client: Stertil</a:t>
            </a:r>
          </a:p>
          <a:p>
            <a:pPr>
              <a:lnSpc>
                <a:spcPts val="4000"/>
              </a:lnSpc>
            </a:pPr>
            <a:r>
              <a:rPr lang="en-US" sz="2000">
                <a:solidFill>
                  <a:srgbClr val="5C77B9"/>
                </a:solidFill>
                <a:latin typeface="Montserrat Bold"/>
              </a:rPr>
              <a:t>Assignor: The Netherlands</a:t>
            </a:r>
          </a:p>
          <a:p>
            <a:pPr>
              <a:lnSpc>
                <a:spcPts val="4000"/>
              </a:lnSpc>
            </a:pPr>
            <a:r>
              <a:rPr lang="en-US" sz="2000">
                <a:solidFill>
                  <a:srgbClr val="5C77B9"/>
                </a:solidFill>
                <a:latin typeface="Montserrat Bold"/>
              </a:rPr>
              <a:t>Assignees: Germany &amp; France</a:t>
            </a:r>
          </a:p>
          <a:p>
            <a:pPr>
              <a:lnSpc>
                <a:spcPts val="4000"/>
              </a:lnSpc>
            </a:pPr>
            <a:endParaRPr lang="en-US" sz="2000">
              <a:solidFill>
                <a:srgbClr val="5C77B9"/>
              </a:solidFill>
              <a:latin typeface="Montserrat Bold"/>
            </a:endParaRPr>
          </a:p>
          <a:p>
            <a:pPr>
              <a:lnSpc>
                <a:spcPts val="4000"/>
              </a:lnSpc>
            </a:pPr>
            <a:r>
              <a:rPr lang="en-US" sz="2000">
                <a:solidFill>
                  <a:srgbClr val="5C77B9"/>
                </a:solidFill>
                <a:latin typeface="Montserrat Bold"/>
              </a:rPr>
              <a:t>Takeaways </a:t>
            </a:r>
          </a:p>
          <a:p>
            <a:pPr marL="431801" lvl="1" indent="-215900">
              <a:lnSpc>
                <a:spcPts val="4000"/>
              </a:lnSpc>
              <a:buFont typeface="Arial"/>
              <a:buChar char="•"/>
            </a:pPr>
            <a:r>
              <a:rPr lang="en-US" sz="2000">
                <a:solidFill>
                  <a:srgbClr val="5C77B9"/>
                </a:solidFill>
                <a:latin typeface="Montserrat Bold"/>
              </a:rPr>
              <a:t> </a:t>
            </a:r>
            <a:r>
              <a:rPr lang="en-US" sz="2000">
                <a:solidFill>
                  <a:srgbClr val="5C77B9"/>
                </a:solidFill>
                <a:latin typeface="Montserrat"/>
              </a:rPr>
              <a:t>Finding the right candidates for international markets is crucial for business growth. </a:t>
            </a:r>
          </a:p>
          <a:p>
            <a:pPr marL="431801" lvl="1" indent="-215900">
              <a:lnSpc>
                <a:spcPts val="4000"/>
              </a:lnSpc>
              <a:buFont typeface="Arial"/>
              <a:buChar char="•"/>
            </a:pPr>
            <a:r>
              <a:rPr lang="en-US" sz="2000">
                <a:solidFill>
                  <a:srgbClr val="5C77B9"/>
                </a:solidFill>
                <a:latin typeface="Montserrat"/>
              </a:rPr>
              <a:t>The IESF network provides access to reputable recruitment companies in different countries. </a:t>
            </a:r>
          </a:p>
          <a:p>
            <a:pPr marL="431801" lvl="1" indent="-215900">
              <a:lnSpc>
                <a:spcPts val="4000"/>
              </a:lnSpc>
              <a:buFont typeface="Arial"/>
              <a:buChar char="•"/>
            </a:pPr>
            <a:r>
              <a:rPr lang="en-US" sz="2000">
                <a:solidFill>
                  <a:srgbClr val="5C77B9"/>
                </a:solidFill>
                <a:latin typeface="Montserrat"/>
              </a:rPr>
              <a:t>The facilitation role of Van der Groep &amp; Olsthoorn in the recruitment process was valuable. </a:t>
            </a:r>
          </a:p>
          <a:p>
            <a:pPr marL="431801" lvl="1" indent="-215900">
              <a:lnSpc>
                <a:spcPts val="4000"/>
              </a:lnSpc>
              <a:buFont typeface="Arial"/>
              <a:buChar char="•"/>
            </a:pPr>
            <a:r>
              <a:rPr lang="en-US" sz="2000">
                <a:solidFill>
                  <a:srgbClr val="5C77B9"/>
                </a:solidFill>
                <a:latin typeface="Montserrat"/>
              </a:rPr>
              <a:t>The hiring process through the IESF network was efficient and resulted in successful candidates.</a:t>
            </a:r>
            <a:r>
              <a:rPr lang="en-US" sz="2000">
                <a:solidFill>
                  <a:srgbClr val="5C77B9"/>
                </a:solidFill>
                <a:latin typeface="Montserrat Bold"/>
              </a:rPr>
              <a:t>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1565" r="-11008"/>
            </a:stretch>
          </a:blipFill>
        </p:spPr>
        <p:txBody>
          <a:bodyPr/>
          <a:lstStyle/>
          <a:p>
            <a:endParaRPr lang="nl-NL"/>
          </a:p>
        </p:txBody>
      </p:sp>
      <p:grpSp>
        <p:nvGrpSpPr>
          <p:cNvPr id="3" name="Group 3"/>
          <p:cNvGrpSpPr/>
          <p:nvPr/>
        </p:nvGrpSpPr>
        <p:grpSpPr>
          <a:xfrm>
            <a:off x="0" y="4744671"/>
            <a:ext cx="10006189" cy="4513629"/>
            <a:chOff x="0" y="0"/>
            <a:chExt cx="2635375" cy="1188775"/>
          </a:xfrm>
        </p:grpSpPr>
        <p:sp>
          <p:nvSpPr>
            <p:cNvPr id="4" name="Freeform 4"/>
            <p:cNvSpPr/>
            <p:nvPr/>
          </p:nvSpPr>
          <p:spPr>
            <a:xfrm>
              <a:off x="0" y="0"/>
              <a:ext cx="2635375" cy="1188775"/>
            </a:xfrm>
            <a:custGeom>
              <a:avLst/>
              <a:gdLst/>
              <a:ahLst/>
              <a:cxnLst/>
              <a:rect l="l" t="t" r="r" b="b"/>
              <a:pathLst>
                <a:path w="2635375" h="1188775">
                  <a:moveTo>
                    <a:pt x="0" y="0"/>
                  </a:moveTo>
                  <a:lnTo>
                    <a:pt x="2635375" y="0"/>
                  </a:lnTo>
                  <a:lnTo>
                    <a:pt x="2635375" y="1188775"/>
                  </a:lnTo>
                  <a:lnTo>
                    <a:pt x="0" y="1188775"/>
                  </a:lnTo>
                  <a:close/>
                </a:path>
              </a:pathLst>
            </a:custGeom>
            <a:solidFill>
              <a:srgbClr val="E9EDF6">
                <a:alpha val="84706"/>
              </a:srgbClr>
            </a:solidFill>
          </p:spPr>
          <p:txBody>
            <a:bodyPr/>
            <a:lstStyle/>
            <a:p>
              <a:endParaRPr lang="nl-NL"/>
            </a:p>
          </p:txBody>
        </p:sp>
        <p:sp>
          <p:nvSpPr>
            <p:cNvPr id="5" name="TextBox 5"/>
            <p:cNvSpPr txBox="1"/>
            <p:nvPr/>
          </p:nvSpPr>
          <p:spPr>
            <a:xfrm>
              <a:off x="0" y="0"/>
              <a:ext cx="2635375" cy="1188775"/>
            </a:xfrm>
            <a:prstGeom prst="rect">
              <a:avLst/>
            </a:prstGeom>
          </p:spPr>
          <p:txBody>
            <a:bodyPr lIns="50800" tIns="50800" rIns="50800" bIns="50800" rtlCol="0" anchor="ctr"/>
            <a:lstStyle/>
            <a:p>
              <a:pPr algn="ctr">
                <a:lnSpc>
                  <a:spcPts val="3600"/>
                </a:lnSpc>
              </a:pPr>
              <a:endParaRPr/>
            </a:p>
          </p:txBody>
        </p:sp>
      </p:grpSp>
      <p:sp>
        <p:nvSpPr>
          <p:cNvPr id="6" name="Freeform 6"/>
          <p:cNvSpPr/>
          <p:nvPr/>
        </p:nvSpPr>
        <p:spPr>
          <a:xfrm>
            <a:off x="552697" y="7482145"/>
            <a:ext cx="2324099" cy="1157824"/>
          </a:xfrm>
          <a:custGeom>
            <a:avLst/>
            <a:gdLst/>
            <a:ahLst/>
            <a:cxnLst/>
            <a:rect l="l" t="t" r="r" b="b"/>
            <a:pathLst>
              <a:path w="2324099" h="1157824">
                <a:moveTo>
                  <a:pt x="0" y="0"/>
                </a:moveTo>
                <a:lnTo>
                  <a:pt x="2324099" y="0"/>
                </a:lnTo>
                <a:lnTo>
                  <a:pt x="2324099" y="1157824"/>
                </a:lnTo>
                <a:lnTo>
                  <a:pt x="0" y="11578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7" name="Freeform 7"/>
          <p:cNvSpPr/>
          <p:nvPr/>
        </p:nvSpPr>
        <p:spPr>
          <a:xfrm>
            <a:off x="7799981" y="5143500"/>
            <a:ext cx="1540245" cy="1589930"/>
          </a:xfrm>
          <a:custGeom>
            <a:avLst/>
            <a:gdLst/>
            <a:ahLst/>
            <a:cxnLst/>
            <a:rect l="l" t="t" r="r" b="b"/>
            <a:pathLst>
              <a:path w="1540245" h="1589930">
                <a:moveTo>
                  <a:pt x="0" y="0"/>
                </a:moveTo>
                <a:lnTo>
                  <a:pt x="1540245" y="0"/>
                </a:lnTo>
                <a:lnTo>
                  <a:pt x="1540245" y="1589930"/>
                </a:lnTo>
                <a:lnTo>
                  <a:pt x="0" y="15899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8" name="TextBox 8"/>
          <p:cNvSpPr txBox="1"/>
          <p:nvPr/>
        </p:nvSpPr>
        <p:spPr>
          <a:xfrm>
            <a:off x="552697" y="5491570"/>
            <a:ext cx="8591303" cy="971476"/>
          </a:xfrm>
          <a:prstGeom prst="rect">
            <a:avLst/>
          </a:prstGeom>
        </p:spPr>
        <p:txBody>
          <a:bodyPr lIns="0" tIns="0" rIns="0" bIns="0" rtlCol="0" anchor="t">
            <a:spAutoFit/>
          </a:bodyPr>
          <a:lstStyle/>
          <a:p>
            <a:pPr algn="l">
              <a:lnSpc>
                <a:spcPts val="7679"/>
              </a:lnSpc>
            </a:pPr>
            <a:r>
              <a:rPr lang="en-US" sz="6399">
                <a:solidFill>
                  <a:srgbClr val="2D3A5F"/>
                </a:solidFill>
                <a:latin typeface="Montserrat Bold"/>
              </a:rPr>
              <a:t>COFFEE BREAK</a:t>
            </a:r>
          </a:p>
        </p:txBody>
      </p:sp>
      <p:sp>
        <p:nvSpPr>
          <p:cNvPr id="9" name="TextBox 9"/>
          <p:cNvSpPr txBox="1"/>
          <p:nvPr/>
        </p:nvSpPr>
        <p:spPr>
          <a:xfrm>
            <a:off x="4703202" y="7832467"/>
            <a:ext cx="4440798" cy="457181"/>
          </a:xfrm>
          <a:prstGeom prst="rect">
            <a:avLst/>
          </a:prstGeom>
        </p:spPr>
        <p:txBody>
          <a:bodyPr lIns="0" tIns="0" rIns="0" bIns="0" rtlCol="0" anchor="t">
            <a:spAutoFit/>
          </a:bodyPr>
          <a:lstStyle/>
          <a:p>
            <a:pPr algn="ctr">
              <a:lnSpc>
                <a:spcPts val="3600"/>
              </a:lnSpc>
            </a:pPr>
            <a:r>
              <a:rPr lang="en-US" sz="3000">
                <a:solidFill>
                  <a:srgbClr val="4F6AB3"/>
                </a:solidFill>
                <a:latin typeface="Montserrat Bold Italics"/>
              </a:rPr>
              <a:t>15 MINUTES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1565" r="-11008"/>
            </a:stretch>
          </a:blipFill>
        </p:spPr>
        <p:txBody>
          <a:bodyPr/>
          <a:lstStyle/>
          <a:p>
            <a:endParaRPr lang="nl-NL"/>
          </a:p>
        </p:txBody>
      </p:sp>
      <p:grpSp>
        <p:nvGrpSpPr>
          <p:cNvPr id="3" name="Group 3"/>
          <p:cNvGrpSpPr/>
          <p:nvPr/>
        </p:nvGrpSpPr>
        <p:grpSpPr>
          <a:xfrm>
            <a:off x="0" y="4744671"/>
            <a:ext cx="10006189" cy="4513629"/>
            <a:chOff x="0" y="0"/>
            <a:chExt cx="2635375" cy="1188775"/>
          </a:xfrm>
        </p:grpSpPr>
        <p:sp>
          <p:nvSpPr>
            <p:cNvPr id="4" name="Freeform 4"/>
            <p:cNvSpPr/>
            <p:nvPr/>
          </p:nvSpPr>
          <p:spPr>
            <a:xfrm>
              <a:off x="0" y="0"/>
              <a:ext cx="2635375" cy="1188775"/>
            </a:xfrm>
            <a:custGeom>
              <a:avLst/>
              <a:gdLst/>
              <a:ahLst/>
              <a:cxnLst/>
              <a:rect l="l" t="t" r="r" b="b"/>
              <a:pathLst>
                <a:path w="2635375" h="1188775">
                  <a:moveTo>
                    <a:pt x="0" y="0"/>
                  </a:moveTo>
                  <a:lnTo>
                    <a:pt x="2635375" y="0"/>
                  </a:lnTo>
                  <a:lnTo>
                    <a:pt x="2635375" y="1188775"/>
                  </a:lnTo>
                  <a:lnTo>
                    <a:pt x="0" y="1188775"/>
                  </a:lnTo>
                  <a:close/>
                </a:path>
              </a:pathLst>
            </a:custGeom>
            <a:solidFill>
              <a:srgbClr val="E9EDF6">
                <a:alpha val="84706"/>
              </a:srgbClr>
            </a:solidFill>
          </p:spPr>
          <p:txBody>
            <a:bodyPr/>
            <a:lstStyle/>
            <a:p>
              <a:endParaRPr lang="nl-NL"/>
            </a:p>
          </p:txBody>
        </p:sp>
        <p:sp>
          <p:nvSpPr>
            <p:cNvPr id="5" name="TextBox 5"/>
            <p:cNvSpPr txBox="1"/>
            <p:nvPr/>
          </p:nvSpPr>
          <p:spPr>
            <a:xfrm>
              <a:off x="0" y="0"/>
              <a:ext cx="2635375" cy="1188775"/>
            </a:xfrm>
            <a:prstGeom prst="rect">
              <a:avLst/>
            </a:prstGeom>
          </p:spPr>
          <p:txBody>
            <a:bodyPr lIns="50800" tIns="50800" rIns="50800" bIns="50800" rtlCol="0" anchor="ctr"/>
            <a:lstStyle/>
            <a:p>
              <a:pPr algn="ctr">
                <a:lnSpc>
                  <a:spcPts val="2160"/>
                </a:lnSpc>
              </a:pPr>
              <a:endParaRPr/>
            </a:p>
          </p:txBody>
        </p:sp>
      </p:grpSp>
      <p:sp>
        <p:nvSpPr>
          <p:cNvPr id="6" name="TextBox 6"/>
          <p:cNvSpPr txBox="1"/>
          <p:nvPr/>
        </p:nvSpPr>
        <p:spPr>
          <a:xfrm>
            <a:off x="552697" y="5429205"/>
            <a:ext cx="8795844" cy="1390613"/>
          </a:xfrm>
          <a:prstGeom prst="rect">
            <a:avLst/>
          </a:prstGeom>
        </p:spPr>
        <p:txBody>
          <a:bodyPr lIns="0" tIns="0" rIns="0" bIns="0" rtlCol="0" anchor="t">
            <a:spAutoFit/>
          </a:bodyPr>
          <a:lstStyle/>
          <a:p>
            <a:pPr>
              <a:lnSpc>
                <a:spcPts val="5519"/>
              </a:lnSpc>
            </a:pPr>
            <a:r>
              <a:rPr lang="en-US" sz="4599">
                <a:solidFill>
                  <a:srgbClr val="2D3A5F"/>
                </a:solidFill>
                <a:latin typeface="Montserrat Bold"/>
              </a:rPr>
              <a:t>KEY-NOTE SPEAKER</a:t>
            </a:r>
          </a:p>
          <a:p>
            <a:pPr algn="l">
              <a:lnSpc>
                <a:spcPts val="5519"/>
              </a:lnSpc>
            </a:pPr>
            <a:r>
              <a:rPr lang="en-US" sz="4599">
                <a:solidFill>
                  <a:srgbClr val="2D3A5F"/>
                </a:solidFill>
                <a:latin typeface="Montserrat"/>
              </a:rPr>
              <a:t>MD NOVELIA ASSESSMENT</a:t>
            </a:r>
          </a:p>
        </p:txBody>
      </p:sp>
      <p:sp>
        <p:nvSpPr>
          <p:cNvPr id="7" name="Freeform 7"/>
          <p:cNvSpPr/>
          <p:nvPr/>
        </p:nvSpPr>
        <p:spPr>
          <a:xfrm>
            <a:off x="552697" y="7482145"/>
            <a:ext cx="2324099" cy="1157824"/>
          </a:xfrm>
          <a:custGeom>
            <a:avLst/>
            <a:gdLst/>
            <a:ahLst/>
            <a:cxnLst/>
            <a:rect l="l" t="t" r="r" b="b"/>
            <a:pathLst>
              <a:path w="2324099" h="1157824">
                <a:moveTo>
                  <a:pt x="0" y="0"/>
                </a:moveTo>
                <a:lnTo>
                  <a:pt x="2324099" y="0"/>
                </a:lnTo>
                <a:lnTo>
                  <a:pt x="2324099" y="1157824"/>
                </a:lnTo>
                <a:lnTo>
                  <a:pt x="0" y="11578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8" name="TextBox 8"/>
          <p:cNvSpPr txBox="1"/>
          <p:nvPr/>
        </p:nvSpPr>
        <p:spPr>
          <a:xfrm>
            <a:off x="3739508" y="7770554"/>
            <a:ext cx="5609033" cy="590531"/>
          </a:xfrm>
          <a:prstGeom prst="rect">
            <a:avLst/>
          </a:prstGeom>
        </p:spPr>
        <p:txBody>
          <a:bodyPr lIns="0" tIns="0" rIns="0" bIns="0" rtlCol="0" anchor="t">
            <a:spAutoFit/>
          </a:bodyPr>
          <a:lstStyle/>
          <a:p>
            <a:pPr algn="ctr">
              <a:lnSpc>
                <a:spcPts val="4795"/>
              </a:lnSpc>
            </a:pPr>
            <a:r>
              <a:rPr lang="en-US" sz="3996">
                <a:solidFill>
                  <a:srgbClr val="4F6AB3"/>
                </a:solidFill>
                <a:latin typeface="Montserrat Bold"/>
              </a:rPr>
              <a:t>FRODE HVARING</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1565" r="-11008"/>
            </a:stretch>
          </a:blipFill>
        </p:spPr>
        <p:txBody>
          <a:bodyPr/>
          <a:lstStyle/>
          <a:p>
            <a:endParaRPr lang="nl-NL"/>
          </a:p>
        </p:txBody>
      </p:sp>
      <p:grpSp>
        <p:nvGrpSpPr>
          <p:cNvPr id="3" name="Group 3"/>
          <p:cNvGrpSpPr/>
          <p:nvPr/>
        </p:nvGrpSpPr>
        <p:grpSpPr>
          <a:xfrm>
            <a:off x="0" y="4744671"/>
            <a:ext cx="10006189" cy="4513629"/>
            <a:chOff x="0" y="0"/>
            <a:chExt cx="2635375" cy="1188775"/>
          </a:xfrm>
        </p:grpSpPr>
        <p:sp>
          <p:nvSpPr>
            <p:cNvPr id="4" name="Freeform 4"/>
            <p:cNvSpPr/>
            <p:nvPr/>
          </p:nvSpPr>
          <p:spPr>
            <a:xfrm>
              <a:off x="0" y="0"/>
              <a:ext cx="2635375" cy="1188775"/>
            </a:xfrm>
            <a:custGeom>
              <a:avLst/>
              <a:gdLst/>
              <a:ahLst/>
              <a:cxnLst/>
              <a:rect l="l" t="t" r="r" b="b"/>
              <a:pathLst>
                <a:path w="2635375" h="1188775">
                  <a:moveTo>
                    <a:pt x="0" y="0"/>
                  </a:moveTo>
                  <a:lnTo>
                    <a:pt x="2635375" y="0"/>
                  </a:lnTo>
                  <a:lnTo>
                    <a:pt x="2635375" y="1188775"/>
                  </a:lnTo>
                  <a:lnTo>
                    <a:pt x="0" y="1188775"/>
                  </a:lnTo>
                  <a:close/>
                </a:path>
              </a:pathLst>
            </a:custGeom>
            <a:solidFill>
              <a:srgbClr val="E9EDF6">
                <a:alpha val="84706"/>
              </a:srgbClr>
            </a:solidFill>
          </p:spPr>
          <p:txBody>
            <a:bodyPr/>
            <a:lstStyle/>
            <a:p>
              <a:endParaRPr lang="nl-NL"/>
            </a:p>
          </p:txBody>
        </p:sp>
        <p:sp>
          <p:nvSpPr>
            <p:cNvPr id="5" name="TextBox 5"/>
            <p:cNvSpPr txBox="1"/>
            <p:nvPr/>
          </p:nvSpPr>
          <p:spPr>
            <a:xfrm>
              <a:off x="0" y="0"/>
              <a:ext cx="2635375" cy="1188775"/>
            </a:xfrm>
            <a:prstGeom prst="rect">
              <a:avLst/>
            </a:prstGeom>
          </p:spPr>
          <p:txBody>
            <a:bodyPr lIns="50800" tIns="50800" rIns="50800" bIns="50800" rtlCol="0" anchor="ctr"/>
            <a:lstStyle/>
            <a:p>
              <a:pPr algn="ctr">
                <a:lnSpc>
                  <a:spcPts val="2160"/>
                </a:lnSpc>
              </a:pPr>
              <a:endParaRPr/>
            </a:p>
          </p:txBody>
        </p:sp>
      </p:grpSp>
      <p:sp>
        <p:nvSpPr>
          <p:cNvPr id="6" name="TextBox 6"/>
          <p:cNvSpPr txBox="1"/>
          <p:nvPr/>
        </p:nvSpPr>
        <p:spPr>
          <a:xfrm>
            <a:off x="552697" y="5399158"/>
            <a:ext cx="9326898" cy="1390650"/>
          </a:xfrm>
          <a:prstGeom prst="rect">
            <a:avLst/>
          </a:prstGeom>
        </p:spPr>
        <p:txBody>
          <a:bodyPr lIns="0" tIns="0" rIns="0" bIns="0" rtlCol="0" anchor="t">
            <a:spAutoFit/>
          </a:bodyPr>
          <a:lstStyle/>
          <a:p>
            <a:pPr>
              <a:lnSpc>
                <a:spcPts val="5519"/>
              </a:lnSpc>
            </a:pPr>
            <a:r>
              <a:rPr lang="en-US" sz="4599">
                <a:solidFill>
                  <a:srgbClr val="2D3A5F"/>
                </a:solidFill>
                <a:latin typeface="Montserrat Bold"/>
              </a:rPr>
              <a:t>EVALUATION</a:t>
            </a:r>
          </a:p>
          <a:p>
            <a:pPr algn="l">
              <a:lnSpc>
                <a:spcPts val="5519"/>
              </a:lnSpc>
            </a:pPr>
            <a:r>
              <a:rPr lang="en-US" sz="4599">
                <a:solidFill>
                  <a:srgbClr val="2D3A5F"/>
                </a:solidFill>
                <a:latin typeface="Montserrat"/>
              </a:rPr>
              <a:t>AFTER CROS BORDER</a:t>
            </a:r>
          </a:p>
        </p:txBody>
      </p:sp>
      <p:sp>
        <p:nvSpPr>
          <p:cNvPr id="7" name="Freeform 7"/>
          <p:cNvSpPr/>
          <p:nvPr/>
        </p:nvSpPr>
        <p:spPr>
          <a:xfrm>
            <a:off x="552697" y="7482145"/>
            <a:ext cx="2324099" cy="1157824"/>
          </a:xfrm>
          <a:custGeom>
            <a:avLst/>
            <a:gdLst/>
            <a:ahLst/>
            <a:cxnLst/>
            <a:rect l="l" t="t" r="r" b="b"/>
            <a:pathLst>
              <a:path w="2324099" h="1157824">
                <a:moveTo>
                  <a:pt x="0" y="0"/>
                </a:moveTo>
                <a:lnTo>
                  <a:pt x="2324099" y="0"/>
                </a:lnTo>
                <a:lnTo>
                  <a:pt x="2324099" y="1157824"/>
                </a:lnTo>
                <a:lnTo>
                  <a:pt x="0" y="11578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8" name="TextBox 8"/>
          <p:cNvSpPr txBox="1"/>
          <p:nvPr/>
        </p:nvSpPr>
        <p:spPr>
          <a:xfrm>
            <a:off x="6200290" y="7746742"/>
            <a:ext cx="2943710" cy="590531"/>
          </a:xfrm>
          <a:prstGeom prst="rect">
            <a:avLst/>
          </a:prstGeom>
        </p:spPr>
        <p:txBody>
          <a:bodyPr lIns="0" tIns="0" rIns="0" bIns="0" rtlCol="0" anchor="t">
            <a:spAutoFit/>
          </a:bodyPr>
          <a:lstStyle/>
          <a:p>
            <a:pPr algn="ctr">
              <a:lnSpc>
                <a:spcPts val="4799"/>
              </a:lnSpc>
            </a:pPr>
            <a:r>
              <a:rPr lang="en-US" sz="3999" dirty="0">
                <a:solidFill>
                  <a:srgbClr val="4F6AB3"/>
                </a:solidFill>
                <a:latin typeface="Montserrat Bold"/>
              </a:rPr>
              <a:t>GERTJAN</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1485300" y="1177338"/>
            <a:ext cx="13570154" cy="613392"/>
          </a:xfrm>
          <a:prstGeom prst="rect">
            <a:avLst/>
          </a:prstGeom>
        </p:spPr>
        <p:txBody>
          <a:bodyPr lIns="0" tIns="0" rIns="0" bIns="0" rtlCol="0" anchor="t">
            <a:spAutoFit/>
          </a:bodyPr>
          <a:lstStyle/>
          <a:p>
            <a:pPr>
              <a:lnSpc>
                <a:spcPts val="4770"/>
              </a:lnSpc>
            </a:pPr>
            <a:r>
              <a:rPr lang="en-US" sz="4500" dirty="0">
                <a:solidFill>
                  <a:srgbClr val="2D3A5F"/>
                </a:solidFill>
                <a:latin typeface="Montserrat Bold"/>
              </a:rPr>
              <a:t>WHY ELEVATING EVALUATION</a:t>
            </a:r>
          </a:p>
        </p:txBody>
      </p:sp>
      <p:sp>
        <p:nvSpPr>
          <p:cNvPr id="3" name="TextBox 3"/>
          <p:cNvSpPr txBox="1"/>
          <p:nvPr/>
        </p:nvSpPr>
        <p:spPr>
          <a:xfrm>
            <a:off x="1240395" y="2444421"/>
            <a:ext cx="13242283" cy="5535874"/>
          </a:xfrm>
          <a:prstGeom prst="rect">
            <a:avLst/>
          </a:prstGeom>
        </p:spPr>
        <p:txBody>
          <a:bodyPr lIns="0" tIns="0" rIns="0" bIns="0" rtlCol="0" anchor="t">
            <a:spAutoFit/>
          </a:bodyPr>
          <a:lstStyle/>
          <a:p>
            <a:pPr marL="474979" lvl="1" indent="-237490">
              <a:lnSpc>
                <a:spcPts val="3079"/>
              </a:lnSpc>
              <a:buFont typeface="Arial"/>
              <a:buChar char="•"/>
            </a:pPr>
            <a:r>
              <a:rPr lang="en-US" sz="2199" dirty="0">
                <a:solidFill>
                  <a:srgbClr val="2D3A5F"/>
                </a:solidFill>
                <a:latin typeface="Montserrat"/>
              </a:rPr>
              <a:t>Essential for process optimization</a:t>
            </a:r>
          </a:p>
          <a:p>
            <a:pPr>
              <a:lnSpc>
                <a:spcPts val="3079"/>
              </a:lnSpc>
            </a:pPr>
            <a:endParaRPr lang="en-US" sz="2199" dirty="0">
              <a:solidFill>
                <a:srgbClr val="2D3A5F"/>
              </a:solidFill>
              <a:latin typeface="Montserrat"/>
            </a:endParaRPr>
          </a:p>
          <a:p>
            <a:pPr marL="474979" lvl="1" indent="-237490">
              <a:lnSpc>
                <a:spcPts val="3079"/>
              </a:lnSpc>
              <a:buFont typeface="Arial"/>
              <a:buChar char="•"/>
            </a:pPr>
            <a:r>
              <a:rPr lang="en-US" sz="2199" dirty="0">
                <a:solidFill>
                  <a:srgbClr val="2D3A5F"/>
                </a:solidFill>
                <a:latin typeface="Montserrat"/>
              </a:rPr>
              <a:t>Cultural alignment</a:t>
            </a:r>
          </a:p>
          <a:p>
            <a:pPr>
              <a:lnSpc>
                <a:spcPts val="3079"/>
              </a:lnSpc>
            </a:pPr>
            <a:endParaRPr lang="en-US" sz="2199" dirty="0">
              <a:solidFill>
                <a:srgbClr val="2D3A5F"/>
              </a:solidFill>
              <a:latin typeface="Montserrat"/>
            </a:endParaRPr>
          </a:p>
          <a:p>
            <a:pPr marL="474979" lvl="1" indent="-237490">
              <a:lnSpc>
                <a:spcPts val="3079"/>
              </a:lnSpc>
              <a:buFont typeface="Arial"/>
              <a:buChar char="•"/>
            </a:pPr>
            <a:r>
              <a:rPr lang="en-US" sz="2199" dirty="0">
                <a:solidFill>
                  <a:srgbClr val="2D3A5F"/>
                </a:solidFill>
                <a:latin typeface="Montserrat"/>
              </a:rPr>
              <a:t>Continuous improvement</a:t>
            </a:r>
          </a:p>
          <a:p>
            <a:pPr>
              <a:lnSpc>
                <a:spcPts val="3079"/>
              </a:lnSpc>
            </a:pPr>
            <a:endParaRPr lang="en-US" sz="2199" dirty="0">
              <a:solidFill>
                <a:srgbClr val="2D3A5F"/>
              </a:solidFill>
              <a:latin typeface="Montserrat"/>
            </a:endParaRPr>
          </a:p>
          <a:p>
            <a:pPr marL="474979" lvl="1" indent="-237490">
              <a:lnSpc>
                <a:spcPts val="3079"/>
              </a:lnSpc>
              <a:buFont typeface="Arial"/>
              <a:buChar char="•"/>
            </a:pPr>
            <a:r>
              <a:rPr lang="en-US" sz="2199" dirty="0">
                <a:solidFill>
                  <a:srgbClr val="2D3A5F"/>
                </a:solidFill>
                <a:latin typeface="Montserrat"/>
              </a:rPr>
              <a:t>Insight utilization</a:t>
            </a:r>
          </a:p>
          <a:p>
            <a:pPr>
              <a:lnSpc>
                <a:spcPts val="3079"/>
              </a:lnSpc>
            </a:pPr>
            <a:endParaRPr lang="en-US" sz="2199" dirty="0">
              <a:solidFill>
                <a:srgbClr val="2D3A5F"/>
              </a:solidFill>
              <a:latin typeface="Montserrat"/>
            </a:endParaRPr>
          </a:p>
          <a:p>
            <a:pPr marL="474979" lvl="1" indent="-237490">
              <a:lnSpc>
                <a:spcPts val="3079"/>
              </a:lnSpc>
              <a:buFont typeface="Arial"/>
              <a:buChar char="•"/>
            </a:pPr>
            <a:r>
              <a:rPr lang="en-US" sz="2199" dirty="0">
                <a:solidFill>
                  <a:srgbClr val="2D3A5F"/>
                </a:solidFill>
                <a:latin typeface="Montserrat"/>
              </a:rPr>
              <a:t>Seamless execution</a:t>
            </a:r>
          </a:p>
          <a:p>
            <a:pPr>
              <a:lnSpc>
                <a:spcPts val="3079"/>
              </a:lnSpc>
            </a:pPr>
            <a:endParaRPr lang="en-US" sz="2199" dirty="0">
              <a:solidFill>
                <a:srgbClr val="2D3A5F"/>
              </a:solidFill>
              <a:latin typeface="Montserrat"/>
            </a:endParaRPr>
          </a:p>
          <a:p>
            <a:pPr marL="474979" lvl="1" indent="-237490">
              <a:lnSpc>
                <a:spcPts val="3079"/>
              </a:lnSpc>
              <a:buFont typeface="Arial"/>
              <a:buChar char="•"/>
            </a:pPr>
            <a:r>
              <a:rPr lang="en-US" sz="2199" dirty="0">
                <a:solidFill>
                  <a:srgbClr val="2D3A5F"/>
                </a:solidFill>
                <a:latin typeface="Montserrat"/>
              </a:rPr>
              <a:t>Success enhancement + New/Follow-up assignments</a:t>
            </a:r>
          </a:p>
          <a:p>
            <a:pPr>
              <a:lnSpc>
                <a:spcPts val="3079"/>
              </a:lnSpc>
            </a:pPr>
            <a:endParaRPr lang="en-US" sz="2199" dirty="0">
              <a:solidFill>
                <a:srgbClr val="2D3A5F"/>
              </a:solidFill>
              <a:latin typeface="Montserrat"/>
            </a:endParaRPr>
          </a:p>
          <a:p>
            <a:pPr marL="474979" lvl="1" indent="-237490">
              <a:lnSpc>
                <a:spcPts val="3079"/>
              </a:lnSpc>
              <a:buFont typeface="Arial"/>
              <a:buChar char="•"/>
            </a:pPr>
            <a:r>
              <a:rPr lang="en-US" sz="2199" dirty="0">
                <a:solidFill>
                  <a:srgbClr val="2D3A5F"/>
                </a:solidFill>
                <a:latin typeface="Montserrat"/>
              </a:rPr>
              <a:t>Assessment of the IESF Quality Standards between partners</a:t>
            </a:r>
          </a:p>
          <a:p>
            <a:pPr>
              <a:lnSpc>
                <a:spcPts val="3079"/>
              </a:lnSpc>
            </a:pPr>
            <a:endParaRPr lang="en-US" sz="2199" dirty="0">
              <a:solidFill>
                <a:srgbClr val="2D3A5F"/>
              </a:solidFill>
              <a:latin typeface="Montserrat"/>
            </a:endParaRPr>
          </a:p>
        </p:txBody>
      </p:sp>
      <p:grpSp>
        <p:nvGrpSpPr>
          <p:cNvPr id="4" name="Group 4"/>
          <p:cNvGrpSpPr/>
          <p:nvPr/>
        </p:nvGrpSpPr>
        <p:grpSpPr>
          <a:xfrm>
            <a:off x="0" y="8778240"/>
            <a:ext cx="18288000" cy="1508760"/>
            <a:chOff x="0" y="0"/>
            <a:chExt cx="24384000" cy="2011680"/>
          </a:xfrm>
        </p:grpSpPr>
        <p:grpSp>
          <p:nvGrpSpPr>
            <p:cNvPr id="5" name="Group 5"/>
            <p:cNvGrpSpPr/>
            <p:nvPr/>
          </p:nvGrpSpPr>
          <p:grpSpPr>
            <a:xfrm>
              <a:off x="0" y="0"/>
              <a:ext cx="24384000" cy="2011680"/>
              <a:chOff x="0" y="0"/>
              <a:chExt cx="24384000" cy="2011680"/>
            </a:xfrm>
          </p:grpSpPr>
          <p:sp>
            <p:nvSpPr>
              <p:cNvPr id="6" name="Freeform 6"/>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7" name="Freeform 7"/>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3"/>
              <a:stretch>
                <a:fillRect t="-117" b="-117"/>
              </a:stretch>
            </a:blipFill>
          </p:spPr>
          <p:txBody>
            <a:bodyPr/>
            <a:lstStyle/>
            <a:p>
              <a:endParaRPr lang="nl-NL"/>
            </a:p>
          </p:txBody>
        </p:sp>
        <p:grpSp>
          <p:nvGrpSpPr>
            <p:cNvPr id="8" name="Group 8"/>
            <p:cNvGrpSpPr/>
            <p:nvPr/>
          </p:nvGrpSpPr>
          <p:grpSpPr>
            <a:xfrm>
              <a:off x="18638058" y="617868"/>
              <a:ext cx="5745940" cy="785774"/>
              <a:chOff x="0" y="0"/>
              <a:chExt cx="5745940" cy="785774"/>
            </a:xfrm>
          </p:grpSpPr>
          <p:sp>
            <p:nvSpPr>
              <p:cNvPr id="9" name="Freeform 9"/>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0" name="TextBox 10"/>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01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925" b="-3925"/>
            </a:stretch>
          </a:blipFill>
        </p:spPr>
        <p:txBody>
          <a:bodyPr/>
          <a:lstStyle/>
          <a:p>
            <a:endParaRPr lang="nl-NL"/>
          </a:p>
        </p:txBody>
      </p:sp>
      <p:sp>
        <p:nvSpPr>
          <p:cNvPr id="3" name="TextBox 3"/>
          <p:cNvSpPr txBox="1"/>
          <p:nvPr/>
        </p:nvSpPr>
        <p:spPr>
          <a:xfrm>
            <a:off x="1485300" y="1177338"/>
            <a:ext cx="13570154" cy="613411"/>
          </a:xfrm>
          <a:prstGeom prst="rect">
            <a:avLst/>
          </a:prstGeom>
        </p:spPr>
        <p:txBody>
          <a:bodyPr lIns="0" tIns="0" rIns="0" bIns="0" rtlCol="0" anchor="t">
            <a:spAutoFit/>
          </a:bodyPr>
          <a:lstStyle/>
          <a:p>
            <a:pPr>
              <a:lnSpc>
                <a:spcPts val="4770"/>
              </a:lnSpc>
            </a:pPr>
            <a:r>
              <a:rPr lang="en-US" sz="4500">
                <a:solidFill>
                  <a:srgbClr val="2D3A5F"/>
                </a:solidFill>
                <a:latin typeface="Montserrat Bold"/>
              </a:rPr>
              <a:t>CURRENT EVALUATION INTRANET</a:t>
            </a:r>
          </a:p>
        </p:txBody>
      </p:sp>
      <p:grpSp>
        <p:nvGrpSpPr>
          <p:cNvPr id="4" name="Group 4"/>
          <p:cNvGrpSpPr/>
          <p:nvPr/>
        </p:nvGrpSpPr>
        <p:grpSpPr>
          <a:xfrm>
            <a:off x="0" y="8778240"/>
            <a:ext cx="18288000" cy="1508760"/>
            <a:chOff x="0" y="0"/>
            <a:chExt cx="24384000" cy="2011680"/>
          </a:xfrm>
        </p:grpSpPr>
        <p:grpSp>
          <p:nvGrpSpPr>
            <p:cNvPr id="5" name="Group 5"/>
            <p:cNvGrpSpPr/>
            <p:nvPr/>
          </p:nvGrpSpPr>
          <p:grpSpPr>
            <a:xfrm>
              <a:off x="0" y="0"/>
              <a:ext cx="24384000" cy="2011680"/>
              <a:chOff x="0" y="0"/>
              <a:chExt cx="24384000" cy="2011680"/>
            </a:xfrm>
          </p:grpSpPr>
          <p:sp>
            <p:nvSpPr>
              <p:cNvPr id="6" name="Freeform 6"/>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7" name="Freeform 7"/>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4"/>
              <a:stretch>
                <a:fillRect t="-117" b="-117"/>
              </a:stretch>
            </a:blipFill>
          </p:spPr>
          <p:txBody>
            <a:bodyPr/>
            <a:lstStyle/>
            <a:p>
              <a:endParaRPr lang="nl-NL"/>
            </a:p>
          </p:txBody>
        </p:sp>
        <p:grpSp>
          <p:nvGrpSpPr>
            <p:cNvPr id="8" name="Group 8"/>
            <p:cNvGrpSpPr/>
            <p:nvPr/>
          </p:nvGrpSpPr>
          <p:grpSpPr>
            <a:xfrm>
              <a:off x="18638058" y="617868"/>
              <a:ext cx="5745940" cy="785774"/>
              <a:chOff x="0" y="0"/>
              <a:chExt cx="5745940" cy="785774"/>
            </a:xfrm>
          </p:grpSpPr>
          <p:sp>
            <p:nvSpPr>
              <p:cNvPr id="9" name="Freeform 9"/>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0" name="TextBox 10"/>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
        <p:nvSpPr>
          <p:cNvPr id="11" name="TextBox 11"/>
          <p:cNvSpPr txBox="1"/>
          <p:nvPr/>
        </p:nvSpPr>
        <p:spPr>
          <a:xfrm>
            <a:off x="1275647" y="2516856"/>
            <a:ext cx="15983653" cy="4894673"/>
          </a:xfrm>
          <a:prstGeom prst="rect">
            <a:avLst/>
          </a:prstGeom>
        </p:spPr>
        <p:txBody>
          <a:bodyPr lIns="0" tIns="0" rIns="0" bIns="0" rtlCol="0" anchor="t">
            <a:spAutoFit/>
          </a:bodyPr>
          <a:lstStyle/>
          <a:p>
            <a:pPr marL="474979" lvl="1" indent="-237490">
              <a:lnSpc>
                <a:spcPts val="3519"/>
              </a:lnSpc>
              <a:buFont typeface="Arial"/>
              <a:buChar char="•"/>
            </a:pPr>
            <a:r>
              <a:rPr lang="en-US" sz="2199" b="1" dirty="0">
                <a:solidFill>
                  <a:srgbClr val="2D3A5F"/>
                </a:solidFill>
                <a:latin typeface="Montserrat"/>
              </a:rPr>
              <a:t>Initial Email Request upon closing assignment in the Intranet</a:t>
            </a:r>
          </a:p>
          <a:p>
            <a:pPr>
              <a:lnSpc>
                <a:spcPts val="3519"/>
              </a:lnSpc>
            </a:pPr>
            <a:endParaRPr lang="en-US" sz="2199" b="1" dirty="0">
              <a:solidFill>
                <a:srgbClr val="2D3A5F"/>
              </a:solidFill>
              <a:latin typeface="Montserrat"/>
            </a:endParaRPr>
          </a:p>
          <a:p>
            <a:pPr marL="474979" lvl="1" indent="-237490">
              <a:lnSpc>
                <a:spcPts val="3519"/>
              </a:lnSpc>
              <a:buFont typeface="Arial"/>
              <a:buChar char="•"/>
            </a:pPr>
            <a:r>
              <a:rPr lang="en-US" sz="2199" b="1" dirty="0">
                <a:solidFill>
                  <a:srgbClr val="2D3A5F"/>
                </a:solidFill>
                <a:latin typeface="Montserrat"/>
              </a:rPr>
              <a:t>Performance rating query</a:t>
            </a:r>
          </a:p>
          <a:p>
            <a:pPr>
              <a:lnSpc>
                <a:spcPts val="3519"/>
              </a:lnSpc>
            </a:pPr>
            <a:endParaRPr lang="en-US" sz="2199" b="1" dirty="0">
              <a:solidFill>
                <a:srgbClr val="2D3A5F"/>
              </a:solidFill>
              <a:latin typeface="Montserrat"/>
            </a:endParaRPr>
          </a:p>
          <a:p>
            <a:pPr marL="474979" lvl="1" indent="-237490">
              <a:lnSpc>
                <a:spcPts val="3519"/>
              </a:lnSpc>
              <a:buFont typeface="Arial"/>
              <a:buChar char="•"/>
            </a:pPr>
            <a:r>
              <a:rPr lang="en-US" sz="2199" b="1" dirty="0">
                <a:solidFill>
                  <a:srgbClr val="2D3A5F"/>
                </a:solidFill>
                <a:latin typeface="Montserrat"/>
              </a:rPr>
              <a:t>Communication quality assessment</a:t>
            </a:r>
          </a:p>
          <a:p>
            <a:pPr>
              <a:lnSpc>
                <a:spcPts val="3519"/>
              </a:lnSpc>
            </a:pPr>
            <a:endParaRPr lang="en-US" sz="2199" b="1" dirty="0">
              <a:solidFill>
                <a:srgbClr val="2D3A5F"/>
              </a:solidFill>
              <a:latin typeface="Montserrat"/>
            </a:endParaRPr>
          </a:p>
          <a:p>
            <a:pPr marL="474979" lvl="1" indent="-237490">
              <a:lnSpc>
                <a:spcPts val="3519"/>
              </a:lnSpc>
              <a:buFont typeface="Arial"/>
              <a:buChar char="•"/>
            </a:pPr>
            <a:r>
              <a:rPr lang="en-US" sz="2199" b="1" dirty="0">
                <a:solidFill>
                  <a:srgbClr val="2D3A5F"/>
                </a:solidFill>
                <a:latin typeface="Montserrat"/>
              </a:rPr>
              <a:t>Likelihood of recommendation</a:t>
            </a:r>
          </a:p>
          <a:p>
            <a:pPr>
              <a:lnSpc>
                <a:spcPts val="3519"/>
              </a:lnSpc>
            </a:pPr>
            <a:endParaRPr lang="en-US" sz="2199" b="1" dirty="0">
              <a:solidFill>
                <a:srgbClr val="2D3A5F"/>
              </a:solidFill>
              <a:latin typeface="Montserrat"/>
            </a:endParaRPr>
          </a:p>
          <a:p>
            <a:pPr marL="474979" lvl="1" indent="-237490">
              <a:lnSpc>
                <a:spcPts val="3519"/>
              </a:lnSpc>
              <a:buFont typeface="Arial"/>
              <a:buChar char="•"/>
            </a:pPr>
            <a:r>
              <a:rPr lang="en-US" sz="2199" b="1" dirty="0">
                <a:solidFill>
                  <a:srgbClr val="2D3A5F"/>
                </a:solidFill>
                <a:latin typeface="Montserrat"/>
              </a:rPr>
              <a:t>Open-ended feedback opportunity</a:t>
            </a:r>
          </a:p>
          <a:p>
            <a:pPr>
              <a:lnSpc>
                <a:spcPts val="3519"/>
              </a:lnSpc>
            </a:pPr>
            <a:endParaRPr lang="en-US" sz="2199" dirty="0">
              <a:solidFill>
                <a:srgbClr val="2D3A5F"/>
              </a:solidFill>
              <a:latin typeface="Montserrat"/>
            </a:endParaRPr>
          </a:p>
          <a:p>
            <a:pPr>
              <a:lnSpc>
                <a:spcPts val="3519"/>
              </a:lnSpc>
            </a:pPr>
            <a:endParaRPr lang="en-US" sz="2199" dirty="0">
              <a:solidFill>
                <a:srgbClr val="2D3A5F"/>
              </a:solidFill>
              <a:latin typeface="Montserrat"/>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1485300" y="1177338"/>
            <a:ext cx="13570154" cy="613411"/>
          </a:xfrm>
          <a:prstGeom prst="rect">
            <a:avLst/>
          </a:prstGeom>
        </p:spPr>
        <p:txBody>
          <a:bodyPr lIns="0" tIns="0" rIns="0" bIns="0" rtlCol="0" anchor="t">
            <a:spAutoFit/>
          </a:bodyPr>
          <a:lstStyle/>
          <a:p>
            <a:pPr>
              <a:lnSpc>
                <a:spcPts val="4770"/>
              </a:lnSpc>
            </a:pPr>
            <a:r>
              <a:rPr lang="en-US" sz="4500">
                <a:solidFill>
                  <a:srgbClr val="2D3A5F"/>
                </a:solidFill>
                <a:latin typeface="Montserrat Bold"/>
              </a:rPr>
              <a:t>IDENTIFIED CHALLENGES</a:t>
            </a:r>
          </a:p>
        </p:txBody>
      </p:sp>
      <p:sp>
        <p:nvSpPr>
          <p:cNvPr id="3" name="TextBox 3"/>
          <p:cNvSpPr txBox="1"/>
          <p:nvPr/>
        </p:nvSpPr>
        <p:spPr>
          <a:xfrm>
            <a:off x="1275647" y="2177756"/>
            <a:ext cx="15983653" cy="6108065"/>
          </a:xfrm>
          <a:prstGeom prst="rect">
            <a:avLst/>
          </a:prstGeom>
        </p:spPr>
        <p:txBody>
          <a:bodyPr lIns="0" tIns="0" rIns="0" bIns="0" rtlCol="0" anchor="t">
            <a:spAutoFit/>
          </a:bodyPr>
          <a:lstStyle/>
          <a:p>
            <a:pPr marL="474979" lvl="1" indent="-237490">
              <a:lnSpc>
                <a:spcPts val="3519"/>
              </a:lnSpc>
              <a:buFont typeface="Arial"/>
              <a:buChar char="•"/>
            </a:pPr>
            <a:r>
              <a:rPr lang="en-US" sz="2199">
                <a:solidFill>
                  <a:srgbClr val="2D3A5F"/>
                </a:solidFill>
                <a:latin typeface="Montserrat"/>
              </a:rPr>
              <a:t>Partners are </a:t>
            </a:r>
            <a:r>
              <a:rPr lang="en-US" sz="2199">
                <a:solidFill>
                  <a:srgbClr val="2D3A5F"/>
                </a:solidFill>
                <a:latin typeface="Montserrat Bold"/>
              </a:rPr>
              <a:t>hesitant to provide feedback </a:t>
            </a:r>
          </a:p>
          <a:p>
            <a:pPr>
              <a:lnSpc>
                <a:spcPts val="3519"/>
              </a:lnSpc>
            </a:pPr>
            <a:endParaRPr lang="en-US" sz="2199">
              <a:solidFill>
                <a:srgbClr val="2D3A5F"/>
              </a:solidFill>
              <a:latin typeface="Montserrat Bold"/>
            </a:endParaRPr>
          </a:p>
          <a:p>
            <a:pPr marL="474979" lvl="1" indent="-237490">
              <a:lnSpc>
                <a:spcPts val="3519"/>
              </a:lnSpc>
              <a:buFont typeface="Arial"/>
              <a:buChar char="•"/>
            </a:pPr>
            <a:r>
              <a:rPr lang="en-US" sz="2199">
                <a:solidFill>
                  <a:srgbClr val="2D3A5F"/>
                </a:solidFill>
                <a:latin typeface="Montserrat"/>
              </a:rPr>
              <a:t>The current mechanism does not actively gather feedback, </a:t>
            </a:r>
            <a:r>
              <a:rPr lang="en-US" sz="2199">
                <a:solidFill>
                  <a:srgbClr val="2D3A5F"/>
                </a:solidFill>
                <a:latin typeface="Montserrat Bold"/>
              </a:rPr>
              <a:t>the non-respons is high</a:t>
            </a:r>
            <a:r>
              <a:rPr lang="en-US" sz="2199">
                <a:solidFill>
                  <a:srgbClr val="2D3A5F"/>
                </a:solidFill>
                <a:latin typeface="Montserrat"/>
              </a:rPr>
              <a:t> </a:t>
            </a:r>
          </a:p>
          <a:p>
            <a:pPr>
              <a:lnSpc>
                <a:spcPts val="3519"/>
              </a:lnSpc>
            </a:pPr>
            <a:endParaRPr lang="en-US" sz="2199">
              <a:solidFill>
                <a:srgbClr val="2D3A5F"/>
              </a:solidFill>
              <a:latin typeface="Montserrat"/>
            </a:endParaRPr>
          </a:p>
          <a:p>
            <a:pPr marL="474979" lvl="1" indent="-237490">
              <a:lnSpc>
                <a:spcPts val="3519"/>
              </a:lnSpc>
              <a:buFont typeface="Arial"/>
              <a:buChar char="•"/>
            </a:pPr>
            <a:r>
              <a:rPr lang="en-US" sz="2199">
                <a:solidFill>
                  <a:srgbClr val="2D3A5F"/>
                </a:solidFill>
                <a:latin typeface="Montserrat"/>
              </a:rPr>
              <a:t>There is </a:t>
            </a:r>
            <a:r>
              <a:rPr lang="en-US" sz="2199">
                <a:solidFill>
                  <a:srgbClr val="2D3A5F"/>
                </a:solidFill>
                <a:latin typeface="Montserrat Bold"/>
              </a:rPr>
              <a:t>no evaluation from clients or candidates </a:t>
            </a:r>
            <a:r>
              <a:rPr lang="en-US" sz="2199">
                <a:solidFill>
                  <a:srgbClr val="2D3A5F"/>
                </a:solidFill>
                <a:latin typeface="Montserrat"/>
              </a:rPr>
              <a:t>involved in the executive search process.</a:t>
            </a:r>
          </a:p>
          <a:p>
            <a:pPr>
              <a:lnSpc>
                <a:spcPts val="3519"/>
              </a:lnSpc>
            </a:pPr>
            <a:endParaRPr lang="en-US" sz="2199">
              <a:solidFill>
                <a:srgbClr val="2D3A5F"/>
              </a:solidFill>
              <a:latin typeface="Montserrat"/>
            </a:endParaRPr>
          </a:p>
          <a:p>
            <a:pPr marL="474979" lvl="1" indent="-237490">
              <a:lnSpc>
                <a:spcPts val="3519"/>
              </a:lnSpc>
              <a:buFont typeface="Arial"/>
              <a:buChar char="•"/>
            </a:pPr>
            <a:r>
              <a:rPr lang="en-US" sz="2199">
                <a:solidFill>
                  <a:srgbClr val="2D3A5F"/>
                </a:solidFill>
                <a:latin typeface="Montserrat"/>
              </a:rPr>
              <a:t>There's a risk of receiving feedback that is </a:t>
            </a:r>
            <a:r>
              <a:rPr lang="en-US" sz="2199">
                <a:solidFill>
                  <a:srgbClr val="2D3A5F"/>
                </a:solidFill>
                <a:latin typeface="Montserrat Bold"/>
              </a:rPr>
              <a:t>not entirely honest due to professional courtesies</a:t>
            </a:r>
            <a:r>
              <a:rPr lang="en-US" sz="2199">
                <a:solidFill>
                  <a:srgbClr val="2D3A5F"/>
                </a:solidFill>
                <a:latin typeface="Montserrat"/>
              </a:rPr>
              <a:t>.</a:t>
            </a:r>
          </a:p>
          <a:p>
            <a:pPr>
              <a:lnSpc>
                <a:spcPts val="3519"/>
              </a:lnSpc>
            </a:pPr>
            <a:endParaRPr lang="en-US" sz="2199">
              <a:solidFill>
                <a:srgbClr val="2D3A5F"/>
              </a:solidFill>
              <a:latin typeface="Montserrat"/>
            </a:endParaRPr>
          </a:p>
          <a:p>
            <a:pPr marL="474979" lvl="1" indent="-237490">
              <a:lnSpc>
                <a:spcPts val="3519"/>
              </a:lnSpc>
              <a:buFont typeface="Arial"/>
              <a:buChar char="•"/>
            </a:pPr>
            <a:r>
              <a:rPr lang="en-US" sz="2199">
                <a:solidFill>
                  <a:srgbClr val="2D3A5F"/>
                </a:solidFill>
                <a:latin typeface="Montserrat"/>
              </a:rPr>
              <a:t>The four-question format </a:t>
            </a:r>
            <a:r>
              <a:rPr lang="en-US" sz="2199">
                <a:solidFill>
                  <a:srgbClr val="2D3A5F"/>
                </a:solidFill>
                <a:latin typeface="Montserrat Bold"/>
              </a:rPr>
              <a:t>might not capture the nuances and complexities</a:t>
            </a:r>
            <a:r>
              <a:rPr lang="en-US" sz="2199">
                <a:solidFill>
                  <a:srgbClr val="2D3A5F"/>
                </a:solidFill>
                <a:latin typeface="Montserrat"/>
              </a:rPr>
              <a:t>.</a:t>
            </a:r>
          </a:p>
          <a:p>
            <a:pPr>
              <a:lnSpc>
                <a:spcPts val="3519"/>
              </a:lnSpc>
            </a:pPr>
            <a:endParaRPr lang="en-US" sz="2199">
              <a:solidFill>
                <a:srgbClr val="2D3A5F"/>
              </a:solidFill>
              <a:latin typeface="Montserrat"/>
            </a:endParaRPr>
          </a:p>
          <a:p>
            <a:pPr marL="474979" lvl="1" indent="-237490">
              <a:lnSpc>
                <a:spcPts val="3519"/>
              </a:lnSpc>
              <a:buFont typeface="Arial"/>
              <a:buChar char="•"/>
            </a:pPr>
            <a:r>
              <a:rPr lang="en-US" sz="2199">
                <a:solidFill>
                  <a:srgbClr val="2D3A5F"/>
                </a:solidFill>
                <a:latin typeface="Montserrat"/>
              </a:rPr>
              <a:t>It's </a:t>
            </a:r>
            <a:r>
              <a:rPr lang="en-US" sz="2199">
                <a:solidFill>
                  <a:srgbClr val="2D3A5F"/>
                </a:solidFill>
                <a:latin typeface="Montserrat Bold"/>
              </a:rPr>
              <a:t>challenging to convert feedback into actionable improvements</a:t>
            </a:r>
            <a:r>
              <a:rPr lang="en-US" sz="2199">
                <a:solidFill>
                  <a:srgbClr val="2D3A5F"/>
                </a:solidFill>
                <a:latin typeface="Montserrat"/>
              </a:rPr>
              <a:t>.</a:t>
            </a:r>
          </a:p>
          <a:p>
            <a:pPr>
              <a:lnSpc>
                <a:spcPts val="3519"/>
              </a:lnSpc>
            </a:pPr>
            <a:endParaRPr lang="en-US" sz="2199">
              <a:solidFill>
                <a:srgbClr val="2D3A5F"/>
              </a:solidFill>
              <a:latin typeface="Montserrat"/>
            </a:endParaRPr>
          </a:p>
          <a:p>
            <a:pPr marL="474979" lvl="1" indent="-237490">
              <a:lnSpc>
                <a:spcPts val="3519"/>
              </a:lnSpc>
              <a:buFont typeface="Arial"/>
              <a:buChar char="•"/>
            </a:pPr>
            <a:r>
              <a:rPr lang="en-US" sz="2199">
                <a:solidFill>
                  <a:srgbClr val="2D3A5F"/>
                </a:solidFill>
                <a:latin typeface="Montserrat"/>
              </a:rPr>
              <a:t>There's </a:t>
            </a:r>
            <a:r>
              <a:rPr lang="en-US" sz="2199">
                <a:solidFill>
                  <a:srgbClr val="2D3A5F"/>
                </a:solidFill>
                <a:latin typeface="Montserrat Bold"/>
              </a:rPr>
              <a:t>no established follow up</a:t>
            </a:r>
            <a:r>
              <a:rPr lang="en-US" sz="2199">
                <a:solidFill>
                  <a:srgbClr val="2D3A5F"/>
                </a:solidFill>
                <a:latin typeface="Montserrat"/>
              </a:rPr>
              <a:t>, potentially leading to unresolved issues.</a:t>
            </a:r>
          </a:p>
          <a:p>
            <a:pPr>
              <a:lnSpc>
                <a:spcPts val="3519"/>
              </a:lnSpc>
            </a:pPr>
            <a:endParaRPr lang="en-US" sz="2199">
              <a:solidFill>
                <a:srgbClr val="2D3A5F"/>
              </a:solidFill>
              <a:latin typeface="Montserrat"/>
            </a:endParaRPr>
          </a:p>
        </p:txBody>
      </p:sp>
      <p:grpSp>
        <p:nvGrpSpPr>
          <p:cNvPr id="4" name="Group 4"/>
          <p:cNvGrpSpPr/>
          <p:nvPr/>
        </p:nvGrpSpPr>
        <p:grpSpPr>
          <a:xfrm>
            <a:off x="0" y="8778240"/>
            <a:ext cx="18288000" cy="1508760"/>
            <a:chOff x="0" y="0"/>
            <a:chExt cx="24384000" cy="2011680"/>
          </a:xfrm>
        </p:grpSpPr>
        <p:grpSp>
          <p:nvGrpSpPr>
            <p:cNvPr id="5" name="Group 5"/>
            <p:cNvGrpSpPr/>
            <p:nvPr/>
          </p:nvGrpSpPr>
          <p:grpSpPr>
            <a:xfrm>
              <a:off x="0" y="0"/>
              <a:ext cx="24384000" cy="2011680"/>
              <a:chOff x="0" y="0"/>
              <a:chExt cx="24384000" cy="2011680"/>
            </a:xfrm>
          </p:grpSpPr>
          <p:sp>
            <p:nvSpPr>
              <p:cNvPr id="6" name="Freeform 6"/>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7" name="Freeform 7"/>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3"/>
              <a:stretch>
                <a:fillRect t="-117" b="-117"/>
              </a:stretch>
            </a:blipFill>
          </p:spPr>
          <p:txBody>
            <a:bodyPr/>
            <a:lstStyle/>
            <a:p>
              <a:endParaRPr lang="nl-NL"/>
            </a:p>
          </p:txBody>
        </p:sp>
        <p:grpSp>
          <p:nvGrpSpPr>
            <p:cNvPr id="8" name="Group 8"/>
            <p:cNvGrpSpPr/>
            <p:nvPr/>
          </p:nvGrpSpPr>
          <p:grpSpPr>
            <a:xfrm>
              <a:off x="18638058" y="617868"/>
              <a:ext cx="5745940" cy="785774"/>
              <a:chOff x="0" y="0"/>
              <a:chExt cx="5745940" cy="785774"/>
            </a:xfrm>
          </p:grpSpPr>
          <p:sp>
            <p:nvSpPr>
              <p:cNvPr id="9" name="Freeform 9"/>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0" name="TextBox 10"/>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54638" y="-139904"/>
            <a:ext cx="18442636" cy="2980366"/>
            <a:chOff x="0" y="0"/>
            <a:chExt cx="24590182" cy="3973821"/>
          </a:xfrm>
        </p:grpSpPr>
        <p:sp>
          <p:nvSpPr>
            <p:cNvPr id="3" name="Freeform 3"/>
            <p:cNvSpPr/>
            <p:nvPr/>
          </p:nvSpPr>
          <p:spPr>
            <a:xfrm>
              <a:off x="0" y="0"/>
              <a:ext cx="24590192" cy="3973818"/>
            </a:xfrm>
            <a:custGeom>
              <a:avLst/>
              <a:gdLst/>
              <a:ahLst/>
              <a:cxnLst/>
              <a:rect l="l" t="t" r="r" b="b"/>
              <a:pathLst>
                <a:path w="24590192" h="3973818">
                  <a:moveTo>
                    <a:pt x="0" y="0"/>
                  </a:moveTo>
                  <a:lnTo>
                    <a:pt x="24590192" y="0"/>
                  </a:lnTo>
                  <a:lnTo>
                    <a:pt x="24590192" y="3973818"/>
                  </a:lnTo>
                  <a:lnTo>
                    <a:pt x="0" y="3973818"/>
                  </a:lnTo>
                  <a:close/>
                </a:path>
              </a:pathLst>
            </a:custGeom>
            <a:solidFill>
              <a:srgbClr val="2D3A5F"/>
            </a:solidFill>
          </p:spPr>
          <p:txBody>
            <a:bodyPr/>
            <a:lstStyle/>
            <a:p>
              <a:endParaRPr lang="nl-NL"/>
            </a:p>
          </p:txBody>
        </p:sp>
      </p:grpSp>
      <p:grpSp>
        <p:nvGrpSpPr>
          <p:cNvPr id="4" name="Group 4"/>
          <p:cNvGrpSpPr/>
          <p:nvPr/>
        </p:nvGrpSpPr>
        <p:grpSpPr>
          <a:xfrm>
            <a:off x="0" y="2840462"/>
            <a:ext cx="4633133" cy="5937778"/>
            <a:chOff x="0" y="0"/>
            <a:chExt cx="1220249" cy="1563859"/>
          </a:xfrm>
        </p:grpSpPr>
        <p:sp>
          <p:nvSpPr>
            <p:cNvPr id="5" name="Freeform 5"/>
            <p:cNvSpPr/>
            <p:nvPr/>
          </p:nvSpPr>
          <p:spPr>
            <a:xfrm>
              <a:off x="0" y="0"/>
              <a:ext cx="1220249" cy="1563859"/>
            </a:xfrm>
            <a:custGeom>
              <a:avLst/>
              <a:gdLst/>
              <a:ahLst/>
              <a:cxnLst/>
              <a:rect l="l" t="t" r="r" b="b"/>
              <a:pathLst>
                <a:path w="1220249" h="1563859">
                  <a:moveTo>
                    <a:pt x="0" y="0"/>
                  </a:moveTo>
                  <a:lnTo>
                    <a:pt x="1220249" y="0"/>
                  </a:lnTo>
                  <a:lnTo>
                    <a:pt x="1220249" y="1563859"/>
                  </a:lnTo>
                  <a:lnTo>
                    <a:pt x="0" y="1563859"/>
                  </a:lnTo>
                  <a:close/>
                </a:path>
              </a:pathLst>
            </a:custGeom>
            <a:solidFill>
              <a:srgbClr val="FFFFFF"/>
            </a:solidFill>
          </p:spPr>
          <p:txBody>
            <a:bodyPr/>
            <a:lstStyle/>
            <a:p>
              <a:endParaRPr lang="nl-NL"/>
            </a:p>
          </p:txBody>
        </p:sp>
        <p:sp>
          <p:nvSpPr>
            <p:cNvPr id="6" name="TextBox 6"/>
            <p:cNvSpPr txBox="1"/>
            <p:nvPr/>
          </p:nvSpPr>
          <p:spPr>
            <a:xfrm>
              <a:off x="0" y="0"/>
              <a:ext cx="1220249" cy="1563859"/>
            </a:xfrm>
            <a:prstGeom prst="rect">
              <a:avLst/>
            </a:prstGeom>
          </p:spPr>
          <p:txBody>
            <a:bodyPr lIns="50800" tIns="50800" rIns="50800" bIns="50800" rtlCol="0" anchor="ctr"/>
            <a:lstStyle/>
            <a:p>
              <a:pPr>
                <a:lnSpc>
                  <a:spcPts val="2160"/>
                </a:lnSpc>
              </a:pPr>
              <a:endParaRPr/>
            </a:p>
            <a:p>
              <a:pPr>
                <a:lnSpc>
                  <a:spcPts val="2880"/>
                </a:lnSpc>
              </a:pPr>
              <a:endParaRPr/>
            </a:p>
            <a:p>
              <a:pPr>
                <a:lnSpc>
                  <a:spcPts val="2880"/>
                </a:lnSpc>
              </a:pPr>
              <a:endParaRPr/>
            </a:p>
            <a:p>
              <a:pPr>
                <a:lnSpc>
                  <a:spcPts val="2880"/>
                </a:lnSpc>
              </a:pPr>
              <a:endParaRPr/>
            </a:p>
            <a:p>
              <a:pPr marL="388620" lvl="1" indent="-194310">
                <a:lnSpc>
                  <a:spcPts val="2880"/>
                </a:lnSpc>
                <a:buFont typeface="Arial"/>
                <a:buChar char="•"/>
              </a:pPr>
              <a:r>
                <a:rPr lang="en-US" sz="1800">
                  <a:solidFill>
                    <a:srgbClr val="000000"/>
                  </a:solidFill>
                  <a:latin typeface="Montserrat Light"/>
                </a:rPr>
                <a:t>Adelina (Romania), </a:t>
              </a:r>
            </a:p>
            <a:p>
              <a:pPr marL="388620" lvl="1" indent="-194310">
                <a:lnSpc>
                  <a:spcPts val="2880"/>
                </a:lnSpc>
                <a:buFont typeface="Arial"/>
                <a:buChar char="•"/>
              </a:pPr>
              <a:r>
                <a:rPr lang="en-US" sz="1800">
                  <a:solidFill>
                    <a:srgbClr val="000000"/>
                  </a:solidFill>
                  <a:latin typeface="Montserrat Light"/>
                </a:rPr>
                <a:t>Dror (Israel), </a:t>
              </a:r>
            </a:p>
            <a:p>
              <a:pPr marL="388620" lvl="1" indent="-194310">
                <a:lnSpc>
                  <a:spcPts val="2880"/>
                </a:lnSpc>
                <a:buFont typeface="Arial"/>
                <a:buChar char="•"/>
              </a:pPr>
              <a:r>
                <a:rPr lang="en-US" sz="1800">
                  <a:solidFill>
                    <a:srgbClr val="000000"/>
                  </a:solidFill>
                  <a:latin typeface="Montserrat Light"/>
                </a:rPr>
                <a:t>Valérie (France) , </a:t>
              </a:r>
            </a:p>
            <a:p>
              <a:pPr marL="388620" lvl="1" indent="-194310">
                <a:lnSpc>
                  <a:spcPts val="2880"/>
                </a:lnSpc>
                <a:buFont typeface="Arial"/>
                <a:buChar char="•"/>
              </a:pPr>
              <a:r>
                <a:rPr lang="en-US" sz="1800">
                  <a:solidFill>
                    <a:srgbClr val="000000"/>
                  </a:solidFill>
                  <a:latin typeface="Montserrat Light"/>
                </a:rPr>
                <a:t>Stephan (Germany), </a:t>
              </a:r>
            </a:p>
            <a:p>
              <a:pPr marL="388620" lvl="1" indent="-194310">
                <a:lnSpc>
                  <a:spcPts val="2880"/>
                </a:lnSpc>
                <a:buFont typeface="Arial"/>
                <a:buChar char="•"/>
              </a:pPr>
              <a:r>
                <a:rPr lang="en-US" sz="1800">
                  <a:solidFill>
                    <a:srgbClr val="000000"/>
                  </a:solidFill>
                  <a:latin typeface="Montserrat Light"/>
                </a:rPr>
                <a:t>Tim (Belgium), </a:t>
              </a:r>
            </a:p>
            <a:p>
              <a:pPr marL="388620" lvl="1" indent="-194310">
                <a:lnSpc>
                  <a:spcPts val="2880"/>
                </a:lnSpc>
                <a:buFont typeface="Arial"/>
                <a:buChar char="•"/>
              </a:pPr>
              <a:r>
                <a:rPr lang="en-US" sz="1800">
                  <a:solidFill>
                    <a:srgbClr val="000000"/>
                  </a:solidFill>
                  <a:latin typeface="Montserrat Light"/>
                </a:rPr>
                <a:t>Didier (France)</a:t>
              </a:r>
            </a:p>
            <a:p>
              <a:pPr>
                <a:lnSpc>
                  <a:spcPts val="2160"/>
                </a:lnSpc>
              </a:pPr>
              <a:endParaRPr lang="en-US" sz="1800">
                <a:solidFill>
                  <a:srgbClr val="000000"/>
                </a:solidFill>
                <a:latin typeface="Montserrat Light"/>
              </a:endParaRPr>
            </a:p>
            <a:p>
              <a:pPr algn="just">
                <a:lnSpc>
                  <a:spcPts val="2160"/>
                </a:lnSpc>
              </a:pPr>
              <a:endParaRPr lang="en-US" sz="1800">
                <a:solidFill>
                  <a:srgbClr val="000000"/>
                </a:solidFill>
                <a:latin typeface="Montserrat Light"/>
              </a:endParaRPr>
            </a:p>
          </p:txBody>
        </p:sp>
      </p:grpSp>
      <p:grpSp>
        <p:nvGrpSpPr>
          <p:cNvPr id="7" name="Group 7"/>
          <p:cNvGrpSpPr/>
          <p:nvPr/>
        </p:nvGrpSpPr>
        <p:grpSpPr>
          <a:xfrm>
            <a:off x="4598004" y="2840462"/>
            <a:ext cx="4586325" cy="5937778"/>
            <a:chOff x="0" y="0"/>
            <a:chExt cx="1207921" cy="1563859"/>
          </a:xfrm>
        </p:grpSpPr>
        <p:sp>
          <p:nvSpPr>
            <p:cNvPr id="8" name="Freeform 8"/>
            <p:cNvSpPr/>
            <p:nvPr/>
          </p:nvSpPr>
          <p:spPr>
            <a:xfrm>
              <a:off x="0" y="0"/>
              <a:ext cx="1207921" cy="1563859"/>
            </a:xfrm>
            <a:custGeom>
              <a:avLst/>
              <a:gdLst/>
              <a:ahLst/>
              <a:cxnLst/>
              <a:rect l="l" t="t" r="r" b="b"/>
              <a:pathLst>
                <a:path w="1207921" h="1563859">
                  <a:moveTo>
                    <a:pt x="0" y="0"/>
                  </a:moveTo>
                  <a:lnTo>
                    <a:pt x="1207921" y="0"/>
                  </a:lnTo>
                  <a:lnTo>
                    <a:pt x="1207921" y="1563859"/>
                  </a:lnTo>
                  <a:lnTo>
                    <a:pt x="0" y="1563859"/>
                  </a:lnTo>
                  <a:close/>
                </a:path>
              </a:pathLst>
            </a:custGeom>
            <a:solidFill>
              <a:srgbClr val="E1E1E1"/>
            </a:solidFill>
          </p:spPr>
          <p:txBody>
            <a:bodyPr/>
            <a:lstStyle/>
            <a:p>
              <a:endParaRPr lang="nl-NL"/>
            </a:p>
          </p:txBody>
        </p:sp>
        <p:sp>
          <p:nvSpPr>
            <p:cNvPr id="9" name="TextBox 9"/>
            <p:cNvSpPr txBox="1"/>
            <p:nvPr/>
          </p:nvSpPr>
          <p:spPr>
            <a:xfrm>
              <a:off x="0" y="0"/>
              <a:ext cx="1207921" cy="1563859"/>
            </a:xfrm>
            <a:prstGeom prst="rect">
              <a:avLst/>
            </a:prstGeom>
          </p:spPr>
          <p:txBody>
            <a:bodyPr lIns="50800" tIns="50800" rIns="50800" bIns="50800" rtlCol="0" anchor="ctr"/>
            <a:lstStyle/>
            <a:p>
              <a:pPr>
                <a:lnSpc>
                  <a:spcPts val="2160"/>
                </a:lnSpc>
              </a:pPr>
              <a:endParaRPr dirty="0"/>
            </a:p>
            <a:p>
              <a:pPr>
                <a:lnSpc>
                  <a:spcPts val="2160"/>
                </a:lnSpc>
              </a:pPr>
              <a:endParaRPr dirty="0"/>
            </a:p>
            <a:p>
              <a:pPr algn="just">
                <a:lnSpc>
                  <a:spcPts val="2880"/>
                </a:lnSpc>
              </a:pPr>
              <a:endParaRPr dirty="0"/>
            </a:p>
            <a:p>
              <a:pPr algn="just">
                <a:lnSpc>
                  <a:spcPts val="2880"/>
                </a:lnSpc>
              </a:pPr>
              <a:endParaRPr dirty="0"/>
            </a:p>
            <a:p>
              <a:pPr marL="388620" lvl="1" indent="-194310" algn="just">
                <a:lnSpc>
                  <a:spcPts val="2880"/>
                </a:lnSpc>
                <a:buFont typeface="Arial"/>
                <a:buChar char="•"/>
              </a:pPr>
              <a:r>
                <a:rPr lang="en-US" sz="1800" dirty="0">
                  <a:solidFill>
                    <a:srgbClr val="000000"/>
                  </a:solidFill>
                  <a:latin typeface="Montserrat Light"/>
                </a:rPr>
                <a:t>Alyssa (Panama), </a:t>
              </a:r>
            </a:p>
            <a:p>
              <a:pPr marL="388620" lvl="1" indent="-194310" algn="just">
                <a:lnSpc>
                  <a:spcPts val="2880"/>
                </a:lnSpc>
                <a:buFont typeface="Arial"/>
                <a:buChar char="•"/>
              </a:pPr>
              <a:r>
                <a:rPr lang="en-US" sz="1800" dirty="0">
                  <a:solidFill>
                    <a:srgbClr val="000000"/>
                  </a:solidFill>
                  <a:latin typeface="Montserrat Light"/>
                </a:rPr>
                <a:t>Bibi (Denmark), </a:t>
              </a:r>
            </a:p>
            <a:p>
              <a:pPr marL="388620" lvl="1" indent="-194310" algn="just">
                <a:lnSpc>
                  <a:spcPts val="2880"/>
                </a:lnSpc>
                <a:buFont typeface="Arial"/>
                <a:buChar char="•"/>
              </a:pPr>
              <a:r>
                <a:rPr lang="en-US" sz="1800" dirty="0">
                  <a:solidFill>
                    <a:srgbClr val="000000"/>
                  </a:solidFill>
                  <a:latin typeface="Montserrat Light"/>
                </a:rPr>
                <a:t>Eva (Hungary), </a:t>
              </a:r>
            </a:p>
            <a:p>
              <a:pPr marL="388620" lvl="1" indent="-194310" algn="just">
                <a:lnSpc>
                  <a:spcPts val="2880"/>
                </a:lnSpc>
                <a:buFont typeface="Arial"/>
                <a:buChar char="•"/>
              </a:pPr>
              <a:r>
                <a:rPr lang="en-US" sz="1800" dirty="0">
                  <a:solidFill>
                    <a:srgbClr val="000000"/>
                  </a:solidFill>
                  <a:latin typeface="Montserrat Light"/>
                </a:rPr>
                <a:t>Gertjan (The Netherlands), </a:t>
              </a:r>
            </a:p>
            <a:p>
              <a:pPr marL="388620" lvl="1" indent="-194310" algn="just">
                <a:lnSpc>
                  <a:spcPts val="2880"/>
                </a:lnSpc>
                <a:buFont typeface="Arial"/>
                <a:buChar char="•"/>
              </a:pPr>
              <a:r>
                <a:rPr lang="en-US" sz="1800" dirty="0" err="1">
                  <a:solidFill>
                    <a:srgbClr val="000000"/>
                  </a:solidFill>
                  <a:latin typeface="Montserrat Light"/>
                </a:rPr>
                <a:t>Tilmann</a:t>
              </a:r>
              <a:r>
                <a:rPr lang="en-US" sz="1800" dirty="0">
                  <a:solidFill>
                    <a:srgbClr val="000000"/>
                  </a:solidFill>
                  <a:latin typeface="Montserrat Light"/>
                </a:rPr>
                <a:t> (Germany), </a:t>
              </a:r>
            </a:p>
            <a:p>
              <a:pPr marL="388620" lvl="1" indent="-194310" algn="just">
                <a:lnSpc>
                  <a:spcPts val="2880"/>
                </a:lnSpc>
                <a:buFont typeface="Arial"/>
                <a:buChar char="•"/>
              </a:pPr>
              <a:r>
                <a:rPr lang="en-US" sz="1800" dirty="0">
                  <a:solidFill>
                    <a:srgbClr val="000000"/>
                  </a:solidFill>
                  <a:latin typeface="Montserrat Light"/>
                </a:rPr>
                <a:t>Vincenzo (Switzerland)</a:t>
              </a:r>
            </a:p>
            <a:p>
              <a:pPr marL="388620" lvl="1" indent="-194310" algn="just">
                <a:lnSpc>
                  <a:spcPts val="2880"/>
                </a:lnSpc>
                <a:buFont typeface="Arial"/>
                <a:buChar char="•"/>
              </a:pPr>
              <a:r>
                <a:rPr lang="en-US" dirty="0">
                  <a:solidFill>
                    <a:srgbClr val="000000"/>
                  </a:solidFill>
                  <a:latin typeface="Montserrat Light"/>
                </a:rPr>
                <a:t>Michael (UK)</a:t>
              </a:r>
              <a:endParaRPr lang="en-US" sz="1800" dirty="0">
                <a:solidFill>
                  <a:srgbClr val="000000"/>
                </a:solidFill>
                <a:latin typeface="Montserrat Light"/>
              </a:endParaRPr>
            </a:p>
            <a:p>
              <a:pPr>
                <a:lnSpc>
                  <a:spcPts val="2160"/>
                </a:lnSpc>
              </a:pPr>
              <a:endParaRPr lang="en-US" sz="1800" dirty="0">
                <a:solidFill>
                  <a:srgbClr val="000000"/>
                </a:solidFill>
                <a:latin typeface="Montserrat Light"/>
              </a:endParaRPr>
            </a:p>
            <a:p>
              <a:pPr>
                <a:lnSpc>
                  <a:spcPts val="2160"/>
                </a:lnSpc>
              </a:pPr>
              <a:endParaRPr lang="en-US" sz="1800" dirty="0">
                <a:solidFill>
                  <a:srgbClr val="000000"/>
                </a:solidFill>
                <a:latin typeface="Montserrat Light"/>
              </a:endParaRPr>
            </a:p>
          </p:txBody>
        </p:sp>
      </p:grpSp>
      <p:grpSp>
        <p:nvGrpSpPr>
          <p:cNvPr id="10" name="Group 10"/>
          <p:cNvGrpSpPr/>
          <p:nvPr/>
        </p:nvGrpSpPr>
        <p:grpSpPr>
          <a:xfrm>
            <a:off x="9151744" y="2840462"/>
            <a:ext cx="4582515" cy="5937778"/>
            <a:chOff x="0" y="0"/>
            <a:chExt cx="1206918" cy="1563859"/>
          </a:xfrm>
        </p:grpSpPr>
        <p:sp>
          <p:nvSpPr>
            <p:cNvPr id="11" name="Freeform 11"/>
            <p:cNvSpPr/>
            <p:nvPr/>
          </p:nvSpPr>
          <p:spPr>
            <a:xfrm>
              <a:off x="0" y="0"/>
              <a:ext cx="1206918" cy="1563859"/>
            </a:xfrm>
            <a:custGeom>
              <a:avLst/>
              <a:gdLst/>
              <a:ahLst/>
              <a:cxnLst/>
              <a:rect l="l" t="t" r="r" b="b"/>
              <a:pathLst>
                <a:path w="1206918" h="1563859">
                  <a:moveTo>
                    <a:pt x="0" y="0"/>
                  </a:moveTo>
                  <a:lnTo>
                    <a:pt x="1206918" y="0"/>
                  </a:lnTo>
                  <a:lnTo>
                    <a:pt x="1206918" y="1563859"/>
                  </a:lnTo>
                  <a:lnTo>
                    <a:pt x="0" y="1563859"/>
                  </a:lnTo>
                  <a:close/>
                </a:path>
              </a:pathLst>
            </a:custGeom>
            <a:solidFill>
              <a:srgbClr val="5C77B9"/>
            </a:solidFill>
          </p:spPr>
          <p:txBody>
            <a:bodyPr/>
            <a:lstStyle/>
            <a:p>
              <a:endParaRPr lang="nl-NL"/>
            </a:p>
          </p:txBody>
        </p:sp>
        <p:sp>
          <p:nvSpPr>
            <p:cNvPr id="12" name="TextBox 12"/>
            <p:cNvSpPr txBox="1"/>
            <p:nvPr/>
          </p:nvSpPr>
          <p:spPr>
            <a:xfrm>
              <a:off x="0" y="0"/>
              <a:ext cx="1206918" cy="1563859"/>
            </a:xfrm>
            <a:prstGeom prst="rect">
              <a:avLst/>
            </a:prstGeom>
          </p:spPr>
          <p:txBody>
            <a:bodyPr lIns="50800" tIns="50800" rIns="50800" bIns="50800" rtlCol="0" anchor="ctr"/>
            <a:lstStyle/>
            <a:p>
              <a:pPr algn="ctr">
                <a:lnSpc>
                  <a:spcPts val="2160"/>
                </a:lnSpc>
              </a:pPr>
              <a:endParaRPr/>
            </a:p>
            <a:p>
              <a:pPr algn="ctr">
                <a:lnSpc>
                  <a:spcPts val="2160"/>
                </a:lnSpc>
              </a:pPr>
              <a:endParaRPr/>
            </a:p>
            <a:p>
              <a:pPr>
                <a:lnSpc>
                  <a:spcPts val="2880"/>
                </a:lnSpc>
              </a:pPr>
              <a:endParaRPr/>
            </a:p>
            <a:p>
              <a:pPr>
                <a:lnSpc>
                  <a:spcPts val="2880"/>
                </a:lnSpc>
              </a:pPr>
              <a:endParaRPr/>
            </a:p>
            <a:p>
              <a:pPr marL="388620" lvl="1" indent="-194310">
                <a:lnSpc>
                  <a:spcPts val="2880"/>
                </a:lnSpc>
                <a:buFont typeface="Arial"/>
                <a:buChar char="•"/>
              </a:pPr>
              <a:r>
                <a:rPr lang="en-US" sz="1800">
                  <a:solidFill>
                    <a:srgbClr val="FFFFFF"/>
                  </a:solidFill>
                  <a:latin typeface="Montserrat Light"/>
                </a:rPr>
                <a:t>Ewa (Poland), </a:t>
              </a:r>
            </a:p>
            <a:p>
              <a:pPr marL="388620" lvl="1" indent="-194310">
                <a:lnSpc>
                  <a:spcPts val="2880"/>
                </a:lnSpc>
                <a:buFont typeface="Arial"/>
                <a:buChar char="•"/>
              </a:pPr>
              <a:r>
                <a:rPr lang="en-US" sz="1800">
                  <a:solidFill>
                    <a:srgbClr val="FFFFFF"/>
                  </a:solidFill>
                  <a:latin typeface="Montserrat Light"/>
                </a:rPr>
                <a:t>Yenni (Austria), </a:t>
              </a:r>
            </a:p>
            <a:p>
              <a:pPr marL="388620" lvl="1" indent="-194310">
                <a:lnSpc>
                  <a:spcPts val="2880"/>
                </a:lnSpc>
                <a:buFont typeface="Arial"/>
                <a:buChar char="•"/>
              </a:pPr>
              <a:r>
                <a:rPr lang="en-US" sz="1800">
                  <a:solidFill>
                    <a:srgbClr val="FFFFFF"/>
                  </a:solidFill>
                  <a:latin typeface="Montserrat Light"/>
                </a:rPr>
                <a:t>Bart (Belgium), </a:t>
              </a:r>
            </a:p>
            <a:p>
              <a:pPr marL="388620" lvl="1" indent="-194310">
                <a:lnSpc>
                  <a:spcPts val="2880"/>
                </a:lnSpc>
                <a:buFont typeface="Arial"/>
                <a:buChar char="•"/>
              </a:pPr>
              <a:r>
                <a:rPr lang="en-US" sz="1800">
                  <a:solidFill>
                    <a:srgbClr val="FFFFFF"/>
                  </a:solidFill>
                  <a:latin typeface="Montserrat Light"/>
                </a:rPr>
                <a:t>Florian (Germany), </a:t>
              </a:r>
            </a:p>
            <a:p>
              <a:pPr marL="388620" lvl="1" indent="-194310">
                <a:lnSpc>
                  <a:spcPts val="2880"/>
                </a:lnSpc>
                <a:buFont typeface="Arial"/>
                <a:buChar char="•"/>
              </a:pPr>
              <a:r>
                <a:rPr lang="en-US" sz="1800">
                  <a:solidFill>
                    <a:srgbClr val="FFFFFF"/>
                  </a:solidFill>
                  <a:latin typeface="Montserrat Light"/>
                </a:rPr>
                <a:t>Normand (Canada), </a:t>
              </a:r>
            </a:p>
            <a:p>
              <a:pPr marL="388620" lvl="1" indent="-194310">
                <a:lnSpc>
                  <a:spcPts val="2880"/>
                </a:lnSpc>
                <a:buFont typeface="Arial"/>
                <a:buChar char="•"/>
              </a:pPr>
              <a:r>
                <a:rPr lang="en-US" sz="1800">
                  <a:solidFill>
                    <a:srgbClr val="FFFFFF"/>
                  </a:solidFill>
                  <a:latin typeface="Montserrat Light"/>
                </a:rPr>
                <a:t>Victor (Spain)</a:t>
              </a:r>
            </a:p>
            <a:p>
              <a:pPr marL="388620" lvl="1" indent="-194310">
                <a:lnSpc>
                  <a:spcPts val="2880"/>
                </a:lnSpc>
                <a:buFont typeface="Arial"/>
                <a:buChar char="•"/>
              </a:pPr>
              <a:r>
                <a:rPr lang="en-US" sz="1800">
                  <a:solidFill>
                    <a:srgbClr val="FFFFFF"/>
                  </a:solidFill>
                  <a:latin typeface="Montserrat Light"/>
                </a:rPr>
                <a:t>Tina (Germany)</a:t>
              </a:r>
            </a:p>
            <a:p>
              <a:pPr algn="ctr">
                <a:lnSpc>
                  <a:spcPts val="2160"/>
                </a:lnSpc>
              </a:pPr>
              <a:endParaRPr lang="en-US" sz="1800">
                <a:solidFill>
                  <a:srgbClr val="FFFFFF"/>
                </a:solidFill>
                <a:latin typeface="Montserrat Light"/>
              </a:endParaRPr>
            </a:p>
          </p:txBody>
        </p:sp>
      </p:grpSp>
      <p:grpSp>
        <p:nvGrpSpPr>
          <p:cNvPr id="13" name="Group 13"/>
          <p:cNvGrpSpPr/>
          <p:nvPr/>
        </p:nvGrpSpPr>
        <p:grpSpPr>
          <a:xfrm>
            <a:off x="13734259" y="2840462"/>
            <a:ext cx="4553740" cy="5937778"/>
            <a:chOff x="0" y="0"/>
            <a:chExt cx="1199339" cy="1563859"/>
          </a:xfrm>
        </p:grpSpPr>
        <p:sp>
          <p:nvSpPr>
            <p:cNvPr id="14" name="Freeform 14"/>
            <p:cNvSpPr/>
            <p:nvPr/>
          </p:nvSpPr>
          <p:spPr>
            <a:xfrm>
              <a:off x="0" y="0"/>
              <a:ext cx="1199339" cy="1563859"/>
            </a:xfrm>
            <a:custGeom>
              <a:avLst/>
              <a:gdLst/>
              <a:ahLst/>
              <a:cxnLst/>
              <a:rect l="l" t="t" r="r" b="b"/>
              <a:pathLst>
                <a:path w="1199339" h="1563859">
                  <a:moveTo>
                    <a:pt x="0" y="0"/>
                  </a:moveTo>
                  <a:lnTo>
                    <a:pt x="1199339" y="0"/>
                  </a:lnTo>
                  <a:lnTo>
                    <a:pt x="1199339" y="1563859"/>
                  </a:lnTo>
                  <a:lnTo>
                    <a:pt x="0" y="1563859"/>
                  </a:lnTo>
                  <a:close/>
                </a:path>
              </a:pathLst>
            </a:custGeom>
            <a:solidFill>
              <a:srgbClr val="E9EDF6"/>
            </a:solidFill>
          </p:spPr>
          <p:txBody>
            <a:bodyPr/>
            <a:lstStyle/>
            <a:p>
              <a:endParaRPr lang="nl-NL"/>
            </a:p>
          </p:txBody>
        </p:sp>
        <p:sp>
          <p:nvSpPr>
            <p:cNvPr id="15" name="TextBox 15"/>
            <p:cNvSpPr txBox="1"/>
            <p:nvPr/>
          </p:nvSpPr>
          <p:spPr>
            <a:xfrm>
              <a:off x="0" y="0"/>
              <a:ext cx="1199339" cy="1563859"/>
            </a:xfrm>
            <a:prstGeom prst="rect">
              <a:avLst/>
            </a:prstGeom>
          </p:spPr>
          <p:txBody>
            <a:bodyPr lIns="50800" tIns="50800" rIns="50800" bIns="50800" rtlCol="0" anchor="ctr"/>
            <a:lstStyle/>
            <a:p>
              <a:pPr algn="ctr">
                <a:lnSpc>
                  <a:spcPts val="2160"/>
                </a:lnSpc>
              </a:pPr>
              <a:endParaRPr dirty="0"/>
            </a:p>
            <a:p>
              <a:pPr algn="ctr">
                <a:lnSpc>
                  <a:spcPts val="2160"/>
                </a:lnSpc>
              </a:pPr>
              <a:endParaRPr dirty="0"/>
            </a:p>
            <a:p>
              <a:pPr algn="ctr">
                <a:lnSpc>
                  <a:spcPts val="2160"/>
                </a:lnSpc>
              </a:pPr>
              <a:endParaRPr dirty="0"/>
            </a:p>
            <a:p>
              <a:pPr>
                <a:lnSpc>
                  <a:spcPts val="2880"/>
                </a:lnSpc>
              </a:pPr>
              <a:endParaRPr dirty="0"/>
            </a:p>
            <a:p>
              <a:pPr marL="388620" lvl="1" indent="-194310">
                <a:lnSpc>
                  <a:spcPts val="2880"/>
                </a:lnSpc>
                <a:buFont typeface="Arial"/>
                <a:buChar char="•"/>
              </a:pPr>
              <a:r>
                <a:rPr lang="en-US" sz="1800" dirty="0">
                  <a:solidFill>
                    <a:srgbClr val="4F6AB3"/>
                  </a:solidFill>
                  <a:latin typeface="Montserrat Light"/>
                </a:rPr>
                <a:t>Christina (Romania), </a:t>
              </a:r>
            </a:p>
            <a:p>
              <a:pPr marL="388620" lvl="1" indent="-194310">
                <a:lnSpc>
                  <a:spcPts val="2880"/>
                </a:lnSpc>
                <a:buFont typeface="Arial"/>
                <a:buChar char="•"/>
              </a:pPr>
              <a:r>
                <a:rPr lang="en-US" sz="1800" dirty="0">
                  <a:solidFill>
                    <a:srgbClr val="4F6AB3"/>
                  </a:solidFill>
                  <a:latin typeface="Montserrat Light"/>
                </a:rPr>
                <a:t>Elli (Germany), </a:t>
              </a:r>
            </a:p>
            <a:p>
              <a:pPr marL="388620" lvl="1" indent="-194310">
                <a:lnSpc>
                  <a:spcPts val="2880"/>
                </a:lnSpc>
                <a:buFont typeface="Arial"/>
                <a:buChar char="•"/>
              </a:pPr>
              <a:r>
                <a:rPr lang="en-US" sz="1800" dirty="0">
                  <a:solidFill>
                    <a:srgbClr val="4F6AB3"/>
                  </a:solidFill>
                  <a:latin typeface="Montserrat Light"/>
                </a:rPr>
                <a:t>Leonie (South-Africa), </a:t>
              </a:r>
            </a:p>
            <a:p>
              <a:pPr marL="388620" lvl="1" indent="-194310">
                <a:lnSpc>
                  <a:spcPts val="2880"/>
                </a:lnSpc>
                <a:buFont typeface="Arial"/>
                <a:buChar char="•"/>
              </a:pPr>
              <a:r>
                <a:rPr lang="en-US" sz="1800" dirty="0">
                  <a:solidFill>
                    <a:srgbClr val="4F6AB3"/>
                  </a:solidFill>
                  <a:latin typeface="Montserrat Light"/>
                </a:rPr>
                <a:t>Matt (United Kingdom), </a:t>
              </a:r>
            </a:p>
            <a:p>
              <a:pPr marL="388620" lvl="1" indent="-194310">
                <a:lnSpc>
                  <a:spcPts val="2880"/>
                </a:lnSpc>
                <a:buFont typeface="Arial"/>
                <a:buChar char="•"/>
              </a:pPr>
              <a:r>
                <a:rPr lang="en-US" sz="1800" dirty="0">
                  <a:solidFill>
                    <a:srgbClr val="4F6AB3"/>
                  </a:solidFill>
                  <a:latin typeface="Montserrat Light"/>
                </a:rPr>
                <a:t>Maxime (Canada), </a:t>
              </a:r>
            </a:p>
            <a:p>
              <a:pPr marL="388620" lvl="1" indent="-194310">
                <a:lnSpc>
                  <a:spcPts val="2880"/>
                </a:lnSpc>
                <a:buFont typeface="Arial"/>
                <a:buChar char="•"/>
              </a:pPr>
              <a:r>
                <a:rPr lang="en-US" sz="1800" dirty="0" err="1">
                  <a:solidFill>
                    <a:srgbClr val="4F6AB3"/>
                  </a:solidFill>
                  <a:latin typeface="Montserrat Light"/>
                </a:rPr>
                <a:t>Eti</a:t>
              </a:r>
              <a:r>
                <a:rPr lang="en-US" sz="1800" dirty="0">
                  <a:solidFill>
                    <a:srgbClr val="4F6AB3"/>
                  </a:solidFill>
                  <a:latin typeface="Montserrat Light"/>
                </a:rPr>
                <a:t> (Israel)</a:t>
              </a:r>
            </a:p>
            <a:p>
              <a:pPr algn="ctr">
                <a:lnSpc>
                  <a:spcPts val="2160"/>
                </a:lnSpc>
              </a:pPr>
              <a:endParaRPr lang="en-US" sz="1800" dirty="0">
                <a:solidFill>
                  <a:srgbClr val="4F6AB3"/>
                </a:solidFill>
                <a:latin typeface="Montserrat Light"/>
              </a:endParaRPr>
            </a:p>
          </p:txBody>
        </p:sp>
      </p:grpSp>
      <p:sp>
        <p:nvSpPr>
          <p:cNvPr id="16" name="TextBox 16"/>
          <p:cNvSpPr txBox="1"/>
          <p:nvPr/>
        </p:nvSpPr>
        <p:spPr>
          <a:xfrm>
            <a:off x="2247181" y="1001347"/>
            <a:ext cx="13793637" cy="924715"/>
          </a:xfrm>
          <a:prstGeom prst="rect">
            <a:avLst/>
          </a:prstGeom>
        </p:spPr>
        <p:txBody>
          <a:bodyPr lIns="0" tIns="0" rIns="0" bIns="0" rtlCol="0" anchor="t">
            <a:spAutoFit/>
          </a:bodyPr>
          <a:lstStyle/>
          <a:p>
            <a:pPr algn="ctr">
              <a:lnSpc>
                <a:spcPts val="6968"/>
              </a:lnSpc>
            </a:pPr>
            <a:r>
              <a:rPr lang="en-US" sz="6999">
                <a:solidFill>
                  <a:srgbClr val="FFFFFF"/>
                </a:solidFill>
                <a:latin typeface="Montserrat Bold"/>
              </a:rPr>
              <a:t>BREAK-OUT SESSIONS</a:t>
            </a:r>
          </a:p>
        </p:txBody>
      </p:sp>
      <p:sp>
        <p:nvSpPr>
          <p:cNvPr id="17" name="TextBox 17"/>
          <p:cNvSpPr txBox="1"/>
          <p:nvPr/>
        </p:nvSpPr>
        <p:spPr>
          <a:xfrm>
            <a:off x="1181034" y="3181652"/>
            <a:ext cx="2375125" cy="1723870"/>
          </a:xfrm>
          <a:prstGeom prst="rect">
            <a:avLst/>
          </a:prstGeom>
        </p:spPr>
        <p:txBody>
          <a:bodyPr wrap="square" lIns="0" tIns="0" rIns="0" bIns="0" rtlCol="0" anchor="t">
            <a:spAutoFit/>
          </a:bodyPr>
          <a:lstStyle/>
          <a:p>
            <a:pPr algn="ctr">
              <a:lnSpc>
                <a:spcPts val="10219"/>
              </a:lnSpc>
            </a:pPr>
            <a:r>
              <a:rPr lang="en-US" sz="7299" dirty="0">
                <a:solidFill>
                  <a:srgbClr val="5C77B9"/>
                </a:solidFill>
                <a:latin typeface="Montserrat Bold"/>
              </a:rPr>
              <a:t>1</a:t>
            </a:r>
          </a:p>
          <a:p>
            <a:pPr algn="ctr">
              <a:lnSpc>
                <a:spcPts val="3500"/>
              </a:lnSpc>
            </a:pPr>
            <a:r>
              <a:rPr lang="en-US" sz="2500" dirty="0">
                <a:solidFill>
                  <a:srgbClr val="5C77B9"/>
                </a:solidFill>
                <a:latin typeface="Montserrat Bold"/>
              </a:rPr>
              <a:t>COMMERCE</a:t>
            </a:r>
          </a:p>
        </p:txBody>
      </p:sp>
      <p:sp>
        <p:nvSpPr>
          <p:cNvPr id="18" name="TextBox 18"/>
          <p:cNvSpPr txBox="1"/>
          <p:nvPr/>
        </p:nvSpPr>
        <p:spPr>
          <a:xfrm>
            <a:off x="10107459" y="3031941"/>
            <a:ext cx="2631002" cy="1751890"/>
          </a:xfrm>
          <a:prstGeom prst="rect">
            <a:avLst/>
          </a:prstGeom>
        </p:spPr>
        <p:txBody>
          <a:bodyPr lIns="0" tIns="0" rIns="0" bIns="0" rtlCol="0" anchor="t">
            <a:spAutoFit/>
          </a:bodyPr>
          <a:lstStyle/>
          <a:p>
            <a:pPr algn="ctr">
              <a:lnSpc>
                <a:spcPts val="10219"/>
              </a:lnSpc>
            </a:pPr>
            <a:r>
              <a:rPr lang="en-US" sz="7299">
                <a:solidFill>
                  <a:srgbClr val="FFFFFF"/>
                </a:solidFill>
                <a:latin typeface="Montserrat Bold"/>
              </a:rPr>
              <a:t>3</a:t>
            </a:r>
          </a:p>
          <a:p>
            <a:pPr algn="ctr">
              <a:lnSpc>
                <a:spcPts val="3500"/>
              </a:lnSpc>
            </a:pPr>
            <a:r>
              <a:rPr lang="en-US" sz="2500">
                <a:solidFill>
                  <a:srgbClr val="FFFFFF"/>
                </a:solidFill>
                <a:latin typeface="Montserrat Bold"/>
              </a:rPr>
              <a:t>organization</a:t>
            </a:r>
          </a:p>
        </p:txBody>
      </p:sp>
      <p:sp>
        <p:nvSpPr>
          <p:cNvPr id="19" name="TextBox 19"/>
          <p:cNvSpPr txBox="1"/>
          <p:nvPr/>
        </p:nvSpPr>
        <p:spPr>
          <a:xfrm>
            <a:off x="14709327" y="2626808"/>
            <a:ext cx="2662982" cy="2190115"/>
          </a:xfrm>
          <a:prstGeom prst="rect">
            <a:avLst/>
          </a:prstGeom>
        </p:spPr>
        <p:txBody>
          <a:bodyPr lIns="0" tIns="0" rIns="0" bIns="0" rtlCol="0" anchor="t">
            <a:spAutoFit/>
          </a:bodyPr>
          <a:lstStyle/>
          <a:p>
            <a:pPr algn="ctr">
              <a:lnSpc>
                <a:spcPts val="10219"/>
              </a:lnSpc>
            </a:pPr>
            <a:r>
              <a:rPr lang="en-US" sz="7299" dirty="0">
                <a:solidFill>
                  <a:srgbClr val="5C77B9"/>
                </a:solidFill>
                <a:latin typeface="Montserrat Bold"/>
              </a:rPr>
              <a:t>4</a:t>
            </a:r>
          </a:p>
          <a:p>
            <a:pPr algn="ctr">
              <a:lnSpc>
                <a:spcPts val="3500"/>
              </a:lnSpc>
            </a:pPr>
            <a:r>
              <a:rPr lang="en-US" sz="2500" dirty="0">
                <a:solidFill>
                  <a:srgbClr val="5C77B9"/>
                </a:solidFill>
                <a:latin typeface="Montserrat Bold"/>
              </a:rPr>
              <a:t>TECHNOLOGY &amp;</a:t>
            </a:r>
          </a:p>
          <a:p>
            <a:pPr algn="ctr">
              <a:lnSpc>
                <a:spcPts val="3500"/>
              </a:lnSpc>
            </a:pPr>
            <a:r>
              <a:rPr lang="en-US" sz="2500" dirty="0">
                <a:solidFill>
                  <a:srgbClr val="5C77B9"/>
                </a:solidFill>
                <a:latin typeface="Montserrat Bold"/>
              </a:rPr>
              <a:t>INNOVATION</a:t>
            </a:r>
          </a:p>
        </p:txBody>
      </p:sp>
      <p:sp>
        <p:nvSpPr>
          <p:cNvPr id="20" name="TextBox 20"/>
          <p:cNvSpPr txBox="1"/>
          <p:nvPr/>
        </p:nvSpPr>
        <p:spPr>
          <a:xfrm>
            <a:off x="6083689" y="3031941"/>
            <a:ext cx="1584554" cy="1751890"/>
          </a:xfrm>
          <a:prstGeom prst="rect">
            <a:avLst/>
          </a:prstGeom>
        </p:spPr>
        <p:txBody>
          <a:bodyPr lIns="0" tIns="0" rIns="0" bIns="0" rtlCol="0" anchor="t">
            <a:spAutoFit/>
          </a:bodyPr>
          <a:lstStyle/>
          <a:p>
            <a:pPr algn="ctr">
              <a:lnSpc>
                <a:spcPts val="10219"/>
              </a:lnSpc>
            </a:pPr>
            <a:r>
              <a:rPr lang="en-US" sz="7299">
                <a:solidFill>
                  <a:srgbClr val="2D3A5F"/>
                </a:solidFill>
                <a:latin typeface="Montserrat Bold"/>
              </a:rPr>
              <a:t>2</a:t>
            </a:r>
          </a:p>
          <a:p>
            <a:pPr algn="ctr">
              <a:lnSpc>
                <a:spcPts val="3500"/>
              </a:lnSpc>
            </a:pPr>
            <a:r>
              <a:rPr lang="en-US" sz="2500">
                <a:solidFill>
                  <a:srgbClr val="2D3A5F"/>
                </a:solidFill>
                <a:latin typeface="Montserrat Bold"/>
              </a:rPr>
              <a:t>Process</a:t>
            </a:r>
          </a:p>
        </p:txBody>
      </p:sp>
      <p:grpSp>
        <p:nvGrpSpPr>
          <p:cNvPr id="21" name="Group 21"/>
          <p:cNvGrpSpPr/>
          <p:nvPr/>
        </p:nvGrpSpPr>
        <p:grpSpPr>
          <a:xfrm>
            <a:off x="0" y="8778240"/>
            <a:ext cx="18288000" cy="1508760"/>
            <a:chOff x="0" y="0"/>
            <a:chExt cx="24384000" cy="2011680"/>
          </a:xfrm>
        </p:grpSpPr>
        <p:grpSp>
          <p:nvGrpSpPr>
            <p:cNvPr id="22" name="Group 22"/>
            <p:cNvGrpSpPr/>
            <p:nvPr/>
          </p:nvGrpSpPr>
          <p:grpSpPr>
            <a:xfrm>
              <a:off x="0" y="0"/>
              <a:ext cx="24384000" cy="2011680"/>
              <a:chOff x="0" y="0"/>
              <a:chExt cx="24384000" cy="2011680"/>
            </a:xfrm>
          </p:grpSpPr>
          <p:sp>
            <p:nvSpPr>
              <p:cNvPr id="23" name="Freeform 2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24" name="Freeform 24"/>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3"/>
              <a:stretch>
                <a:fillRect t="-117" b="-117"/>
              </a:stretch>
            </a:blipFill>
          </p:spPr>
          <p:txBody>
            <a:bodyPr/>
            <a:lstStyle/>
            <a:p>
              <a:endParaRPr lang="nl-NL"/>
            </a:p>
          </p:txBody>
        </p:sp>
        <p:grpSp>
          <p:nvGrpSpPr>
            <p:cNvPr id="25" name="Group 25"/>
            <p:cNvGrpSpPr/>
            <p:nvPr/>
          </p:nvGrpSpPr>
          <p:grpSpPr>
            <a:xfrm>
              <a:off x="18638058" y="617868"/>
              <a:ext cx="5745940" cy="785774"/>
              <a:chOff x="0" y="0"/>
              <a:chExt cx="5745940" cy="785774"/>
            </a:xfrm>
          </p:grpSpPr>
          <p:sp>
            <p:nvSpPr>
              <p:cNvPr id="26" name="Freeform 26"/>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27" name="TextBox 27"/>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548587" y="945285"/>
            <a:ext cx="14323710" cy="613411"/>
          </a:xfrm>
          <a:prstGeom prst="rect">
            <a:avLst/>
          </a:prstGeom>
        </p:spPr>
        <p:txBody>
          <a:bodyPr lIns="0" tIns="0" rIns="0" bIns="0" rtlCol="0" anchor="t">
            <a:spAutoFit/>
          </a:bodyPr>
          <a:lstStyle/>
          <a:p>
            <a:pPr>
              <a:lnSpc>
                <a:spcPts val="4770"/>
              </a:lnSpc>
            </a:pPr>
            <a:r>
              <a:rPr lang="en-US" sz="4500">
                <a:solidFill>
                  <a:srgbClr val="2D3A5F"/>
                </a:solidFill>
                <a:latin typeface="Montserrat Bold"/>
              </a:rPr>
              <a:t>EVALUATION MEETING ASSIGNOR &amp; ASSIGNEE</a:t>
            </a:r>
          </a:p>
        </p:txBody>
      </p:sp>
      <p:grpSp>
        <p:nvGrpSpPr>
          <p:cNvPr id="4" name="Group 4"/>
          <p:cNvGrpSpPr/>
          <p:nvPr/>
        </p:nvGrpSpPr>
        <p:grpSpPr>
          <a:xfrm>
            <a:off x="0" y="8778240"/>
            <a:ext cx="18288000" cy="1508760"/>
            <a:chOff x="0" y="0"/>
            <a:chExt cx="24384000" cy="2011680"/>
          </a:xfrm>
        </p:grpSpPr>
        <p:grpSp>
          <p:nvGrpSpPr>
            <p:cNvPr id="5" name="Group 5"/>
            <p:cNvGrpSpPr/>
            <p:nvPr/>
          </p:nvGrpSpPr>
          <p:grpSpPr>
            <a:xfrm>
              <a:off x="0" y="0"/>
              <a:ext cx="24384000" cy="2011680"/>
              <a:chOff x="0" y="0"/>
              <a:chExt cx="24384000" cy="2011680"/>
            </a:xfrm>
          </p:grpSpPr>
          <p:sp>
            <p:nvSpPr>
              <p:cNvPr id="6" name="Freeform 6"/>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7" name="Freeform 7"/>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3"/>
              <a:stretch>
                <a:fillRect t="-117" b="-117"/>
              </a:stretch>
            </a:blipFill>
          </p:spPr>
          <p:txBody>
            <a:bodyPr/>
            <a:lstStyle/>
            <a:p>
              <a:endParaRPr lang="nl-NL"/>
            </a:p>
          </p:txBody>
        </p:sp>
        <p:grpSp>
          <p:nvGrpSpPr>
            <p:cNvPr id="8" name="Group 8"/>
            <p:cNvGrpSpPr/>
            <p:nvPr/>
          </p:nvGrpSpPr>
          <p:grpSpPr>
            <a:xfrm>
              <a:off x="18638058" y="617868"/>
              <a:ext cx="5745940" cy="785774"/>
              <a:chOff x="0" y="0"/>
              <a:chExt cx="5745940" cy="785774"/>
            </a:xfrm>
          </p:grpSpPr>
          <p:sp>
            <p:nvSpPr>
              <p:cNvPr id="9" name="Freeform 9"/>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0" name="TextBox 10"/>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
        <p:nvSpPr>
          <p:cNvPr id="11" name="TextBox 11"/>
          <p:cNvSpPr txBox="1"/>
          <p:nvPr/>
        </p:nvSpPr>
        <p:spPr>
          <a:xfrm>
            <a:off x="1548587" y="2573460"/>
            <a:ext cx="15983653" cy="5785943"/>
          </a:xfrm>
          <a:prstGeom prst="rect">
            <a:avLst/>
          </a:prstGeom>
        </p:spPr>
        <p:txBody>
          <a:bodyPr lIns="0" tIns="0" rIns="0" bIns="0" rtlCol="0" anchor="t">
            <a:spAutoFit/>
          </a:bodyPr>
          <a:lstStyle/>
          <a:p>
            <a:pPr>
              <a:lnSpc>
                <a:spcPts val="3079"/>
              </a:lnSpc>
            </a:pPr>
            <a:r>
              <a:rPr lang="en-US" sz="2199" dirty="0">
                <a:solidFill>
                  <a:srgbClr val="2D3A5F"/>
                </a:solidFill>
                <a:latin typeface="Montserrat Bold"/>
              </a:rPr>
              <a:t>What should be a crucial part of the evaluation after completing an assignment?</a:t>
            </a:r>
          </a:p>
          <a:p>
            <a:pPr>
              <a:lnSpc>
                <a:spcPts val="3079"/>
              </a:lnSpc>
            </a:pPr>
            <a:endParaRPr lang="en-US" sz="2199" dirty="0">
              <a:solidFill>
                <a:srgbClr val="2D3A5F"/>
              </a:solidFill>
              <a:latin typeface="Montserrat Bold"/>
            </a:endParaRPr>
          </a:p>
          <a:p>
            <a:pPr>
              <a:lnSpc>
                <a:spcPts val="3079"/>
              </a:lnSpc>
            </a:pPr>
            <a:r>
              <a:rPr lang="en-US" sz="2199" u="sng" dirty="0">
                <a:solidFill>
                  <a:srgbClr val="2D3A5F"/>
                </a:solidFill>
                <a:latin typeface="Montserrat Bold"/>
              </a:rPr>
              <a:t>Suggestions based on the IESF Quality Search Process: </a:t>
            </a:r>
          </a:p>
          <a:p>
            <a:pPr>
              <a:lnSpc>
                <a:spcPts val="3079"/>
              </a:lnSpc>
            </a:pPr>
            <a:endParaRPr lang="en-US" sz="2199" u="sng" dirty="0">
              <a:solidFill>
                <a:srgbClr val="2D3A5F"/>
              </a:solidFill>
              <a:latin typeface="Montserrat Bold"/>
            </a:endParaRPr>
          </a:p>
          <a:p>
            <a:pPr marL="474979" lvl="1" indent="-237490">
              <a:lnSpc>
                <a:spcPts val="3299"/>
              </a:lnSpc>
              <a:buAutoNum type="arabicPeriod"/>
            </a:pPr>
            <a:r>
              <a:rPr lang="en-US" sz="2199" dirty="0">
                <a:solidFill>
                  <a:srgbClr val="2D3A5F"/>
                </a:solidFill>
                <a:latin typeface="Montserrat"/>
              </a:rPr>
              <a:t>Was the client introduction done properly?</a:t>
            </a:r>
          </a:p>
          <a:p>
            <a:pPr marL="474979" lvl="1" indent="-237490">
              <a:lnSpc>
                <a:spcPts val="3299"/>
              </a:lnSpc>
              <a:buAutoNum type="arabicPeriod"/>
            </a:pPr>
            <a:r>
              <a:rPr lang="en-US" sz="2199" dirty="0">
                <a:solidFill>
                  <a:srgbClr val="2D3A5F"/>
                </a:solidFill>
                <a:latin typeface="Montserrat"/>
              </a:rPr>
              <a:t>Did you have all the information you needed to prepare the initial meeting?</a:t>
            </a:r>
          </a:p>
          <a:p>
            <a:pPr marL="474979" lvl="1" indent="-237490">
              <a:lnSpc>
                <a:spcPts val="3299"/>
              </a:lnSpc>
              <a:buAutoNum type="arabicPeriod"/>
            </a:pPr>
            <a:r>
              <a:rPr lang="en-US" sz="2199" dirty="0">
                <a:solidFill>
                  <a:srgbClr val="2D3A5F"/>
                </a:solidFill>
                <a:latin typeface="Montserrat"/>
              </a:rPr>
              <a:t>Did you discuss pricing?</a:t>
            </a:r>
          </a:p>
          <a:p>
            <a:pPr marL="474979" lvl="1" indent="-237490">
              <a:lnSpc>
                <a:spcPts val="3299"/>
              </a:lnSpc>
              <a:buAutoNum type="arabicPeriod"/>
            </a:pPr>
            <a:r>
              <a:rPr lang="en-US" sz="2199" dirty="0">
                <a:solidFill>
                  <a:srgbClr val="2D3A5F"/>
                </a:solidFill>
                <a:latin typeface="Montserrat"/>
              </a:rPr>
              <a:t>Did you support each other during the process? Or could this have been done better?</a:t>
            </a:r>
          </a:p>
          <a:p>
            <a:pPr marL="474979" lvl="1" indent="-237490">
              <a:lnSpc>
                <a:spcPts val="3299"/>
              </a:lnSpc>
              <a:buAutoNum type="arabicPeriod"/>
            </a:pPr>
            <a:r>
              <a:rPr lang="en-US" sz="2199" dirty="0">
                <a:solidFill>
                  <a:srgbClr val="2D3A5F"/>
                </a:solidFill>
                <a:latin typeface="Montserrat"/>
              </a:rPr>
              <a:t>How well did we adhere to the IESF quality standards throughout the process? </a:t>
            </a:r>
          </a:p>
          <a:p>
            <a:pPr marL="474979" lvl="1" indent="-237490">
              <a:lnSpc>
                <a:spcPts val="3299"/>
              </a:lnSpc>
              <a:buAutoNum type="arabicPeriod"/>
            </a:pPr>
            <a:r>
              <a:rPr lang="en-US" sz="2199" dirty="0">
                <a:solidFill>
                  <a:srgbClr val="2D3A5F"/>
                </a:solidFill>
                <a:latin typeface="Montserrat"/>
              </a:rPr>
              <a:t>Are there areas where our cooperation could be improved?</a:t>
            </a:r>
          </a:p>
          <a:p>
            <a:pPr marL="474979" lvl="1" indent="-237490">
              <a:lnSpc>
                <a:spcPts val="3299"/>
              </a:lnSpc>
              <a:buAutoNum type="arabicPeriod"/>
            </a:pPr>
            <a:r>
              <a:rPr lang="en-US" sz="2199" dirty="0">
                <a:solidFill>
                  <a:srgbClr val="2D3A5F"/>
                </a:solidFill>
                <a:latin typeface="Montserrat"/>
              </a:rPr>
              <a:t>Were there any unexpected challenges during the assignment? </a:t>
            </a:r>
          </a:p>
          <a:p>
            <a:pPr marL="474979" lvl="1" indent="-237490">
              <a:lnSpc>
                <a:spcPts val="3299"/>
              </a:lnSpc>
              <a:buAutoNum type="arabicPeriod"/>
            </a:pPr>
            <a:r>
              <a:rPr lang="en-US" sz="2199" dirty="0">
                <a:solidFill>
                  <a:srgbClr val="2D3A5F"/>
                </a:solidFill>
                <a:latin typeface="Montserrat"/>
              </a:rPr>
              <a:t>How well did we manage these challenges?</a:t>
            </a:r>
          </a:p>
          <a:p>
            <a:pPr marL="474979" lvl="1" indent="-237490">
              <a:lnSpc>
                <a:spcPts val="3299"/>
              </a:lnSpc>
              <a:buAutoNum type="arabicPeriod"/>
            </a:pPr>
            <a:r>
              <a:rPr lang="en-US" sz="2199" dirty="0">
                <a:solidFill>
                  <a:srgbClr val="2D3A5F"/>
                </a:solidFill>
                <a:latin typeface="Montserrat"/>
              </a:rPr>
              <a:t>How can we improve our coordination and communication among IESF partners for future cross-border assignments?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548587" y="895685"/>
            <a:ext cx="14323710" cy="613392"/>
          </a:xfrm>
          <a:prstGeom prst="rect">
            <a:avLst/>
          </a:prstGeom>
        </p:spPr>
        <p:txBody>
          <a:bodyPr lIns="0" tIns="0" rIns="0" bIns="0" rtlCol="0" anchor="t">
            <a:spAutoFit/>
          </a:bodyPr>
          <a:lstStyle/>
          <a:p>
            <a:pPr algn="just">
              <a:lnSpc>
                <a:spcPts val="4770"/>
              </a:lnSpc>
            </a:pPr>
            <a:r>
              <a:rPr lang="en-US" sz="4500">
                <a:solidFill>
                  <a:srgbClr val="2D3A5F"/>
                </a:solidFill>
                <a:latin typeface="Montserrat Bold"/>
              </a:rPr>
              <a:t>IESF QUALITY STANDARD: GOALS PER STEP</a:t>
            </a:r>
          </a:p>
        </p:txBody>
      </p:sp>
      <p:grpSp>
        <p:nvGrpSpPr>
          <p:cNvPr id="4" name="Group 4"/>
          <p:cNvGrpSpPr/>
          <p:nvPr/>
        </p:nvGrpSpPr>
        <p:grpSpPr>
          <a:xfrm>
            <a:off x="0" y="8778240"/>
            <a:ext cx="18288000" cy="1508760"/>
            <a:chOff x="0" y="0"/>
            <a:chExt cx="24384000" cy="2011680"/>
          </a:xfrm>
        </p:grpSpPr>
        <p:grpSp>
          <p:nvGrpSpPr>
            <p:cNvPr id="5" name="Group 5"/>
            <p:cNvGrpSpPr/>
            <p:nvPr/>
          </p:nvGrpSpPr>
          <p:grpSpPr>
            <a:xfrm>
              <a:off x="0" y="0"/>
              <a:ext cx="24384000" cy="2011680"/>
              <a:chOff x="0" y="0"/>
              <a:chExt cx="24384000" cy="2011680"/>
            </a:xfrm>
          </p:grpSpPr>
          <p:sp>
            <p:nvSpPr>
              <p:cNvPr id="6" name="Freeform 6"/>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7" name="Freeform 7"/>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3"/>
              <a:stretch>
                <a:fillRect t="-117" b="-117"/>
              </a:stretch>
            </a:blipFill>
          </p:spPr>
          <p:txBody>
            <a:bodyPr/>
            <a:lstStyle/>
            <a:p>
              <a:endParaRPr lang="nl-NL"/>
            </a:p>
          </p:txBody>
        </p:sp>
        <p:grpSp>
          <p:nvGrpSpPr>
            <p:cNvPr id="8" name="Group 8"/>
            <p:cNvGrpSpPr/>
            <p:nvPr/>
          </p:nvGrpSpPr>
          <p:grpSpPr>
            <a:xfrm>
              <a:off x="18638058" y="617868"/>
              <a:ext cx="5745940" cy="785774"/>
              <a:chOff x="0" y="0"/>
              <a:chExt cx="5745940" cy="785774"/>
            </a:xfrm>
          </p:grpSpPr>
          <p:sp>
            <p:nvSpPr>
              <p:cNvPr id="9" name="Freeform 9"/>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0" name="TextBox 10"/>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
        <p:nvSpPr>
          <p:cNvPr id="11" name="TextBox 11"/>
          <p:cNvSpPr txBox="1"/>
          <p:nvPr/>
        </p:nvSpPr>
        <p:spPr>
          <a:xfrm>
            <a:off x="1548587" y="2204402"/>
            <a:ext cx="15983653" cy="5839537"/>
          </a:xfrm>
          <a:prstGeom prst="rect">
            <a:avLst/>
          </a:prstGeom>
        </p:spPr>
        <p:txBody>
          <a:bodyPr lIns="0" tIns="0" rIns="0" bIns="0" rtlCol="0" anchor="t">
            <a:spAutoFit/>
          </a:bodyPr>
          <a:lstStyle/>
          <a:p>
            <a:pPr>
              <a:lnSpc>
                <a:spcPts val="3079"/>
              </a:lnSpc>
            </a:pPr>
            <a:r>
              <a:rPr lang="en-US" sz="2199" dirty="0">
                <a:solidFill>
                  <a:srgbClr val="2D3A5F"/>
                </a:solidFill>
                <a:latin typeface="Montserrat Bold"/>
              </a:rPr>
              <a:t>1. Preparation and What Preceded the Search</a:t>
            </a:r>
          </a:p>
          <a:p>
            <a:pPr>
              <a:lnSpc>
                <a:spcPts val="3079"/>
              </a:lnSpc>
            </a:pPr>
            <a:r>
              <a:rPr lang="en-US" sz="2199" dirty="0">
                <a:solidFill>
                  <a:srgbClr val="2D3A5F"/>
                </a:solidFill>
                <a:latin typeface="Montserrat"/>
              </a:rPr>
              <a:t>Goal: To accurately align the initial preparation with the client's needs </a:t>
            </a:r>
          </a:p>
          <a:p>
            <a:pPr>
              <a:lnSpc>
                <a:spcPts val="3079"/>
              </a:lnSpc>
            </a:pPr>
            <a:endParaRPr lang="en-US" sz="2199" dirty="0">
              <a:solidFill>
                <a:srgbClr val="2D3A5F"/>
              </a:solidFill>
              <a:latin typeface="Montserrat"/>
            </a:endParaRPr>
          </a:p>
          <a:p>
            <a:pPr>
              <a:lnSpc>
                <a:spcPts val="3079"/>
              </a:lnSpc>
            </a:pPr>
            <a:r>
              <a:rPr lang="en-US" sz="2199" dirty="0">
                <a:solidFill>
                  <a:srgbClr val="2D3A5F"/>
                </a:solidFill>
                <a:latin typeface="Montserrat Bold"/>
              </a:rPr>
              <a:t>2. Search Process</a:t>
            </a:r>
          </a:p>
          <a:p>
            <a:pPr>
              <a:lnSpc>
                <a:spcPts val="3079"/>
              </a:lnSpc>
            </a:pPr>
            <a:r>
              <a:rPr lang="en-US" sz="2199" dirty="0">
                <a:solidFill>
                  <a:srgbClr val="2D3A5F"/>
                </a:solidFill>
                <a:latin typeface="Montserrat"/>
              </a:rPr>
              <a:t>Goal: To execute a comprehensive search that effectively identifies and evaluates candidates, focusing on fit, competencies, and leadership qualities.</a:t>
            </a:r>
          </a:p>
          <a:p>
            <a:pPr>
              <a:lnSpc>
                <a:spcPts val="3079"/>
              </a:lnSpc>
            </a:pPr>
            <a:endParaRPr lang="en-US" sz="2199" dirty="0">
              <a:solidFill>
                <a:srgbClr val="2D3A5F"/>
              </a:solidFill>
              <a:latin typeface="Montserrat"/>
            </a:endParaRPr>
          </a:p>
          <a:p>
            <a:pPr>
              <a:lnSpc>
                <a:spcPts val="3079"/>
              </a:lnSpc>
            </a:pPr>
            <a:r>
              <a:rPr lang="en-US" sz="2199" dirty="0">
                <a:solidFill>
                  <a:srgbClr val="2D3A5F"/>
                </a:solidFill>
                <a:latin typeface="Montserrat Bold"/>
              </a:rPr>
              <a:t>3. Introduction to the Client</a:t>
            </a:r>
          </a:p>
          <a:p>
            <a:pPr>
              <a:lnSpc>
                <a:spcPts val="3079"/>
              </a:lnSpc>
            </a:pPr>
            <a:r>
              <a:rPr lang="en-US" sz="2199" dirty="0">
                <a:solidFill>
                  <a:srgbClr val="2D3A5F"/>
                </a:solidFill>
                <a:latin typeface="Montserrat"/>
              </a:rPr>
              <a:t>Goal: To efficiently introduce thoroughly vetted candidates to the client, facilitating informed decision-making through detailed evaluation and support.</a:t>
            </a:r>
          </a:p>
          <a:p>
            <a:pPr>
              <a:lnSpc>
                <a:spcPts val="3079"/>
              </a:lnSpc>
            </a:pPr>
            <a:endParaRPr lang="en-US" sz="2199" dirty="0">
              <a:solidFill>
                <a:srgbClr val="2D3A5F"/>
              </a:solidFill>
              <a:latin typeface="Montserrat"/>
            </a:endParaRPr>
          </a:p>
          <a:p>
            <a:pPr>
              <a:lnSpc>
                <a:spcPts val="3079"/>
              </a:lnSpc>
            </a:pPr>
            <a:r>
              <a:rPr lang="en-US" sz="2199" dirty="0">
                <a:solidFill>
                  <a:srgbClr val="2D3A5F"/>
                </a:solidFill>
                <a:latin typeface="Montserrat Bold"/>
              </a:rPr>
              <a:t>4. Completing the Assignment</a:t>
            </a:r>
          </a:p>
          <a:p>
            <a:pPr>
              <a:lnSpc>
                <a:spcPts val="3079"/>
              </a:lnSpc>
            </a:pPr>
            <a:r>
              <a:rPr lang="en-US" sz="2199" dirty="0">
                <a:solidFill>
                  <a:srgbClr val="2D3A5F"/>
                </a:solidFill>
                <a:latin typeface="Montserrat"/>
              </a:rPr>
              <a:t>Goal: To negotiate and finalize employment terms smoothly, ensuring successful candidate integration and ongoing support for both client and candidate.</a:t>
            </a:r>
          </a:p>
          <a:p>
            <a:pPr>
              <a:lnSpc>
                <a:spcPts val="3079"/>
              </a:lnSpc>
            </a:pPr>
            <a:endParaRPr lang="en-US" sz="2199" dirty="0">
              <a:solidFill>
                <a:srgbClr val="2D3A5F"/>
              </a:solidFill>
              <a:latin typeface="Montserrat"/>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1548587" y="1095375"/>
            <a:ext cx="13570154" cy="613411"/>
          </a:xfrm>
          <a:prstGeom prst="rect">
            <a:avLst/>
          </a:prstGeom>
        </p:spPr>
        <p:txBody>
          <a:bodyPr lIns="0" tIns="0" rIns="0" bIns="0" rtlCol="0" anchor="t">
            <a:spAutoFit/>
          </a:bodyPr>
          <a:lstStyle/>
          <a:p>
            <a:pPr>
              <a:lnSpc>
                <a:spcPts val="4770"/>
              </a:lnSpc>
            </a:pPr>
            <a:r>
              <a:rPr lang="en-US" sz="4500">
                <a:solidFill>
                  <a:srgbClr val="2D3A5F"/>
                </a:solidFill>
                <a:latin typeface="Montserrat Bold"/>
              </a:rPr>
              <a:t>EVALUATION FORMAT</a:t>
            </a:r>
          </a:p>
        </p:txBody>
      </p:sp>
      <p:sp>
        <p:nvSpPr>
          <p:cNvPr id="3" name="TextBox 3"/>
          <p:cNvSpPr txBox="1"/>
          <p:nvPr/>
        </p:nvSpPr>
        <p:spPr>
          <a:xfrm>
            <a:off x="1426358" y="2150274"/>
            <a:ext cx="15983653" cy="5974234"/>
          </a:xfrm>
          <a:prstGeom prst="rect">
            <a:avLst/>
          </a:prstGeom>
        </p:spPr>
        <p:txBody>
          <a:bodyPr lIns="0" tIns="0" rIns="0" bIns="0" rtlCol="0" anchor="t">
            <a:spAutoFit/>
          </a:bodyPr>
          <a:lstStyle/>
          <a:p>
            <a:pPr marL="431801" lvl="1" indent="-215900">
              <a:lnSpc>
                <a:spcPts val="3200"/>
              </a:lnSpc>
              <a:buFont typeface="Arial"/>
              <a:buChar char="•"/>
            </a:pPr>
            <a:r>
              <a:rPr lang="en-US" sz="2000">
                <a:solidFill>
                  <a:srgbClr val="2D3A5F"/>
                </a:solidFill>
                <a:latin typeface="Montserrat"/>
              </a:rPr>
              <a:t>IESF will share a format for the evaluation meeting with you</a:t>
            </a:r>
          </a:p>
          <a:p>
            <a:pPr>
              <a:lnSpc>
                <a:spcPts val="3200"/>
              </a:lnSpc>
            </a:pPr>
            <a:endParaRPr lang="en-US" sz="2000">
              <a:solidFill>
                <a:srgbClr val="2D3A5F"/>
              </a:solidFill>
              <a:latin typeface="Montserrat"/>
            </a:endParaRPr>
          </a:p>
          <a:p>
            <a:pPr marL="431801" lvl="1" indent="-215900">
              <a:lnSpc>
                <a:spcPts val="3200"/>
              </a:lnSpc>
              <a:buFont typeface="Arial"/>
              <a:buChar char="•"/>
            </a:pPr>
            <a:r>
              <a:rPr lang="en-US" sz="2000">
                <a:solidFill>
                  <a:srgbClr val="2D3A5F"/>
                </a:solidFill>
                <a:latin typeface="Montserrat"/>
              </a:rPr>
              <a:t>Please provide us with your feedback and we will reintroduce the topic at the AGM in Amsterdam</a:t>
            </a:r>
          </a:p>
          <a:p>
            <a:pPr>
              <a:lnSpc>
                <a:spcPts val="3200"/>
              </a:lnSpc>
            </a:pPr>
            <a:endParaRPr lang="en-US" sz="2000">
              <a:solidFill>
                <a:srgbClr val="2D3A5F"/>
              </a:solidFill>
              <a:latin typeface="Montserrat"/>
            </a:endParaRPr>
          </a:p>
          <a:p>
            <a:pPr marL="431801" lvl="1" indent="-215900">
              <a:lnSpc>
                <a:spcPts val="3200"/>
              </a:lnSpc>
              <a:buFont typeface="Arial"/>
              <a:buChar char="•"/>
            </a:pPr>
            <a:r>
              <a:rPr lang="en-US" sz="2000">
                <a:solidFill>
                  <a:srgbClr val="2D3A5F"/>
                </a:solidFill>
                <a:latin typeface="Montserrat"/>
              </a:rPr>
              <a:t>An evaluation is a mandatory standard part of our process after completion of the assignment </a:t>
            </a:r>
          </a:p>
          <a:p>
            <a:pPr>
              <a:lnSpc>
                <a:spcPts val="3200"/>
              </a:lnSpc>
            </a:pPr>
            <a:endParaRPr lang="en-US" sz="2000">
              <a:solidFill>
                <a:srgbClr val="2D3A5F"/>
              </a:solidFill>
              <a:latin typeface="Montserrat"/>
            </a:endParaRPr>
          </a:p>
          <a:p>
            <a:pPr marL="431801" lvl="1" indent="-215900">
              <a:lnSpc>
                <a:spcPts val="3200"/>
              </a:lnSpc>
              <a:buFont typeface="Arial"/>
              <a:buChar char="•"/>
            </a:pPr>
            <a:r>
              <a:rPr lang="en-US" sz="2000">
                <a:solidFill>
                  <a:srgbClr val="2D3A5F"/>
                </a:solidFill>
                <a:latin typeface="Montserrat"/>
              </a:rPr>
              <a:t>To schedule between assignor and assignee. </a:t>
            </a:r>
          </a:p>
          <a:p>
            <a:pPr>
              <a:lnSpc>
                <a:spcPts val="3200"/>
              </a:lnSpc>
            </a:pPr>
            <a:endParaRPr lang="en-US" sz="2000">
              <a:solidFill>
                <a:srgbClr val="2D3A5F"/>
              </a:solidFill>
              <a:latin typeface="Montserrat"/>
            </a:endParaRPr>
          </a:p>
          <a:p>
            <a:pPr marL="431801" lvl="1" indent="-215900">
              <a:lnSpc>
                <a:spcPts val="3200"/>
              </a:lnSpc>
              <a:buFont typeface="Arial"/>
              <a:buChar char="•"/>
            </a:pPr>
            <a:r>
              <a:rPr lang="en-US" sz="2000">
                <a:solidFill>
                  <a:srgbClr val="2D3A5F"/>
                </a:solidFill>
                <a:latin typeface="Montserrat"/>
              </a:rPr>
              <a:t>The assignee who closes the position takes the lead to schedule the evaluation.</a:t>
            </a:r>
          </a:p>
          <a:p>
            <a:pPr>
              <a:lnSpc>
                <a:spcPts val="3200"/>
              </a:lnSpc>
            </a:pPr>
            <a:endParaRPr lang="en-US" sz="2000">
              <a:solidFill>
                <a:srgbClr val="2D3A5F"/>
              </a:solidFill>
              <a:latin typeface="Montserrat"/>
            </a:endParaRPr>
          </a:p>
          <a:p>
            <a:pPr marL="431801" lvl="1" indent="-215900">
              <a:lnSpc>
                <a:spcPts val="3200"/>
              </a:lnSpc>
              <a:buFont typeface="Arial"/>
              <a:buChar char="•"/>
            </a:pPr>
            <a:r>
              <a:rPr lang="en-US" sz="2000">
                <a:solidFill>
                  <a:srgbClr val="2D3A5F"/>
                </a:solidFill>
                <a:latin typeface="Montserrat"/>
              </a:rPr>
              <a:t>Both assignee and assignor discuss the question in our IESF format and fill in the details</a:t>
            </a:r>
          </a:p>
          <a:p>
            <a:pPr>
              <a:lnSpc>
                <a:spcPts val="3200"/>
              </a:lnSpc>
            </a:pPr>
            <a:endParaRPr lang="en-US" sz="2000">
              <a:solidFill>
                <a:srgbClr val="2D3A5F"/>
              </a:solidFill>
              <a:latin typeface="Montserrat"/>
            </a:endParaRPr>
          </a:p>
          <a:p>
            <a:pPr marL="431801" lvl="1" indent="-215900">
              <a:lnSpc>
                <a:spcPts val="3200"/>
              </a:lnSpc>
              <a:buFont typeface="Arial"/>
              <a:buChar char="•"/>
            </a:pPr>
            <a:r>
              <a:rPr lang="en-US" sz="2000">
                <a:solidFill>
                  <a:srgbClr val="2D3A5F"/>
                </a:solidFill>
                <a:latin typeface="Montserrat"/>
              </a:rPr>
              <a:t>If you both agree on the content you share this with the Executive Assistant</a:t>
            </a:r>
          </a:p>
          <a:p>
            <a:pPr>
              <a:lnSpc>
                <a:spcPts val="3200"/>
              </a:lnSpc>
            </a:pPr>
            <a:endParaRPr lang="en-US" sz="2000">
              <a:solidFill>
                <a:srgbClr val="2D3A5F"/>
              </a:solidFill>
              <a:latin typeface="Montserrat"/>
            </a:endParaRPr>
          </a:p>
          <a:p>
            <a:pPr marL="431801" lvl="1" indent="-215900">
              <a:lnSpc>
                <a:spcPts val="3200"/>
              </a:lnSpc>
              <a:buFont typeface="Arial"/>
              <a:buChar char="•"/>
            </a:pPr>
            <a:r>
              <a:rPr lang="en-US" sz="2000">
                <a:solidFill>
                  <a:srgbClr val="2D3A5F"/>
                </a:solidFill>
                <a:latin typeface="Montserrat"/>
              </a:rPr>
              <a:t>Full transparancy and honesty among IESF partners</a:t>
            </a:r>
          </a:p>
        </p:txBody>
      </p:sp>
      <p:grpSp>
        <p:nvGrpSpPr>
          <p:cNvPr id="4" name="Group 4"/>
          <p:cNvGrpSpPr/>
          <p:nvPr/>
        </p:nvGrpSpPr>
        <p:grpSpPr>
          <a:xfrm>
            <a:off x="0" y="8778240"/>
            <a:ext cx="18288000" cy="1508760"/>
            <a:chOff x="0" y="0"/>
            <a:chExt cx="24384000" cy="2011680"/>
          </a:xfrm>
        </p:grpSpPr>
        <p:grpSp>
          <p:nvGrpSpPr>
            <p:cNvPr id="5" name="Group 5"/>
            <p:cNvGrpSpPr/>
            <p:nvPr/>
          </p:nvGrpSpPr>
          <p:grpSpPr>
            <a:xfrm>
              <a:off x="0" y="0"/>
              <a:ext cx="24384000" cy="2011680"/>
              <a:chOff x="0" y="0"/>
              <a:chExt cx="24384000" cy="2011680"/>
            </a:xfrm>
          </p:grpSpPr>
          <p:sp>
            <p:nvSpPr>
              <p:cNvPr id="6" name="Freeform 6"/>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7" name="Freeform 7"/>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3"/>
              <a:stretch>
                <a:fillRect t="-117" b="-117"/>
              </a:stretch>
            </a:blipFill>
          </p:spPr>
          <p:txBody>
            <a:bodyPr/>
            <a:lstStyle/>
            <a:p>
              <a:endParaRPr lang="nl-NL"/>
            </a:p>
          </p:txBody>
        </p:sp>
        <p:grpSp>
          <p:nvGrpSpPr>
            <p:cNvPr id="8" name="Group 8"/>
            <p:cNvGrpSpPr/>
            <p:nvPr/>
          </p:nvGrpSpPr>
          <p:grpSpPr>
            <a:xfrm>
              <a:off x="18638058" y="617868"/>
              <a:ext cx="5745940" cy="785774"/>
              <a:chOff x="0" y="0"/>
              <a:chExt cx="5745940" cy="785774"/>
            </a:xfrm>
          </p:grpSpPr>
          <p:sp>
            <p:nvSpPr>
              <p:cNvPr id="9" name="Freeform 9"/>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0" name="TextBox 10"/>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548587" y="1095375"/>
            <a:ext cx="16523553" cy="613411"/>
          </a:xfrm>
          <a:prstGeom prst="rect">
            <a:avLst/>
          </a:prstGeom>
        </p:spPr>
        <p:txBody>
          <a:bodyPr lIns="0" tIns="0" rIns="0" bIns="0" rtlCol="0" anchor="t">
            <a:spAutoFit/>
          </a:bodyPr>
          <a:lstStyle/>
          <a:p>
            <a:pPr>
              <a:lnSpc>
                <a:spcPts val="4770"/>
              </a:lnSpc>
            </a:pPr>
            <a:r>
              <a:rPr lang="en-US" sz="4500">
                <a:solidFill>
                  <a:srgbClr val="2D3A5F"/>
                </a:solidFill>
                <a:latin typeface="Montserrat Bold"/>
              </a:rPr>
              <a:t>EVALUATION GOALS </a:t>
            </a:r>
          </a:p>
        </p:txBody>
      </p:sp>
      <p:sp>
        <p:nvSpPr>
          <p:cNvPr id="4" name="TextBox 4"/>
          <p:cNvSpPr txBox="1"/>
          <p:nvPr/>
        </p:nvSpPr>
        <p:spPr>
          <a:xfrm>
            <a:off x="1275647" y="2690829"/>
            <a:ext cx="15983653" cy="2947859"/>
          </a:xfrm>
          <a:prstGeom prst="rect">
            <a:avLst/>
          </a:prstGeom>
        </p:spPr>
        <p:txBody>
          <a:bodyPr lIns="0" tIns="0" rIns="0" bIns="0" rtlCol="0" anchor="t">
            <a:spAutoFit/>
          </a:bodyPr>
          <a:lstStyle/>
          <a:p>
            <a:pPr marL="604516" lvl="1" indent="-302258">
              <a:lnSpc>
                <a:spcPts val="3919"/>
              </a:lnSpc>
              <a:buAutoNum type="arabicPeriod"/>
            </a:pPr>
            <a:r>
              <a:rPr lang="en-US" sz="2799">
                <a:solidFill>
                  <a:srgbClr val="2D3A5F"/>
                </a:solidFill>
                <a:latin typeface="Montserrat Bold"/>
              </a:rPr>
              <a:t>Enhanced client satisfaction</a:t>
            </a:r>
          </a:p>
          <a:p>
            <a:pPr marL="604516" lvl="1" indent="-302258">
              <a:lnSpc>
                <a:spcPts val="3919"/>
              </a:lnSpc>
              <a:buAutoNum type="arabicPeriod"/>
            </a:pPr>
            <a:r>
              <a:rPr lang="en-US" sz="2799">
                <a:solidFill>
                  <a:srgbClr val="2D3A5F"/>
                </a:solidFill>
                <a:latin typeface="Montserrat Bold"/>
              </a:rPr>
              <a:t>Improved quality of candidates</a:t>
            </a:r>
          </a:p>
          <a:p>
            <a:pPr marL="604516" lvl="1" indent="-302258">
              <a:lnSpc>
                <a:spcPts val="3919"/>
              </a:lnSpc>
              <a:buAutoNum type="arabicPeriod"/>
            </a:pPr>
            <a:r>
              <a:rPr lang="en-US" sz="2799">
                <a:solidFill>
                  <a:srgbClr val="2D3A5F"/>
                </a:solidFill>
                <a:latin typeface="Montserrat Bold"/>
              </a:rPr>
              <a:t>Streamlined processes</a:t>
            </a:r>
          </a:p>
          <a:p>
            <a:pPr marL="604516" lvl="1" indent="-302258">
              <a:lnSpc>
                <a:spcPts val="3919"/>
              </a:lnSpc>
              <a:buAutoNum type="arabicPeriod"/>
            </a:pPr>
            <a:r>
              <a:rPr lang="en-US" sz="2799">
                <a:solidFill>
                  <a:srgbClr val="2D3A5F"/>
                </a:solidFill>
                <a:latin typeface="Montserrat Bold"/>
              </a:rPr>
              <a:t>Stronger collaboration</a:t>
            </a:r>
          </a:p>
          <a:p>
            <a:pPr marL="604516" lvl="1" indent="-302258">
              <a:lnSpc>
                <a:spcPts val="3919"/>
              </a:lnSpc>
              <a:buAutoNum type="arabicPeriod"/>
            </a:pPr>
            <a:r>
              <a:rPr lang="en-US" sz="2799">
                <a:solidFill>
                  <a:srgbClr val="2D3A5F"/>
                </a:solidFill>
                <a:latin typeface="Montserrat Bold"/>
              </a:rPr>
              <a:t>Competitive advantage</a:t>
            </a:r>
          </a:p>
          <a:p>
            <a:pPr>
              <a:lnSpc>
                <a:spcPts val="3919"/>
              </a:lnSpc>
            </a:pPr>
            <a:endParaRPr lang="en-US" sz="2799">
              <a:solidFill>
                <a:srgbClr val="2D3A5F"/>
              </a:solidFill>
              <a:latin typeface="Montserrat Bold"/>
            </a:endParaRPr>
          </a:p>
        </p:txBody>
      </p:sp>
      <p:grpSp>
        <p:nvGrpSpPr>
          <p:cNvPr id="5" name="Group 5"/>
          <p:cNvGrpSpPr/>
          <p:nvPr/>
        </p:nvGrpSpPr>
        <p:grpSpPr>
          <a:xfrm>
            <a:off x="0" y="8778240"/>
            <a:ext cx="18288000" cy="1508760"/>
            <a:chOff x="0" y="0"/>
            <a:chExt cx="24384000" cy="2011680"/>
          </a:xfrm>
        </p:grpSpPr>
        <p:grpSp>
          <p:nvGrpSpPr>
            <p:cNvPr id="6" name="Group 6"/>
            <p:cNvGrpSpPr/>
            <p:nvPr/>
          </p:nvGrpSpPr>
          <p:grpSpPr>
            <a:xfrm>
              <a:off x="0" y="0"/>
              <a:ext cx="24384000" cy="2011680"/>
              <a:chOff x="0" y="0"/>
              <a:chExt cx="24384000" cy="2011680"/>
            </a:xfrm>
          </p:grpSpPr>
          <p:sp>
            <p:nvSpPr>
              <p:cNvPr id="7" name="Freeform 7"/>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8" name="Freeform 8"/>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3"/>
              <a:stretch>
                <a:fillRect t="-117" b="-117"/>
              </a:stretch>
            </a:blipFill>
          </p:spPr>
          <p:txBody>
            <a:bodyPr/>
            <a:lstStyle/>
            <a:p>
              <a:endParaRPr lang="nl-NL"/>
            </a:p>
          </p:txBody>
        </p:sp>
        <p:grpSp>
          <p:nvGrpSpPr>
            <p:cNvPr id="9" name="Group 9"/>
            <p:cNvGrpSpPr/>
            <p:nvPr/>
          </p:nvGrpSpPr>
          <p:grpSpPr>
            <a:xfrm>
              <a:off x="18638058" y="617868"/>
              <a:ext cx="5745940" cy="785774"/>
              <a:chOff x="0" y="0"/>
              <a:chExt cx="5745940" cy="785774"/>
            </a:xfrm>
          </p:grpSpPr>
          <p:sp>
            <p:nvSpPr>
              <p:cNvPr id="10" name="Freeform 10"/>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1" name="TextBox 11"/>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007427" y="329419"/>
            <a:ext cx="14273145" cy="1888490"/>
          </a:xfrm>
          <a:prstGeom prst="rect">
            <a:avLst/>
          </a:prstGeom>
        </p:spPr>
        <p:txBody>
          <a:bodyPr lIns="0" tIns="0" rIns="0" bIns="0" rtlCol="0" anchor="t">
            <a:spAutoFit/>
          </a:bodyPr>
          <a:lstStyle/>
          <a:p>
            <a:pPr algn="ctr">
              <a:lnSpc>
                <a:spcPts val="7539"/>
              </a:lnSpc>
            </a:pPr>
            <a:r>
              <a:rPr lang="en-US" sz="5799">
                <a:solidFill>
                  <a:srgbClr val="5C77B9"/>
                </a:solidFill>
                <a:latin typeface="Montserrat Bold"/>
              </a:rPr>
              <a:t>Partner support </a:t>
            </a:r>
          </a:p>
          <a:p>
            <a:pPr algn="ctr">
              <a:lnSpc>
                <a:spcPts val="7539"/>
              </a:lnSpc>
            </a:pPr>
            <a:r>
              <a:rPr lang="en-US" sz="5799">
                <a:solidFill>
                  <a:srgbClr val="2D3A5F"/>
                </a:solidFill>
                <a:latin typeface="Montserrat Bold"/>
              </a:rPr>
              <a:t>Questions &amp; Sharings </a:t>
            </a:r>
          </a:p>
        </p:txBody>
      </p:sp>
      <p:sp>
        <p:nvSpPr>
          <p:cNvPr id="3" name="Freeform 3"/>
          <p:cNvSpPr/>
          <p:nvPr/>
        </p:nvSpPr>
        <p:spPr>
          <a:xfrm>
            <a:off x="0" y="2603499"/>
            <a:ext cx="18287998" cy="6190558"/>
          </a:xfrm>
          <a:custGeom>
            <a:avLst/>
            <a:gdLst/>
            <a:ahLst/>
            <a:cxnLst/>
            <a:rect l="l" t="t" r="r" b="b"/>
            <a:pathLst>
              <a:path w="18287998" h="6190558">
                <a:moveTo>
                  <a:pt x="0" y="0"/>
                </a:moveTo>
                <a:lnTo>
                  <a:pt x="18287998" y="0"/>
                </a:lnTo>
                <a:lnTo>
                  <a:pt x="18287998" y="6190559"/>
                </a:lnTo>
                <a:lnTo>
                  <a:pt x="0" y="6190559"/>
                </a:lnTo>
                <a:lnTo>
                  <a:pt x="0" y="0"/>
                </a:lnTo>
                <a:close/>
              </a:path>
            </a:pathLst>
          </a:custGeom>
          <a:blipFill>
            <a:blip r:embed="rId2">
              <a:alphaModFix amt="50000"/>
            </a:blip>
            <a:stretch>
              <a:fillRect r="-72" b="-103369"/>
            </a:stretch>
          </a:blipFill>
        </p:spPr>
        <p:txBody>
          <a:bodyPr/>
          <a:lstStyle/>
          <a:p>
            <a:endParaRPr lang="nl-NL"/>
          </a:p>
        </p:txBody>
      </p:sp>
      <p:grpSp>
        <p:nvGrpSpPr>
          <p:cNvPr id="4" name="Group 4"/>
          <p:cNvGrpSpPr/>
          <p:nvPr/>
        </p:nvGrpSpPr>
        <p:grpSpPr>
          <a:xfrm>
            <a:off x="0" y="8778240"/>
            <a:ext cx="18288000" cy="1508760"/>
            <a:chOff x="0" y="0"/>
            <a:chExt cx="24384000" cy="2011680"/>
          </a:xfrm>
        </p:grpSpPr>
        <p:grpSp>
          <p:nvGrpSpPr>
            <p:cNvPr id="5" name="Group 5"/>
            <p:cNvGrpSpPr/>
            <p:nvPr/>
          </p:nvGrpSpPr>
          <p:grpSpPr>
            <a:xfrm>
              <a:off x="0" y="0"/>
              <a:ext cx="24384000" cy="2011680"/>
              <a:chOff x="0" y="0"/>
              <a:chExt cx="24384000" cy="2011680"/>
            </a:xfrm>
          </p:grpSpPr>
          <p:sp>
            <p:nvSpPr>
              <p:cNvPr id="6" name="Freeform 6"/>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7" name="Freeform 7"/>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3"/>
              <a:stretch>
                <a:fillRect t="-117" b="-117"/>
              </a:stretch>
            </a:blipFill>
          </p:spPr>
          <p:txBody>
            <a:bodyPr/>
            <a:lstStyle/>
            <a:p>
              <a:endParaRPr lang="nl-NL"/>
            </a:p>
          </p:txBody>
        </p:sp>
        <p:grpSp>
          <p:nvGrpSpPr>
            <p:cNvPr id="8" name="Group 8"/>
            <p:cNvGrpSpPr/>
            <p:nvPr/>
          </p:nvGrpSpPr>
          <p:grpSpPr>
            <a:xfrm>
              <a:off x="18638058" y="617868"/>
              <a:ext cx="5745940" cy="785774"/>
              <a:chOff x="0" y="0"/>
              <a:chExt cx="5745940" cy="785774"/>
            </a:xfrm>
          </p:grpSpPr>
          <p:sp>
            <p:nvSpPr>
              <p:cNvPr id="9" name="Freeform 9"/>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0" name="TextBox 10"/>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1565" r="-11008"/>
            </a:stretch>
          </a:blipFill>
        </p:spPr>
        <p:txBody>
          <a:bodyPr/>
          <a:lstStyle/>
          <a:p>
            <a:endParaRPr lang="nl-NL"/>
          </a:p>
        </p:txBody>
      </p:sp>
      <p:grpSp>
        <p:nvGrpSpPr>
          <p:cNvPr id="3" name="Group 3"/>
          <p:cNvGrpSpPr/>
          <p:nvPr/>
        </p:nvGrpSpPr>
        <p:grpSpPr>
          <a:xfrm>
            <a:off x="0" y="4744671"/>
            <a:ext cx="10006189" cy="4513629"/>
            <a:chOff x="0" y="0"/>
            <a:chExt cx="13341585" cy="6018172"/>
          </a:xfrm>
        </p:grpSpPr>
        <p:grpSp>
          <p:nvGrpSpPr>
            <p:cNvPr id="4" name="Group 4"/>
            <p:cNvGrpSpPr/>
            <p:nvPr/>
          </p:nvGrpSpPr>
          <p:grpSpPr>
            <a:xfrm>
              <a:off x="0" y="0"/>
              <a:ext cx="13341585" cy="6018172"/>
              <a:chOff x="0" y="0"/>
              <a:chExt cx="2635375" cy="1188775"/>
            </a:xfrm>
          </p:grpSpPr>
          <p:sp>
            <p:nvSpPr>
              <p:cNvPr id="5" name="Freeform 5"/>
              <p:cNvSpPr/>
              <p:nvPr/>
            </p:nvSpPr>
            <p:spPr>
              <a:xfrm>
                <a:off x="0" y="0"/>
                <a:ext cx="2635375" cy="1188775"/>
              </a:xfrm>
              <a:custGeom>
                <a:avLst/>
                <a:gdLst/>
                <a:ahLst/>
                <a:cxnLst/>
                <a:rect l="l" t="t" r="r" b="b"/>
                <a:pathLst>
                  <a:path w="2635375" h="1188775">
                    <a:moveTo>
                      <a:pt x="0" y="0"/>
                    </a:moveTo>
                    <a:lnTo>
                      <a:pt x="2635375" y="0"/>
                    </a:lnTo>
                    <a:lnTo>
                      <a:pt x="2635375" y="1188775"/>
                    </a:lnTo>
                    <a:lnTo>
                      <a:pt x="0" y="1188775"/>
                    </a:lnTo>
                    <a:close/>
                  </a:path>
                </a:pathLst>
              </a:custGeom>
              <a:solidFill>
                <a:srgbClr val="E9EDF6">
                  <a:alpha val="84706"/>
                </a:srgbClr>
              </a:solidFill>
            </p:spPr>
            <p:txBody>
              <a:bodyPr/>
              <a:lstStyle/>
              <a:p>
                <a:endParaRPr lang="nl-NL"/>
              </a:p>
            </p:txBody>
          </p:sp>
          <p:sp>
            <p:nvSpPr>
              <p:cNvPr id="6" name="TextBox 6"/>
              <p:cNvSpPr txBox="1"/>
              <p:nvPr/>
            </p:nvSpPr>
            <p:spPr>
              <a:xfrm>
                <a:off x="0" y="0"/>
                <a:ext cx="2635375" cy="1188775"/>
              </a:xfrm>
              <a:prstGeom prst="rect">
                <a:avLst/>
              </a:prstGeom>
            </p:spPr>
            <p:txBody>
              <a:bodyPr lIns="50800" tIns="50800" rIns="50800" bIns="50800" rtlCol="0" anchor="ctr"/>
              <a:lstStyle/>
              <a:p>
                <a:pPr algn="ctr">
                  <a:lnSpc>
                    <a:spcPts val="2160"/>
                  </a:lnSpc>
                </a:pPr>
                <a:endParaRPr/>
              </a:p>
            </p:txBody>
          </p:sp>
        </p:grpSp>
        <p:sp>
          <p:nvSpPr>
            <p:cNvPr id="7" name="Freeform 7"/>
            <p:cNvSpPr/>
            <p:nvPr/>
          </p:nvSpPr>
          <p:spPr>
            <a:xfrm>
              <a:off x="736929" y="3649966"/>
              <a:ext cx="3098799" cy="1543765"/>
            </a:xfrm>
            <a:custGeom>
              <a:avLst/>
              <a:gdLst/>
              <a:ahLst/>
              <a:cxnLst/>
              <a:rect l="l" t="t" r="r" b="b"/>
              <a:pathLst>
                <a:path w="3098799" h="1543765">
                  <a:moveTo>
                    <a:pt x="0" y="0"/>
                  </a:moveTo>
                  <a:lnTo>
                    <a:pt x="3098799" y="0"/>
                  </a:lnTo>
                  <a:lnTo>
                    <a:pt x="3098799" y="1543765"/>
                  </a:lnTo>
                  <a:lnTo>
                    <a:pt x="0" y="15437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8" name="TextBox 8"/>
            <p:cNvSpPr txBox="1"/>
            <p:nvPr/>
          </p:nvSpPr>
          <p:spPr>
            <a:xfrm>
              <a:off x="736929" y="995866"/>
              <a:ext cx="11455071" cy="1295301"/>
            </a:xfrm>
            <a:prstGeom prst="rect">
              <a:avLst/>
            </a:prstGeom>
          </p:spPr>
          <p:txBody>
            <a:bodyPr lIns="0" tIns="0" rIns="0" bIns="0" rtlCol="0" anchor="t">
              <a:spAutoFit/>
            </a:bodyPr>
            <a:lstStyle/>
            <a:p>
              <a:pPr algn="l">
                <a:lnSpc>
                  <a:spcPts val="7679"/>
                </a:lnSpc>
              </a:pPr>
              <a:r>
                <a:rPr lang="en-US" sz="6399">
                  <a:solidFill>
                    <a:srgbClr val="2D3A5F"/>
                  </a:solidFill>
                  <a:latin typeface="Montserrat Bold"/>
                </a:rPr>
                <a:t>FREE TIME</a:t>
              </a:r>
            </a:p>
          </p:txBody>
        </p:sp>
      </p:grpSp>
      <p:sp>
        <p:nvSpPr>
          <p:cNvPr id="9" name="Freeform 9"/>
          <p:cNvSpPr/>
          <p:nvPr/>
        </p:nvSpPr>
        <p:spPr>
          <a:xfrm>
            <a:off x="7580250" y="5316333"/>
            <a:ext cx="1563750" cy="1485562"/>
          </a:xfrm>
          <a:custGeom>
            <a:avLst/>
            <a:gdLst/>
            <a:ahLst/>
            <a:cxnLst/>
            <a:rect l="l" t="t" r="r" b="b"/>
            <a:pathLst>
              <a:path w="1563750" h="1485562">
                <a:moveTo>
                  <a:pt x="0" y="0"/>
                </a:moveTo>
                <a:lnTo>
                  <a:pt x="1563750" y="0"/>
                </a:lnTo>
                <a:lnTo>
                  <a:pt x="1563750" y="1485562"/>
                </a:lnTo>
                <a:lnTo>
                  <a:pt x="0" y="14855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0" name="Freeform 10"/>
          <p:cNvSpPr/>
          <p:nvPr/>
        </p:nvSpPr>
        <p:spPr>
          <a:xfrm>
            <a:off x="6172672" y="2122685"/>
            <a:ext cx="1541200" cy="2260426"/>
          </a:xfrm>
          <a:custGeom>
            <a:avLst/>
            <a:gdLst/>
            <a:ahLst/>
            <a:cxnLst/>
            <a:rect l="l" t="t" r="r" b="b"/>
            <a:pathLst>
              <a:path w="1541200" h="2260426">
                <a:moveTo>
                  <a:pt x="0" y="0"/>
                </a:moveTo>
                <a:lnTo>
                  <a:pt x="1541200" y="0"/>
                </a:lnTo>
                <a:lnTo>
                  <a:pt x="1541200" y="2260426"/>
                </a:lnTo>
                <a:lnTo>
                  <a:pt x="0" y="22604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1" name="TextBox 11"/>
          <p:cNvSpPr txBox="1"/>
          <p:nvPr/>
        </p:nvSpPr>
        <p:spPr>
          <a:xfrm>
            <a:off x="5154675" y="7661928"/>
            <a:ext cx="3577194" cy="781050"/>
          </a:xfrm>
          <a:prstGeom prst="rect">
            <a:avLst/>
          </a:prstGeom>
        </p:spPr>
        <p:txBody>
          <a:bodyPr lIns="0" tIns="0" rIns="0" bIns="0" rtlCol="0" anchor="t">
            <a:spAutoFit/>
          </a:bodyPr>
          <a:lstStyle/>
          <a:p>
            <a:pPr algn="ctr">
              <a:lnSpc>
                <a:spcPts val="3120"/>
              </a:lnSpc>
            </a:pPr>
            <a:r>
              <a:rPr lang="en-US" sz="2600">
                <a:solidFill>
                  <a:srgbClr val="4F6AB3"/>
                </a:solidFill>
                <a:latin typeface="Montserrat Bold Italics"/>
              </a:rPr>
              <a:t>MEET IN THE LOBBY AT 4.40 PM</a:t>
            </a:r>
          </a:p>
        </p:txBody>
      </p:sp>
      <p:grpSp>
        <p:nvGrpSpPr>
          <p:cNvPr id="12" name="Group 12"/>
          <p:cNvGrpSpPr/>
          <p:nvPr/>
        </p:nvGrpSpPr>
        <p:grpSpPr>
          <a:xfrm>
            <a:off x="7812633" y="470759"/>
            <a:ext cx="10202199" cy="4030817"/>
            <a:chOff x="0" y="0"/>
            <a:chExt cx="2686999" cy="1061614"/>
          </a:xfrm>
        </p:grpSpPr>
        <p:sp>
          <p:nvSpPr>
            <p:cNvPr id="13" name="Freeform 13"/>
            <p:cNvSpPr/>
            <p:nvPr/>
          </p:nvSpPr>
          <p:spPr>
            <a:xfrm>
              <a:off x="0" y="0"/>
              <a:ext cx="2686999" cy="1061614"/>
            </a:xfrm>
            <a:custGeom>
              <a:avLst/>
              <a:gdLst/>
              <a:ahLst/>
              <a:cxnLst/>
              <a:rect l="l" t="t" r="r" b="b"/>
              <a:pathLst>
                <a:path w="2686999" h="1061614">
                  <a:moveTo>
                    <a:pt x="38701" y="0"/>
                  </a:moveTo>
                  <a:lnTo>
                    <a:pt x="2648298" y="0"/>
                  </a:lnTo>
                  <a:cubicBezTo>
                    <a:pt x="2669672" y="0"/>
                    <a:pt x="2686999" y="17327"/>
                    <a:pt x="2686999" y="38701"/>
                  </a:cubicBezTo>
                  <a:lnTo>
                    <a:pt x="2686999" y="1022913"/>
                  </a:lnTo>
                  <a:cubicBezTo>
                    <a:pt x="2686999" y="1044287"/>
                    <a:pt x="2669672" y="1061614"/>
                    <a:pt x="2648298" y="1061614"/>
                  </a:cubicBezTo>
                  <a:lnTo>
                    <a:pt x="38701" y="1061614"/>
                  </a:lnTo>
                  <a:cubicBezTo>
                    <a:pt x="17327" y="1061614"/>
                    <a:pt x="0" y="1044287"/>
                    <a:pt x="0" y="1022913"/>
                  </a:cubicBezTo>
                  <a:lnTo>
                    <a:pt x="0" y="38701"/>
                  </a:lnTo>
                  <a:cubicBezTo>
                    <a:pt x="0" y="17327"/>
                    <a:pt x="17327" y="0"/>
                    <a:pt x="38701" y="0"/>
                  </a:cubicBezTo>
                  <a:close/>
                </a:path>
              </a:pathLst>
            </a:custGeom>
            <a:solidFill>
              <a:srgbClr val="E9EDF6">
                <a:alpha val="49804"/>
              </a:srgbClr>
            </a:solidFill>
          </p:spPr>
          <p:txBody>
            <a:bodyPr/>
            <a:lstStyle/>
            <a:p>
              <a:endParaRPr lang="nl-NL"/>
            </a:p>
          </p:txBody>
        </p:sp>
        <p:sp>
          <p:nvSpPr>
            <p:cNvPr id="14" name="TextBox 14"/>
            <p:cNvSpPr txBox="1"/>
            <p:nvPr/>
          </p:nvSpPr>
          <p:spPr>
            <a:xfrm>
              <a:off x="0" y="0"/>
              <a:ext cx="2686999" cy="1061614"/>
            </a:xfrm>
            <a:prstGeom prst="rect">
              <a:avLst/>
            </a:prstGeom>
          </p:spPr>
          <p:txBody>
            <a:bodyPr lIns="50800" tIns="50800" rIns="50800" bIns="50800" rtlCol="0" anchor="ctr"/>
            <a:lstStyle/>
            <a:p>
              <a:pPr algn="ctr">
                <a:lnSpc>
                  <a:spcPts val="2160"/>
                </a:lnSpc>
              </a:pPr>
              <a:endParaRPr/>
            </a:p>
          </p:txBody>
        </p:sp>
      </p:grpSp>
      <p:sp>
        <p:nvSpPr>
          <p:cNvPr id="15" name="TextBox 15"/>
          <p:cNvSpPr txBox="1"/>
          <p:nvPr/>
        </p:nvSpPr>
        <p:spPr>
          <a:xfrm>
            <a:off x="10006189" y="867002"/>
            <a:ext cx="7476397" cy="2586349"/>
          </a:xfrm>
          <a:prstGeom prst="rect">
            <a:avLst/>
          </a:prstGeom>
        </p:spPr>
        <p:txBody>
          <a:bodyPr lIns="0" tIns="0" rIns="0" bIns="0" rtlCol="0" anchor="t">
            <a:spAutoFit/>
          </a:bodyPr>
          <a:lstStyle/>
          <a:p>
            <a:pPr>
              <a:lnSpc>
                <a:spcPts val="2880"/>
              </a:lnSpc>
            </a:pPr>
            <a:r>
              <a:rPr lang="en-US" sz="2400" dirty="0">
                <a:solidFill>
                  <a:srgbClr val="262626"/>
                </a:solidFill>
                <a:latin typeface="Montserrat Bold"/>
              </a:rPr>
              <a:t>TRAIN TO LUTRY </a:t>
            </a:r>
          </a:p>
          <a:p>
            <a:pPr>
              <a:lnSpc>
                <a:spcPts val="2880"/>
              </a:lnSpc>
            </a:pPr>
            <a:endParaRPr lang="en-US" sz="2400" dirty="0">
              <a:solidFill>
                <a:srgbClr val="262626"/>
              </a:solidFill>
              <a:latin typeface="Montserrat Bold"/>
            </a:endParaRPr>
          </a:p>
          <a:p>
            <a:pPr>
              <a:lnSpc>
                <a:spcPts val="2880"/>
              </a:lnSpc>
            </a:pPr>
            <a:r>
              <a:rPr lang="en-US" sz="2400" dirty="0">
                <a:solidFill>
                  <a:srgbClr val="262626"/>
                </a:solidFill>
                <a:latin typeface="Montserrat Bold"/>
              </a:rPr>
              <a:t>Panoramic tour of the </a:t>
            </a:r>
            <a:r>
              <a:rPr lang="en-US" sz="2400" dirty="0" err="1">
                <a:solidFill>
                  <a:srgbClr val="262626"/>
                </a:solidFill>
                <a:latin typeface="Montserrat Bold"/>
              </a:rPr>
              <a:t>Lavaux</a:t>
            </a:r>
            <a:r>
              <a:rPr lang="en-US" sz="2400" dirty="0">
                <a:solidFill>
                  <a:srgbClr val="262626"/>
                </a:solidFill>
                <a:latin typeface="Montserrat Bold"/>
              </a:rPr>
              <a:t> (world heritage site), aboard the </a:t>
            </a:r>
            <a:r>
              <a:rPr lang="en-US" sz="2400" dirty="0" err="1">
                <a:solidFill>
                  <a:srgbClr val="262626"/>
                </a:solidFill>
                <a:latin typeface="Montserrat Bold"/>
              </a:rPr>
              <a:t>Lutry</a:t>
            </a:r>
            <a:r>
              <a:rPr lang="en-US" sz="2400" dirty="0">
                <a:solidFill>
                  <a:srgbClr val="262626"/>
                </a:solidFill>
                <a:latin typeface="Montserrat Bold"/>
              </a:rPr>
              <a:t> Petit Train + Wine tasting at a local domain</a:t>
            </a:r>
          </a:p>
          <a:p>
            <a:pPr>
              <a:lnSpc>
                <a:spcPts val="2880"/>
              </a:lnSpc>
            </a:pPr>
            <a:endParaRPr lang="en-US" sz="2400" dirty="0">
              <a:solidFill>
                <a:srgbClr val="262626"/>
              </a:solidFill>
              <a:latin typeface="Montserrat Bold"/>
            </a:endParaRPr>
          </a:p>
          <a:p>
            <a:pPr>
              <a:lnSpc>
                <a:spcPts val="2880"/>
              </a:lnSpc>
            </a:pPr>
            <a:r>
              <a:rPr lang="en-US" sz="2400" dirty="0">
                <a:solidFill>
                  <a:srgbClr val="262626"/>
                </a:solidFill>
                <a:latin typeface="Montserrat Bold"/>
              </a:rPr>
              <a:t>Dinner at Villa </a:t>
            </a:r>
            <a:r>
              <a:rPr lang="en-US" sz="2400" dirty="0" err="1">
                <a:solidFill>
                  <a:srgbClr val="262626"/>
                </a:solidFill>
                <a:latin typeface="Montserrat Bold"/>
              </a:rPr>
              <a:t>Malfi</a:t>
            </a:r>
            <a:r>
              <a:rPr lang="en-US" sz="2400" dirty="0">
                <a:solidFill>
                  <a:srgbClr val="262626"/>
                </a:solidFill>
                <a:latin typeface="Montserrat Bold"/>
              </a:rPr>
              <a:t> restaurant, </a:t>
            </a:r>
            <a:r>
              <a:rPr lang="en-US" sz="2400" dirty="0" err="1">
                <a:solidFill>
                  <a:srgbClr val="262626"/>
                </a:solidFill>
                <a:latin typeface="Montserrat Bold"/>
              </a:rPr>
              <a:t>Lutry</a:t>
            </a:r>
            <a:endParaRPr lang="en-US" sz="2400" dirty="0">
              <a:solidFill>
                <a:srgbClr val="262626"/>
              </a:solidFill>
              <a:latin typeface="Montserrat Bold"/>
            </a:endParaRPr>
          </a:p>
        </p:txBody>
      </p:sp>
      <p:sp>
        <p:nvSpPr>
          <p:cNvPr id="16" name="TextBox 16"/>
          <p:cNvSpPr txBox="1"/>
          <p:nvPr/>
        </p:nvSpPr>
        <p:spPr>
          <a:xfrm>
            <a:off x="8204848" y="867002"/>
            <a:ext cx="1682385" cy="2958246"/>
          </a:xfrm>
          <a:prstGeom prst="rect">
            <a:avLst/>
          </a:prstGeom>
        </p:spPr>
        <p:txBody>
          <a:bodyPr lIns="0" tIns="0" rIns="0" bIns="0" rtlCol="0" anchor="t">
            <a:spAutoFit/>
          </a:bodyPr>
          <a:lstStyle/>
          <a:p>
            <a:pPr>
              <a:lnSpc>
                <a:spcPts val="2880"/>
              </a:lnSpc>
            </a:pPr>
            <a:r>
              <a:rPr lang="en-US" sz="2400" dirty="0">
                <a:solidFill>
                  <a:srgbClr val="262626"/>
                </a:solidFill>
                <a:latin typeface="Montserrat Bold"/>
              </a:rPr>
              <a:t>5.00 PM: </a:t>
            </a:r>
          </a:p>
          <a:p>
            <a:pPr>
              <a:lnSpc>
                <a:spcPts val="2880"/>
              </a:lnSpc>
            </a:pPr>
            <a:endParaRPr lang="en-US" sz="2400" dirty="0">
              <a:solidFill>
                <a:srgbClr val="262626"/>
              </a:solidFill>
              <a:latin typeface="Montserrat Bold"/>
            </a:endParaRPr>
          </a:p>
          <a:p>
            <a:pPr>
              <a:lnSpc>
                <a:spcPts val="2880"/>
              </a:lnSpc>
            </a:pPr>
            <a:r>
              <a:rPr lang="en-US" sz="2400" dirty="0">
                <a:solidFill>
                  <a:srgbClr val="262626"/>
                </a:solidFill>
                <a:latin typeface="Montserrat Bold"/>
              </a:rPr>
              <a:t>5.15 PM:</a:t>
            </a:r>
          </a:p>
          <a:p>
            <a:pPr>
              <a:lnSpc>
                <a:spcPts val="2880"/>
              </a:lnSpc>
            </a:pPr>
            <a:endParaRPr lang="en-US" sz="2400" dirty="0">
              <a:solidFill>
                <a:srgbClr val="262626"/>
              </a:solidFill>
              <a:latin typeface="Montserrat Bold"/>
            </a:endParaRPr>
          </a:p>
          <a:p>
            <a:pPr>
              <a:lnSpc>
                <a:spcPts val="2880"/>
              </a:lnSpc>
            </a:pPr>
            <a:endParaRPr lang="en-US" sz="2400" dirty="0">
              <a:solidFill>
                <a:srgbClr val="262626"/>
              </a:solidFill>
              <a:latin typeface="Montserrat Bold"/>
            </a:endParaRPr>
          </a:p>
          <a:p>
            <a:pPr>
              <a:lnSpc>
                <a:spcPts val="2880"/>
              </a:lnSpc>
            </a:pPr>
            <a:endParaRPr lang="en-US" sz="2400" dirty="0">
              <a:solidFill>
                <a:srgbClr val="262626"/>
              </a:solidFill>
              <a:latin typeface="Montserrat Bold"/>
            </a:endParaRPr>
          </a:p>
          <a:p>
            <a:pPr>
              <a:lnSpc>
                <a:spcPts val="2880"/>
              </a:lnSpc>
            </a:pPr>
            <a:r>
              <a:rPr lang="en-US" sz="2400" dirty="0">
                <a:solidFill>
                  <a:srgbClr val="262626"/>
                </a:solidFill>
                <a:latin typeface="Montserrat Bold"/>
              </a:rPr>
              <a:t>7.30 PM: </a:t>
            </a:r>
          </a:p>
          <a:p>
            <a:pPr>
              <a:lnSpc>
                <a:spcPts val="2880"/>
              </a:lnSpc>
            </a:pPr>
            <a:r>
              <a:rPr lang="en-US" sz="2400" dirty="0">
                <a:solidFill>
                  <a:srgbClr val="262626"/>
                </a:solidFill>
                <a:latin typeface="Montserrat Bold"/>
              </a:rPr>
              <a:t>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443"/>
            <a:ext cx="18288000" cy="10287000"/>
            <a:chOff x="174172" y="2184400"/>
            <a:chExt cx="24384000" cy="13716000"/>
          </a:xfrm>
        </p:grpSpPr>
        <p:sp>
          <p:nvSpPr>
            <p:cNvPr id="3" name="Freeform 3">
              <a:hlinkClick r:id="rId2" tooltip="https://www.linkedin.com/company/international-executive-search-federation/"/>
            </p:cNvPr>
            <p:cNvSpPr/>
            <p:nvPr/>
          </p:nvSpPr>
          <p:spPr>
            <a:xfrm>
              <a:off x="174172" y="218440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2D3A5F"/>
            </a:solidFill>
          </p:spPr>
          <p:txBody>
            <a:bodyPr/>
            <a:lstStyle/>
            <a:p>
              <a:endParaRPr lang="nl-NL"/>
            </a:p>
          </p:txBody>
        </p:sp>
      </p:grpSp>
      <p:sp>
        <p:nvSpPr>
          <p:cNvPr id="4" name="Freeform 4"/>
          <p:cNvSpPr/>
          <p:nvPr/>
        </p:nvSpPr>
        <p:spPr>
          <a:xfrm>
            <a:off x="5953125" y="3552825"/>
            <a:ext cx="6381750" cy="3181350"/>
          </a:xfrm>
          <a:custGeom>
            <a:avLst/>
            <a:gdLst/>
            <a:ahLst/>
            <a:cxnLst/>
            <a:rect l="l" t="t" r="r" b="b"/>
            <a:pathLst>
              <a:path w="6381750" h="3181350">
                <a:moveTo>
                  <a:pt x="0" y="0"/>
                </a:moveTo>
                <a:lnTo>
                  <a:pt x="6381750" y="0"/>
                </a:lnTo>
                <a:lnTo>
                  <a:pt x="6381750" y="3181350"/>
                </a:lnTo>
                <a:lnTo>
                  <a:pt x="0" y="3181350"/>
                </a:lnTo>
                <a:lnTo>
                  <a:pt x="0" y="0"/>
                </a:lnTo>
                <a:close/>
              </a:path>
            </a:pathLst>
          </a:custGeom>
          <a:blipFill>
            <a:blip r:embed="rId3">
              <a:extLst>
                <a:ext uri="{96DAC541-7B7A-43D3-8B79-37D633B846F1}">
                  <asvg:svgBlip xmlns:asvg="http://schemas.microsoft.com/office/drawing/2016/SVG/main" r:embed="rId4"/>
                </a:ext>
              </a:extLst>
            </a:blip>
            <a:stretch>
              <a:fillRect t="-149" b="-149"/>
            </a:stretch>
          </a:blipFill>
        </p:spPr>
        <p:txBody>
          <a:bodyPr/>
          <a:lstStyle/>
          <a:p>
            <a:endParaRPr lang="nl-N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007427" y="476776"/>
            <a:ext cx="14273145" cy="1612826"/>
          </a:xfrm>
          <a:prstGeom prst="rect">
            <a:avLst/>
          </a:prstGeom>
        </p:spPr>
        <p:txBody>
          <a:bodyPr lIns="0" tIns="0" rIns="0" bIns="0" rtlCol="0" anchor="t">
            <a:spAutoFit/>
          </a:bodyPr>
          <a:lstStyle/>
          <a:p>
            <a:pPr algn="ctr">
              <a:lnSpc>
                <a:spcPts val="6499"/>
              </a:lnSpc>
            </a:pPr>
            <a:r>
              <a:rPr lang="en-US" sz="4999">
                <a:solidFill>
                  <a:srgbClr val="5C77B9"/>
                </a:solidFill>
                <a:latin typeface="Montserrat Bold"/>
              </a:rPr>
              <a:t>Presentations Outcom</a:t>
            </a:r>
            <a:r>
              <a:rPr lang="en-US" sz="4999">
                <a:solidFill>
                  <a:srgbClr val="4F6AB3"/>
                </a:solidFill>
                <a:latin typeface="Montserrat Bold"/>
              </a:rPr>
              <a:t>es Break-Out Groups</a:t>
            </a:r>
            <a:r>
              <a:rPr lang="en-US" sz="4999">
                <a:solidFill>
                  <a:srgbClr val="2D3A5F"/>
                </a:solidFill>
                <a:latin typeface="Montserrat Bold"/>
              </a:rPr>
              <a:t> &amp; selected best practices</a:t>
            </a:r>
          </a:p>
        </p:txBody>
      </p:sp>
      <p:sp>
        <p:nvSpPr>
          <p:cNvPr id="3" name="Freeform 3"/>
          <p:cNvSpPr/>
          <p:nvPr/>
        </p:nvSpPr>
        <p:spPr>
          <a:xfrm>
            <a:off x="0" y="2856280"/>
            <a:ext cx="18287998" cy="5937778"/>
          </a:xfrm>
          <a:custGeom>
            <a:avLst/>
            <a:gdLst/>
            <a:ahLst/>
            <a:cxnLst/>
            <a:rect l="l" t="t" r="r" b="b"/>
            <a:pathLst>
              <a:path w="18287998" h="5937778">
                <a:moveTo>
                  <a:pt x="0" y="0"/>
                </a:moveTo>
                <a:lnTo>
                  <a:pt x="18287998" y="0"/>
                </a:lnTo>
                <a:lnTo>
                  <a:pt x="18287998" y="5937778"/>
                </a:lnTo>
                <a:lnTo>
                  <a:pt x="0" y="5937778"/>
                </a:lnTo>
                <a:lnTo>
                  <a:pt x="0" y="0"/>
                </a:lnTo>
                <a:close/>
              </a:path>
            </a:pathLst>
          </a:custGeom>
          <a:blipFill>
            <a:blip r:embed="rId2">
              <a:alphaModFix amt="50000"/>
            </a:blip>
            <a:stretch>
              <a:fillRect t="-4257" r="-72" b="-107770"/>
            </a:stretch>
          </a:blipFill>
        </p:spPr>
        <p:txBody>
          <a:bodyPr/>
          <a:lstStyle/>
          <a:p>
            <a:endParaRPr lang="nl-NL"/>
          </a:p>
        </p:txBody>
      </p:sp>
      <p:grpSp>
        <p:nvGrpSpPr>
          <p:cNvPr id="4" name="Group 4"/>
          <p:cNvGrpSpPr/>
          <p:nvPr/>
        </p:nvGrpSpPr>
        <p:grpSpPr>
          <a:xfrm>
            <a:off x="0" y="8778240"/>
            <a:ext cx="18288000" cy="1508760"/>
            <a:chOff x="0" y="0"/>
            <a:chExt cx="24384000" cy="2011680"/>
          </a:xfrm>
        </p:grpSpPr>
        <p:grpSp>
          <p:nvGrpSpPr>
            <p:cNvPr id="5" name="Group 5"/>
            <p:cNvGrpSpPr/>
            <p:nvPr/>
          </p:nvGrpSpPr>
          <p:grpSpPr>
            <a:xfrm>
              <a:off x="0" y="0"/>
              <a:ext cx="24384000" cy="2011680"/>
              <a:chOff x="0" y="0"/>
              <a:chExt cx="24384000" cy="2011680"/>
            </a:xfrm>
          </p:grpSpPr>
          <p:sp>
            <p:nvSpPr>
              <p:cNvPr id="6" name="Freeform 6"/>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7" name="Freeform 7"/>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3"/>
              <a:stretch>
                <a:fillRect t="-117" b="-117"/>
              </a:stretch>
            </a:blipFill>
          </p:spPr>
          <p:txBody>
            <a:bodyPr/>
            <a:lstStyle/>
            <a:p>
              <a:endParaRPr lang="nl-NL"/>
            </a:p>
          </p:txBody>
        </p:sp>
        <p:grpSp>
          <p:nvGrpSpPr>
            <p:cNvPr id="8" name="Group 8"/>
            <p:cNvGrpSpPr/>
            <p:nvPr/>
          </p:nvGrpSpPr>
          <p:grpSpPr>
            <a:xfrm>
              <a:off x="18638058" y="617868"/>
              <a:ext cx="5745940" cy="785774"/>
              <a:chOff x="0" y="0"/>
              <a:chExt cx="5745940" cy="785774"/>
            </a:xfrm>
          </p:grpSpPr>
          <p:sp>
            <p:nvSpPr>
              <p:cNvPr id="9" name="Freeform 9"/>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0" name="TextBox 10"/>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grpSp>
        <p:nvGrpSpPr>
          <p:cNvPr id="11" name="Group 11"/>
          <p:cNvGrpSpPr/>
          <p:nvPr/>
        </p:nvGrpSpPr>
        <p:grpSpPr>
          <a:xfrm>
            <a:off x="-38650" y="2856280"/>
            <a:ext cx="4743782" cy="5944396"/>
            <a:chOff x="-29142" y="0"/>
            <a:chExt cx="1249391" cy="1565602"/>
          </a:xfrm>
        </p:grpSpPr>
        <p:sp>
          <p:nvSpPr>
            <p:cNvPr id="12" name="Freeform 12"/>
            <p:cNvSpPr/>
            <p:nvPr/>
          </p:nvSpPr>
          <p:spPr>
            <a:xfrm>
              <a:off x="-29142" y="1743"/>
              <a:ext cx="1220249" cy="1563859"/>
            </a:xfrm>
            <a:custGeom>
              <a:avLst/>
              <a:gdLst/>
              <a:ahLst/>
              <a:cxnLst/>
              <a:rect l="l" t="t" r="r" b="b"/>
              <a:pathLst>
                <a:path w="1220249" h="1563859">
                  <a:moveTo>
                    <a:pt x="0" y="0"/>
                  </a:moveTo>
                  <a:lnTo>
                    <a:pt x="1220249" y="0"/>
                  </a:lnTo>
                  <a:lnTo>
                    <a:pt x="1220249" y="1563859"/>
                  </a:lnTo>
                  <a:lnTo>
                    <a:pt x="0" y="1563859"/>
                  </a:lnTo>
                  <a:close/>
                </a:path>
              </a:pathLst>
            </a:custGeom>
            <a:solidFill>
              <a:srgbClr val="FFFFFF">
                <a:alpha val="49804"/>
              </a:srgbClr>
            </a:solidFill>
          </p:spPr>
          <p:txBody>
            <a:bodyPr/>
            <a:lstStyle/>
            <a:p>
              <a:endParaRPr lang="nl-NL" dirty="0"/>
            </a:p>
            <a:p>
              <a:endParaRPr lang="nl-NL" dirty="0"/>
            </a:p>
            <a:p>
              <a:endParaRPr lang="nl-NL" dirty="0"/>
            </a:p>
            <a:p>
              <a:br>
                <a:rPr lang="nl-NL" dirty="0"/>
              </a:br>
              <a:endParaRPr lang="nl-NL" dirty="0"/>
            </a:p>
            <a:p>
              <a:pPr marL="342900" indent="-342900">
                <a:buFont typeface="+mj-lt"/>
                <a:buAutoNum type="arabicPeriod"/>
              </a:pPr>
              <a:r>
                <a:rPr lang="nl-NL" dirty="0"/>
                <a:t>Be more present in de market: events, </a:t>
              </a:r>
              <a:r>
                <a:rPr lang="nl-NL" dirty="0" err="1"/>
                <a:t>social</a:t>
              </a:r>
              <a:r>
                <a:rPr lang="nl-NL" dirty="0"/>
                <a:t> media, </a:t>
              </a:r>
              <a:r>
                <a:rPr lang="nl-NL" dirty="0" err="1"/>
                <a:t>promotions</a:t>
              </a:r>
              <a:endParaRPr lang="nl-NL" dirty="0"/>
            </a:p>
            <a:p>
              <a:pPr marL="342900" indent="-342900">
                <a:buAutoNum type="arabicPeriod" startAt="2"/>
              </a:pPr>
              <a:r>
                <a:rPr lang="nl-NL" b="1" dirty="0" err="1"/>
                <a:t>Investigating</a:t>
              </a:r>
              <a:r>
                <a:rPr lang="nl-NL" b="1" dirty="0"/>
                <a:t> new </a:t>
              </a:r>
              <a:r>
                <a:rPr lang="nl-NL" b="1" dirty="0" err="1"/>
                <a:t>industries</a:t>
              </a:r>
              <a:r>
                <a:rPr lang="nl-NL" b="1" dirty="0"/>
                <a:t>: </a:t>
              </a:r>
              <a:r>
                <a:rPr lang="nl-NL" b="1" dirty="0" err="1"/>
                <a:t>Defense</a:t>
              </a:r>
              <a:r>
                <a:rPr lang="nl-NL" b="1" dirty="0"/>
                <a:t>, New Energy</a:t>
              </a:r>
            </a:p>
            <a:p>
              <a:pPr marL="342900" indent="-342900">
                <a:buAutoNum type="arabicPeriod" startAt="2"/>
              </a:pPr>
              <a:r>
                <a:rPr lang="nl-NL" dirty="0" err="1"/>
                <a:t>Use</a:t>
              </a:r>
              <a:r>
                <a:rPr lang="nl-NL" dirty="0"/>
                <a:t> specialist consultants </a:t>
              </a:r>
              <a:r>
                <a:rPr lang="nl-NL" dirty="0" err="1"/>
                <a:t>within</a:t>
              </a:r>
              <a:r>
                <a:rPr lang="nl-NL" dirty="0"/>
                <a:t> IESF </a:t>
              </a:r>
              <a:r>
                <a:rPr lang="nl-NL" dirty="0" err="1"/>
                <a:t>network</a:t>
              </a:r>
              <a:endParaRPr lang="nl-NL" dirty="0"/>
            </a:p>
            <a:p>
              <a:pPr marL="342900" indent="-342900">
                <a:buAutoNum type="arabicPeriod" startAt="2"/>
              </a:pPr>
              <a:r>
                <a:rPr lang="nl-NL" dirty="0" err="1"/>
                <a:t>Add</a:t>
              </a:r>
              <a:r>
                <a:rPr lang="nl-NL" dirty="0"/>
                <a:t> a </a:t>
              </a:r>
              <a:r>
                <a:rPr lang="nl-NL" dirty="0" err="1"/>
                <a:t>cancelation</a:t>
              </a:r>
              <a:r>
                <a:rPr lang="nl-NL" dirty="0"/>
                <a:t> fee </a:t>
              </a:r>
              <a:r>
                <a:rPr lang="nl-NL" dirty="0" err="1"/>
                <a:t>instead</a:t>
              </a:r>
              <a:r>
                <a:rPr lang="nl-NL" dirty="0"/>
                <a:t> of fee </a:t>
              </a:r>
              <a:r>
                <a:rPr lang="nl-NL" dirty="0" err="1"/>
                <a:t>with</a:t>
              </a:r>
              <a:r>
                <a:rPr lang="nl-NL" dirty="0"/>
                <a:t> start</a:t>
              </a:r>
            </a:p>
            <a:p>
              <a:pPr marL="342900" indent="-342900">
                <a:buAutoNum type="arabicPeriod" startAt="2"/>
              </a:pPr>
              <a:r>
                <a:rPr lang="nl-NL" dirty="0" err="1"/>
                <a:t>Recommedantion</a:t>
              </a:r>
              <a:r>
                <a:rPr lang="nl-NL" dirty="0"/>
                <a:t> </a:t>
              </a:r>
              <a:r>
                <a:rPr lang="nl-NL" dirty="0" err="1"/>
                <a:t>from</a:t>
              </a:r>
              <a:r>
                <a:rPr lang="nl-NL" dirty="0"/>
                <a:t> </a:t>
              </a:r>
              <a:r>
                <a:rPr lang="nl-NL" dirty="0" err="1"/>
                <a:t>your</a:t>
              </a:r>
              <a:r>
                <a:rPr lang="nl-NL" dirty="0"/>
                <a:t> </a:t>
              </a:r>
              <a:r>
                <a:rPr lang="nl-NL" dirty="0" err="1"/>
                <a:t>network</a:t>
              </a:r>
              <a:endParaRPr lang="nl-NL" dirty="0"/>
            </a:p>
            <a:p>
              <a:pPr marL="342900" indent="-342900">
                <a:buAutoNum type="arabicPeriod" startAt="2"/>
              </a:pPr>
              <a:r>
                <a:rPr lang="nl-NL" dirty="0" err="1"/>
                <a:t>Cold</a:t>
              </a:r>
              <a:r>
                <a:rPr lang="nl-NL" dirty="0"/>
                <a:t> </a:t>
              </a:r>
              <a:r>
                <a:rPr lang="nl-NL" dirty="0" err="1"/>
                <a:t>calling</a:t>
              </a:r>
              <a:endParaRPr lang="nl-NL" dirty="0"/>
            </a:p>
            <a:p>
              <a:pPr marL="342900" indent="-342900">
                <a:buAutoNum type="arabicPeriod" startAt="2"/>
              </a:pPr>
              <a:r>
                <a:rPr lang="nl-NL" dirty="0"/>
                <a:t>Evaluation </a:t>
              </a:r>
              <a:r>
                <a:rPr lang="nl-NL" dirty="0" err="1"/>
                <a:t>with</a:t>
              </a:r>
              <a:r>
                <a:rPr lang="nl-NL" dirty="0"/>
                <a:t> different </a:t>
              </a:r>
              <a:r>
                <a:rPr lang="nl-NL" dirty="0" err="1"/>
                <a:t>organisations</a:t>
              </a:r>
              <a:r>
                <a:rPr lang="nl-NL" dirty="0"/>
                <a:t> </a:t>
              </a:r>
              <a:r>
                <a:rPr lang="nl-NL" dirty="0" err="1"/>
                <a:t>and</a:t>
              </a:r>
              <a:r>
                <a:rPr lang="nl-NL" dirty="0"/>
                <a:t> </a:t>
              </a:r>
              <a:r>
                <a:rPr lang="nl-NL" dirty="0" err="1"/>
                <a:t>networks</a:t>
              </a:r>
              <a:endParaRPr lang="nl-NL" dirty="0"/>
            </a:p>
            <a:p>
              <a:pPr marL="342900" indent="-342900">
                <a:buAutoNum type="arabicPeriod" startAt="2"/>
              </a:pPr>
              <a:r>
                <a:rPr lang="nl-NL" dirty="0"/>
                <a:t>Meeting more f2f at </a:t>
              </a:r>
              <a:r>
                <a:rPr lang="nl-NL" dirty="0" err="1"/>
                <a:t>the</a:t>
              </a:r>
              <a:r>
                <a:rPr lang="nl-NL" dirty="0"/>
                <a:t> client </a:t>
              </a:r>
            </a:p>
            <a:p>
              <a:pPr marL="342900" indent="-342900">
                <a:buAutoNum type="arabicPeriod" startAt="2"/>
              </a:pPr>
              <a:r>
                <a:rPr lang="nl-NL" dirty="0" err="1"/>
                <a:t>Work</a:t>
              </a:r>
              <a:r>
                <a:rPr lang="nl-NL" dirty="0"/>
                <a:t> </a:t>
              </a:r>
              <a:r>
                <a:rPr lang="nl-NL" dirty="0" err="1"/>
                <a:t>together</a:t>
              </a:r>
              <a:r>
                <a:rPr lang="nl-NL" dirty="0"/>
                <a:t> </a:t>
              </a:r>
              <a:r>
                <a:rPr lang="nl-NL" dirty="0" err="1"/>
                <a:t>with</a:t>
              </a:r>
              <a:r>
                <a:rPr lang="nl-NL" dirty="0"/>
                <a:t> consulting companies </a:t>
              </a:r>
            </a:p>
            <a:p>
              <a:pPr marL="342900" indent="-342900">
                <a:buAutoNum type="arabicPeriod" startAt="2"/>
              </a:pPr>
              <a:r>
                <a:rPr lang="nl-NL" dirty="0"/>
                <a:t>More focus on </a:t>
              </a:r>
              <a:r>
                <a:rPr lang="nl-NL" dirty="0" err="1"/>
                <a:t>your</a:t>
              </a:r>
              <a:r>
                <a:rPr lang="nl-NL" dirty="0"/>
                <a:t> commercial </a:t>
              </a:r>
              <a:r>
                <a:rPr lang="nl-NL" dirty="0" err="1"/>
                <a:t>activities</a:t>
              </a:r>
              <a:endParaRPr lang="nl-NL" dirty="0"/>
            </a:p>
            <a:p>
              <a:endParaRPr lang="nl-NL" dirty="0"/>
            </a:p>
          </p:txBody>
        </p:sp>
        <p:sp>
          <p:nvSpPr>
            <p:cNvPr id="13" name="TextBox 13"/>
            <p:cNvSpPr txBox="1"/>
            <p:nvPr/>
          </p:nvSpPr>
          <p:spPr>
            <a:xfrm>
              <a:off x="0" y="0"/>
              <a:ext cx="1220249" cy="1563859"/>
            </a:xfrm>
            <a:prstGeom prst="rect">
              <a:avLst/>
            </a:prstGeom>
          </p:spPr>
          <p:txBody>
            <a:bodyPr lIns="50800" tIns="50800" rIns="50800" bIns="50800" rtlCol="0" anchor="ctr"/>
            <a:lstStyle/>
            <a:p>
              <a:pPr>
                <a:lnSpc>
                  <a:spcPts val="2160"/>
                </a:lnSpc>
              </a:pPr>
              <a:endParaRPr/>
            </a:p>
            <a:p>
              <a:pPr>
                <a:lnSpc>
                  <a:spcPts val="2160"/>
                </a:lnSpc>
              </a:pPr>
              <a:endParaRPr/>
            </a:p>
            <a:p>
              <a:pPr>
                <a:lnSpc>
                  <a:spcPts val="2160"/>
                </a:lnSpc>
              </a:pPr>
              <a:endParaRPr/>
            </a:p>
            <a:p>
              <a:pPr>
                <a:lnSpc>
                  <a:spcPts val="2160"/>
                </a:lnSpc>
              </a:pPr>
              <a:endParaRPr/>
            </a:p>
            <a:p>
              <a:pPr algn="just">
                <a:lnSpc>
                  <a:spcPts val="2160"/>
                </a:lnSpc>
              </a:pPr>
              <a:endParaRPr/>
            </a:p>
          </p:txBody>
        </p:sp>
      </p:grpSp>
      <p:grpSp>
        <p:nvGrpSpPr>
          <p:cNvPr id="14" name="Group 14"/>
          <p:cNvGrpSpPr/>
          <p:nvPr/>
        </p:nvGrpSpPr>
        <p:grpSpPr>
          <a:xfrm>
            <a:off x="4523895" y="2869516"/>
            <a:ext cx="4586325" cy="5937778"/>
            <a:chOff x="0" y="0"/>
            <a:chExt cx="1207921" cy="1563859"/>
          </a:xfrm>
        </p:grpSpPr>
        <p:sp>
          <p:nvSpPr>
            <p:cNvPr id="15" name="Freeform 15"/>
            <p:cNvSpPr/>
            <p:nvPr/>
          </p:nvSpPr>
          <p:spPr>
            <a:xfrm>
              <a:off x="0" y="0"/>
              <a:ext cx="1207921" cy="1563859"/>
            </a:xfrm>
            <a:custGeom>
              <a:avLst/>
              <a:gdLst/>
              <a:ahLst/>
              <a:cxnLst/>
              <a:rect l="l" t="t" r="r" b="b"/>
              <a:pathLst>
                <a:path w="1207921" h="1563859">
                  <a:moveTo>
                    <a:pt x="0" y="0"/>
                  </a:moveTo>
                  <a:lnTo>
                    <a:pt x="1207921" y="0"/>
                  </a:lnTo>
                  <a:lnTo>
                    <a:pt x="1207921" y="1563859"/>
                  </a:lnTo>
                  <a:lnTo>
                    <a:pt x="0" y="1563859"/>
                  </a:lnTo>
                  <a:close/>
                </a:path>
              </a:pathLst>
            </a:custGeom>
            <a:solidFill>
              <a:srgbClr val="E1E1E1">
                <a:alpha val="49804"/>
              </a:srgbClr>
            </a:solidFill>
          </p:spPr>
          <p:txBody>
            <a:bodyPr/>
            <a:lstStyle/>
            <a:p>
              <a:endParaRPr lang="nl-NL" dirty="0"/>
            </a:p>
            <a:p>
              <a:endParaRPr lang="nl-NL" dirty="0"/>
            </a:p>
            <a:p>
              <a:endParaRPr lang="nl-NL" dirty="0"/>
            </a:p>
            <a:p>
              <a:endParaRPr lang="nl-NL" dirty="0"/>
            </a:p>
            <a:p>
              <a:endParaRPr lang="nl-NL" dirty="0"/>
            </a:p>
            <a:p>
              <a:pPr marL="342900" indent="-342900">
                <a:buAutoNum type="arabicPeriod"/>
              </a:pPr>
              <a:r>
                <a:rPr lang="nl-NL" dirty="0"/>
                <a:t>Outsourcing of non-</a:t>
              </a:r>
              <a:r>
                <a:rPr lang="nl-NL" dirty="0" err="1"/>
                <a:t>core</a:t>
              </a:r>
              <a:r>
                <a:rPr lang="nl-NL" dirty="0"/>
                <a:t> </a:t>
              </a:r>
              <a:r>
                <a:rPr lang="nl-NL" dirty="0" err="1"/>
                <a:t>activities</a:t>
              </a:r>
              <a:endParaRPr lang="nl-NL" dirty="0"/>
            </a:p>
            <a:p>
              <a:pPr marL="342900" indent="-342900">
                <a:buAutoNum type="arabicPeriod"/>
              </a:pPr>
              <a:r>
                <a:rPr lang="nl-NL" b="1" dirty="0"/>
                <a:t>Focus on </a:t>
              </a:r>
              <a:r>
                <a:rPr lang="nl-NL" b="1" dirty="0" err="1"/>
                <a:t>core</a:t>
              </a:r>
              <a:r>
                <a:rPr lang="nl-NL" b="1" dirty="0"/>
                <a:t> </a:t>
              </a:r>
              <a:r>
                <a:rPr lang="nl-NL" b="1" dirty="0" err="1"/>
                <a:t>activities</a:t>
              </a:r>
              <a:r>
                <a:rPr lang="nl-NL" b="1" dirty="0"/>
                <a:t> (ES)</a:t>
              </a:r>
            </a:p>
            <a:p>
              <a:pPr marL="342900" indent="-342900">
                <a:buAutoNum type="arabicPeriod"/>
              </a:pPr>
              <a:r>
                <a:rPr lang="nl-NL" dirty="0"/>
                <a:t>Focus on sales &amp; business development: </a:t>
              </a:r>
              <a:r>
                <a:rPr lang="nl-NL" dirty="0" err="1"/>
                <a:t>fixed</a:t>
              </a:r>
              <a:r>
                <a:rPr lang="nl-NL" dirty="0"/>
                <a:t> </a:t>
              </a:r>
              <a:r>
                <a:rPr lang="nl-NL" dirty="0" err="1"/>
                <a:t>days</a:t>
              </a:r>
              <a:endParaRPr lang="nl-NL" dirty="0"/>
            </a:p>
            <a:p>
              <a:pPr marL="342900" indent="-342900">
                <a:buAutoNum type="arabicPeriod"/>
              </a:pPr>
              <a:r>
                <a:rPr lang="nl-NL" dirty="0" err="1"/>
                <a:t>Developing</a:t>
              </a:r>
              <a:r>
                <a:rPr lang="nl-NL" dirty="0"/>
                <a:t> </a:t>
              </a:r>
              <a:r>
                <a:rPr lang="nl-NL" dirty="0" err="1"/>
                <a:t>Playbook</a:t>
              </a:r>
              <a:r>
                <a:rPr lang="nl-NL" dirty="0"/>
                <a:t> / standard </a:t>
              </a:r>
              <a:r>
                <a:rPr lang="nl-NL" dirty="0" err="1"/>
                <a:t>process</a:t>
              </a:r>
              <a:r>
                <a:rPr lang="nl-NL" dirty="0"/>
                <a:t> </a:t>
              </a:r>
              <a:r>
                <a:rPr lang="nl-NL" dirty="0" err="1"/>
                <a:t>for</a:t>
              </a:r>
              <a:r>
                <a:rPr lang="nl-NL" dirty="0"/>
                <a:t> </a:t>
              </a:r>
              <a:r>
                <a:rPr lang="nl-NL" dirty="0" err="1"/>
                <a:t>acquisition</a:t>
              </a:r>
              <a:r>
                <a:rPr lang="nl-NL" dirty="0"/>
                <a:t> </a:t>
              </a:r>
              <a:r>
                <a:rPr lang="nl-NL" dirty="0" err="1"/>
                <a:t>activities</a:t>
              </a:r>
              <a:endParaRPr lang="nl-NL" dirty="0"/>
            </a:p>
            <a:p>
              <a:pPr marL="342900" indent="-342900">
                <a:buAutoNum type="arabicPeriod"/>
              </a:pPr>
              <a:r>
                <a:rPr lang="nl-NL" dirty="0"/>
                <a:t>Focus on </a:t>
              </a:r>
              <a:r>
                <a:rPr lang="nl-NL" dirty="0" err="1"/>
                <a:t>practice</a:t>
              </a:r>
              <a:r>
                <a:rPr lang="nl-NL" dirty="0"/>
                <a:t> </a:t>
              </a:r>
              <a:r>
                <a:rPr lang="nl-NL" dirty="0" err="1"/>
                <a:t>and</a:t>
              </a:r>
              <a:r>
                <a:rPr lang="nl-NL" dirty="0"/>
                <a:t> expertise </a:t>
              </a:r>
            </a:p>
            <a:p>
              <a:pPr marL="342900" indent="-342900">
                <a:buAutoNum type="arabicPeriod"/>
              </a:pPr>
              <a:r>
                <a:rPr lang="nl-NL" dirty="0" err="1"/>
                <a:t>Increased</a:t>
              </a:r>
              <a:r>
                <a:rPr lang="nl-NL" dirty="0"/>
                <a:t> focus on </a:t>
              </a:r>
              <a:r>
                <a:rPr lang="nl-NL" dirty="0" err="1"/>
                <a:t>KPI’s</a:t>
              </a:r>
              <a:r>
                <a:rPr lang="nl-NL" dirty="0"/>
                <a:t>, </a:t>
              </a:r>
              <a:r>
                <a:rPr lang="nl-NL" dirty="0" err="1"/>
                <a:t>to</a:t>
              </a:r>
              <a:r>
                <a:rPr lang="nl-NL" dirty="0"/>
                <a:t> </a:t>
              </a:r>
              <a:r>
                <a:rPr lang="nl-NL" dirty="0" err="1"/>
                <a:t>anticipate</a:t>
              </a:r>
              <a:r>
                <a:rPr lang="nl-NL" dirty="0"/>
                <a:t> </a:t>
              </a:r>
              <a:r>
                <a:rPr lang="nl-NL" dirty="0" err="1"/>
                <a:t>and</a:t>
              </a:r>
              <a:r>
                <a:rPr lang="nl-NL" dirty="0"/>
                <a:t> make accurate </a:t>
              </a:r>
              <a:r>
                <a:rPr lang="nl-NL" dirty="0" err="1"/>
                <a:t>decisions</a:t>
              </a:r>
              <a:endParaRPr lang="nl-NL" dirty="0"/>
            </a:p>
            <a:p>
              <a:pPr marL="342900" indent="-342900">
                <a:buAutoNum type="arabicPeriod"/>
              </a:pPr>
              <a:r>
                <a:rPr lang="nl-NL" b="1" dirty="0"/>
                <a:t>Marketing Planning &amp; </a:t>
              </a:r>
              <a:r>
                <a:rPr lang="nl-NL" b="1" dirty="0" err="1"/>
                <a:t>Investments</a:t>
              </a:r>
              <a:endParaRPr lang="nl-NL" b="1" dirty="0"/>
            </a:p>
            <a:p>
              <a:pPr marL="342900" indent="-342900">
                <a:buAutoNum type="arabicPeriod"/>
              </a:pPr>
              <a:r>
                <a:rPr lang="nl-NL" dirty="0"/>
                <a:t>Survey (client </a:t>
              </a:r>
              <a:r>
                <a:rPr lang="nl-NL" dirty="0" err="1"/>
                <a:t>and</a:t>
              </a:r>
              <a:r>
                <a:rPr lang="nl-NL" dirty="0"/>
                <a:t> </a:t>
              </a:r>
              <a:r>
                <a:rPr lang="nl-NL" dirty="0" err="1"/>
                <a:t>candidate</a:t>
              </a:r>
              <a:r>
                <a:rPr lang="nl-NL" dirty="0"/>
                <a:t>)</a:t>
              </a:r>
            </a:p>
            <a:p>
              <a:pPr marL="342900" indent="-342900">
                <a:buAutoNum type="arabicPeriod"/>
              </a:pPr>
              <a:r>
                <a:rPr lang="nl-NL" dirty="0"/>
                <a:t>Brainstorming </a:t>
              </a:r>
              <a:r>
                <a:rPr lang="nl-NL" dirty="0" err="1"/>
                <a:t>session</a:t>
              </a:r>
              <a:r>
                <a:rPr lang="nl-NL" dirty="0"/>
                <a:t> in </a:t>
              </a:r>
              <a:r>
                <a:rPr lang="nl-NL" dirty="0" err="1"/>
                <a:t>our</a:t>
              </a:r>
              <a:r>
                <a:rPr lang="nl-NL" dirty="0"/>
                <a:t> </a:t>
              </a:r>
              <a:r>
                <a:rPr lang="nl-NL" dirty="0" err="1"/>
                <a:t>process</a:t>
              </a:r>
              <a:r>
                <a:rPr lang="nl-NL" dirty="0"/>
                <a:t> </a:t>
              </a:r>
            </a:p>
            <a:p>
              <a:pPr marL="342900" indent="-342900">
                <a:buAutoNum type="arabicPeriod"/>
              </a:pPr>
              <a:endParaRPr lang="nl-NL" dirty="0"/>
            </a:p>
            <a:p>
              <a:pPr marL="342900" indent="-342900">
                <a:buAutoNum type="arabicPeriod"/>
              </a:pPr>
              <a:endParaRPr lang="nl-NL" dirty="0"/>
            </a:p>
          </p:txBody>
        </p:sp>
        <p:sp>
          <p:nvSpPr>
            <p:cNvPr id="16" name="TextBox 16"/>
            <p:cNvSpPr txBox="1"/>
            <p:nvPr/>
          </p:nvSpPr>
          <p:spPr>
            <a:xfrm>
              <a:off x="0" y="0"/>
              <a:ext cx="1207921" cy="1563859"/>
            </a:xfrm>
            <a:prstGeom prst="rect">
              <a:avLst/>
            </a:prstGeom>
          </p:spPr>
          <p:txBody>
            <a:bodyPr lIns="50800" tIns="50800" rIns="50800" bIns="50800" rtlCol="0" anchor="ctr"/>
            <a:lstStyle/>
            <a:p>
              <a:pPr>
                <a:lnSpc>
                  <a:spcPts val="2160"/>
                </a:lnSpc>
              </a:pPr>
              <a:endParaRPr/>
            </a:p>
            <a:p>
              <a:pPr>
                <a:lnSpc>
                  <a:spcPts val="2160"/>
                </a:lnSpc>
              </a:pPr>
              <a:endParaRPr/>
            </a:p>
            <a:p>
              <a:pPr>
                <a:lnSpc>
                  <a:spcPts val="2160"/>
                </a:lnSpc>
              </a:pPr>
              <a:endParaRPr/>
            </a:p>
            <a:p>
              <a:pPr>
                <a:lnSpc>
                  <a:spcPts val="2160"/>
                </a:lnSpc>
              </a:pPr>
              <a:endParaRPr/>
            </a:p>
            <a:p>
              <a:pPr>
                <a:lnSpc>
                  <a:spcPts val="2160"/>
                </a:lnSpc>
              </a:pPr>
              <a:endParaRPr/>
            </a:p>
            <a:p>
              <a:pPr>
                <a:lnSpc>
                  <a:spcPts val="2160"/>
                </a:lnSpc>
              </a:pPr>
              <a:endParaRPr/>
            </a:p>
          </p:txBody>
        </p:sp>
      </p:grpSp>
      <p:grpSp>
        <p:nvGrpSpPr>
          <p:cNvPr id="17" name="Group 17"/>
          <p:cNvGrpSpPr/>
          <p:nvPr/>
        </p:nvGrpSpPr>
        <p:grpSpPr>
          <a:xfrm>
            <a:off x="9151745" y="2856280"/>
            <a:ext cx="4582515" cy="5937778"/>
            <a:chOff x="0" y="0"/>
            <a:chExt cx="1206918" cy="1563859"/>
          </a:xfrm>
        </p:grpSpPr>
        <p:sp>
          <p:nvSpPr>
            <p:cNvPr id="18" name="Freeform 18"/>
            <p:cNvSpPr/>
            <p:nvPr/>
          </p:nvSpPr>
          <p:spPr>
            <a:xfrm>
              <a:off x="0" y="0"/>
              <a:ext cx="1206918" cy="1563859"/>
            </a:xfrm>
            <a:custGeom>
              <a:avLst/>
              <a:gdLst/>
              <a:ahLst/>
              <a:cxnLst/>
              <a:rect l="l" t="t" r="r" b="b"/>
              <a:pathLst>
                <a:path w="1206918" h="1563859">
                  <a:moveTo>
                    <a:pt x="0" y="0"/>
                  </a:moveTo>
                  <a:lnTo>
                    <a:pt x="1206918" y="0"/>
                  </a:lnTo>
                  <a:lnTo>
                    <a:pt x="1206918" y="1563859"/>
                  </a:lnTo>
                  <a:lnTo>
                    <a:pt x="0" y="1563859"/>
                  </a:lnTo>
                  <a:close/>
                </a:path>
              </a:pathLst>
            </a:custGeom>
            <a:solidFill>
              <a:srgbClr val="5C77B9">
                <a:alpha val="49804"/>
              </a:srgbClr>
            </a:solidFill>
          </p:spPr>
          <p:txBody>
            <a:bodyPr/>
            <a:lstStyle/>
            <a:p>
              <a:endParaRPr lang="nl-NL" dirty="0"/>
            </a:p>
            <a:p>
              <a:endParaRPr lang="nl-NL" dirty="0"/>
            </a:p>
            <a:p>
              <a:endParaRPr lang="nl-NL" dirty="0"/>
            </a:p>
            <a:p>
              <a:endParaRPr lang="nl-NL" dirty="0"/>
            </a:p>
            <a:p>
              <a:endParaRPr lang="nl-NL" dirty="0"/>
            </a:p>
            <a:p>
              <a:pPr marL="342900" indent="-342900">
                <a:buAutoNum type="arabicPeriod"/>
              </a:pPr>
              <a:r>
                <a:rPr lang="nl-NL" dirty="0" err="1"/>
                <a:t>Purpose</a:t>
              </a:r>
              <a:r>
                <a:rPr lang="nl-NL" dirty="0"/>
                <a:t>/company culture</a:t>
              </a:r>
            </a:p>
            <a:p>
              <a:pPr marL="342900" indent="-342900">
                <a:buAutoNum type="arabicPeriod"/>
              </a:pPr>
              <a:r>
                <a:rPr lang="nl-NL" b="1" dirty="0" err="1"/>
                <a:t>Retaining</a:t>
              </a:r>
              <a:r>
                <a:rPr lang="nl-NL" b="1" dirty="0"/>
                <a:t> </a:t>
              </a:r>
              <a:r>
                <a:rPr lang="nl-NL" b="1" dirty="0" err="1"/>
                <a:t>your</a:t>
              </a:r>
              <a:r>
                <a:rPr lang="nl-NL" b="1" dirty="0"/>
                <a:t> talent – engagement</a:t>
              </a:r>
            </a:p>
            <a:p>
              <a:pPr marL="342900" indent="-342900">
                <a:buAutoNum type="arabicPeriod"/>
              </a:pPr>
              <a:r>
                <a:rPr lang="nl-NL" b="1" dirty="0" err="1"/>
                <a:t>Decentralised</a:t>
              </a:r>
              <a:r>
                <a:rPr lang="nl-NL" b="1" dirty="0"/>
                <a:t> </a:t>
              </a:r>
              <a:r>
                <a:rPr lang="nl-NL" b="1" dirty="0" err="1"/>
                <a:t>the</a:t>
              </a:r>
              <a:r>
                <a:rPr lang="nl-NL" b="1" dirty="0"/>
                <a:t> office /management </a:t>
              </a:r>
            </a:p>
            <a:p>
              <a:pPr marL="342900" indent="-342900">
                <a:buAutoNum type="arabicPeriod"/>
              </a:pPr>
              <a:r>
                <a:rPr lang="nl-NL" dirty="0" err="1"/>
                <a:t>Learn</a:t>
              </a:r>
              <a:r>
                <a:rPr lang="nl-NL" dirty="0"/>
                <a:t> </a:t>
              </a:r>
              <a:r>
                <a:rPr lang="nl-NL" dirty="0" err="1"/>
                <a:t>to</a:t>
              </a:r>
              <a:r>
                <a:rPr lang="nl-NL" dirty="0"/>
                <a:t> manage </a:t>
              </a:r>
              <a:r>
                <a:rPr lang="nl-NL" dirty="0" err="1"/>
                <a:t>by</a:t>
              </a:r>
              <a:r>
                <a:rPr lang="nl-NL" dirty="0"/>
                <a:t> trust</a:t>
              </a:r>
            </a:p>
            <a:p>
              <a:pPr marL="342900" indent="-342900">
                <a:buAutoNum type="arabicPeriod"/>
              </a:pPr>
              <a:r>
                <a:rPr lang="nl-NL" b="1" dirty="0" err="1"/>
                <a:t>Create</a:t>
              </a:r>
              <a:r>
                <a:rPr lang="nl-NL" b="1" dirty="0"/>
                <a:t> </a:t>
              </a:r>
              <a:r>
                <a:rPr lang="nl-NL" b="1" dirty="0" err="1"/>
                <a:t>an</a:t>
              </a:r>
              <a:r>
                <a:rPr lang="nl-NL" b="1" dirty="0"/>
                <a:t> environment </a:t>
              </a:r>
              <a:r>
                <a:rPr lang="nl-NL" b="1" dirty="0" err="1"/>
                <a:t>where</a:t>
              </a:r>
              <a:r>
                <a:rPr lang="nl-NL" b="1" dirty="0"/>
                <a:t> </a:t>
              </a:r>
              <a:r>
                <a:rPr lang="nl-NL" b="1" dirty="0" err="1"/>
                <a:t>it’s</a:t>
              </a:r>
              <a:r>
                <a:rPr lang="nl-NL" b="1" dirty="0"/>
                <a:t> ok </a:t>
              </a:r>
              <a:r>
                <a:rPr lang="nl-NL" b="1" dirty="0" err="1"/>
                <a:t>to</a:t>
              </a:r>
              <a:r>
                <a:rPr lang="nl-NL" b="1" dirty="0"/>
                <a:t> make mistakes </a:t>
              </a:r>
              <a:r>
                <a:rPr lang="nl-NL" b="1" dirty="0" err="1"/>
                <a:t>and</a:t>
              </a:r>
              <a:r>
                <a:rPr lang="nl-NL" b="1" dirty="0"/>
                <a:t> employees feel empowered</a:t>
              </a:r>
            </a:p>
            <a:p>
              <a:pPr marL="342900" indent="-342900">
                <a:buAutoNum type="arabicPeriod"/>
              </a:pPr>
              <a:r>
                <a:rPr lang="nl-NL" dirty="0" err="1"/>
                <a:t>To</a:t>
              </a:r>
              <a:r>
                <a:rPr lang="nl-NL" dirty="0"/>
                <a:t> </a:t>
              </a:r>
              <a:r>
                <a:rPr lang="nl-NL" dirty="0" err="1"/>
                <a:t>find</a:t>
              </a:r>
              <a:r>
                <a:rPr lang="nl-NL" dirty="0"/>
                <a:t> a </a:t>
              </a:r>
              <a:r>
                <a:rPr lang="nl-NL" dirty="0" err="1"/>
                <a:t>clear</a:t>
              </a:r>
              <a:r>
                <a:rPr lang="nl-NL" dirty="0"/>
                <a:t> </a:t>
              </a:r>
              <a:r>
                <a:rPr lang="nl-NL" dirty="0" err="1"/>
                <a:t>strategy</a:t>
              </a:r>
              <a:r>
                <a:rPr lang="nl-NL" dirty="0"/>
                <a:t> </a:t>
              </a:r>
              <a:r>
                <a:rPr lang="nl-NL" dirty="0" err="1"/>
                <a:t>for</a:t>
              </a:r>
              <a:r>
                <a:rPr lang="nl-NL" dirty="0"/>
                <a:t> </a:t>
              </a:r>
              <a:r>
                <a:rPr lang="nl-NL" dirty="0" err="1"/>
                <a:t>your</a:t>
              </a:r>
              <a:r>
                <a:rPr lang="nl-NL" dirty="0"/>
                <a:t> company, </a:t>
              </a:r>
              <a:r>
                <a:rPr lang="nl-NL" dirty="0" err="1"/>
                <a:t>so</a:t>
              </a:r>
              <a:r>
                <a:rPr lang="nl-NL" dirty="0"/>
                <a:t> </a:t>
              </a:r>
              <a:r>
                <a:rPr lang="nl-NL" dirty="0" err="1"/>
                <a:t>people</a:t>
              </a:r>
              <a:r>
                <a:rPr lang="nl-NL" dirty="0"/>
                <a:t> </a:t>
              </a:r>
              <a:r>
                <a:rPr lang="nl-NL" dirty="0" err="1"/>
                <a:t>know</a:t>
              </a:r>
              <a:r>
                <a:rPr lang="nl-NL" dirty="0"/>
                <a:t> </a:t>
              </a:r>
              <a:r>
                <a:rPr lang="nl-NL" dirty="0" err="1"/>
                <a:t>what’s</a:t>
              </a:r>
              <a:r>
                <a:rPr lang="nl-NL" dirty="0"/>
                <a:t> </a:t>
              </a:r>
              <a:r>
                <a:rPr lang="nl-NL" dirty="0" err="1"/>
                <a:t>expected</a:t>
              </a:r>
              <a:r>
                <a:rPr lang="nl-NL" dirty="0"/>
                <a:t> of </a:t>
              </a:r>
              <a:r>
                <a:rPr lang="nl-NL" dirty="0" err="1"/>
                <a:t>them</a:t>
              </a:r>
              <a:endParaRPr lang="nl-NL" dirty="0"/>
            </a:p>
            <a:p>
              <a:pPr marL="342900" indent="-342900">
                <a:buAutoNum type="arabicPeriod"/>
              </a:pPr>
              <a:r>
                <a:rPr lang="nl-NL" dirty="0"/>
                <a:t>More </a:t>
              </a:r>
              <a:r>
                <a:rPr lang="nl-NL" dirty="0" err="1"/>
                <a:t>individual</a:t>
              </a:r>
              <a:r>
                <a:rPr lang="nl-NL" dirty="0"/>
                <a:t> </a:t>
              </a:r>
              <a:r>
                <a:rPr lang="nl-NL" dirty="0" err="1"/>
                <a:t>an</a:t>
              </a:r>
              <a:r>
                <a:rPr lang="nl-NL" dirty="0"/>
                <a:t> </a:t>
              </a:r>
              <a:r>
                <a:rPr lang="nl-NL" dirty="0" err="1"/>
                <a:t>decentralised</a:t>
              </a:r>
              <a:r>
                <a:rPr lang="nl-NL" dirty="0"/>
                <a:t> </a:t>
              </a:r>
              <a:r>
                <a:rPr lang="nl-NL" dirty="0" err="1"/>
                <a:t>communications</a:t>
              </a:r>
              <a:endParaRPr lang="nl-NL" dirty="0"/>
            </a:p>
            <a:p>
              <a:pPr marL="342900" indent="-342900">
                <a:buAutoNum type="arabicPeriod"/>
              </a:pPr>
              <a:r>
                <a:rPr lang="nl-NL" dirty="0"/>
                <a:t>Be closer </a:t>
              </a:r>
              <a:r>
                <a:rPr lang="nl-NL" dirty="0" err="1"/>
                <a:t>to</a:t>
              </a:r>
              <a:r>
                <a:rPr lang="nl-NL" dirty="0"/>
                <a:t> </a:t>
              </a:r>
              <a:r>
                <a:rPr lang="nl-NL" dirty="0" err="1"/>
                <a:t>your</a:t>
              </a:r>
              <a:r>
                <a:rPr lang="nl-NL" dirty="0"/>
                <a:t> </a:t>
              </a:r>
              <a:r>
                <a:rPr lang="nl-NL" dirty="0" err="1"/>
                <a:t>people</a:t>
              </a:r>
              <a:r>
                <a:rPr lang="nl-NL" dirty="0"/>
                <a:t> </a:t>
              </a:r>
              <a:r>
                <a:rPr lang="nl-NL" dirty="0" err="1"/>
                <a:t>when</a:t>
              </a:r>
              <a:r>
                <a:rPr lang="nl-NL" dirty="0"/>
                <a:t> </a:t>
              </a:r>
              <a:r>
                <a:rPr lang="nl-NL" dirty="0" err="1"/>
                <a:t>they</a:t>
              </a:r>
              <a:r>
                <a:rPr lang="nl-NL" dirty="0"/>
                <a:t> are </a:t>
              </a:r>
              <a:r>
                <a:rPr lang="nl-NL" dirty="0" err="1"/>
                <a:t>there</a:t>
              </a:r>
              <a:r>
                <a:rPr lang="nl-NL" dirty="0"/>
                <a:t>: How do </a:t>
              </a:r>
              <a:r>
                <a:rPr lang="nl-NL" dirty="0" err="1"/>
                <a:t>they</a:t>
              </a:r>
              <a:r>
                <a:rPr lang="nl-NL" dirty="0"/>
                <a:t> feel?</a:t>
              </a:r>
            </a:p>
            <a:p>
              <a:pPr marL="342900" indent="-342900">
                <a:buAutoNum type="arabicPeriod"/>
              </a:pPr>
              <a:endParaRPr lang="nl-NL" dirty="0"/>
            </a:p>
          </p:txBody>
        </p:sp>
        <p:sp>
          <p:nvSpPr>
            <p:cNvPr id="19" name="TextBox 19"/>
            <p:cNvSpPr txBox="1"/>
            <p:nvPr/>
          </p:nvSpPr>
          <p:spPr>
            <a:xfrm>
              <a:off x="0" y="0"/>
              <a:ext cx="1206918" cy="1563859"/>
            </a:xfrm>
            <a:prstGeom prst="rect">
              <a:avLst/>
            </a:prstGeom>
          </p:spPr>
          <p:txBody>
            <a:bodyPr lIns="50800" tIns="50800" rIns="50800" bIns="50800" rtlCol="0" anchor="ctr"/>
            <a:lstStyle/>
            <a:p>
              <a:pPr algn="ctr">
                <a:lnSpc>
                  <a:spcPts val="2160"/>
                </a:lnSpc>
              </a:pPr>
              <a:endParaRPr dirty="0"/>
            </a:p>
            <a:p>
              <a:pPr algn="ctr">
                <a:lnSpc>
                  <a:spcPts val="2160"/>
                </a:lnSpc>
              </a:pPr>
              <a:endParaRPr dirty="0"/>
            </a:p>
            <a:p>
              <a:pPr algn="ctr">
                <a:lnSpc>
                  <a:spcPts val="2160"/>
                </a:lnSpc>
              </a:pPr>
              <a:endParaRPr dirty="0"/>
            </a:p>
            <a:p>
              <a:pPr algn="ctr">
                <a:lnSpc>
                  <a:spcPts val="2160"/>
                </a:lnSpc>
              </a:pPr>
              <a:endParaRPr dirty="0"/>
            </a:p>
            <a:p>
              <a:pPr>
                <a:lnSpc>
                  <a:spcPts val="2160"/>
                </a:lnSpc>
              </a:pPr>
              <a:endParaRPr dirty="0"/>
            </a:p>
            <a:p>
              <a:pPr algn="ctr">
                <a:lnSpc>
                  <a:spcPts val="2160"/>
                </a:lnSpc>
              </a:pPr>
              <a:endParaRPr dirty="0"/>
            </a:p>
          </p:txBody>
        </p:sp>
      </p:grpSp>
      <p:grpSp>
        <p:nvGrpSpPr>
          <p:cNvPr id="20" name="Group 20"/>
          <p:cNvGrpSpPr/>
          <p:nvPr/>
        </p:nvGrpSpPr>
        <p:grpSpPr>
          <a:xfrm>
            <a:off x="13734260" y="2856280"/>
            <a:ext cx="4553740" cy="5937778"/>
            <a:chOff x="0" y="0"/>
            <a:chExt cx="1199339" cy="1563859"/>
          </a:xfrm>
        </p:grpSpPr>
        <p:sp>
          <p:nvSpPr>
            <p:cNvPr id="21" name="Freeform 21"/>
            <p:cNvSpPr/>
            <p:nvPr/>
          </p:nvSpPr>
          <p:spPr>
            <a:xfrm>
              <a:off x="0" y="0"/>
              <a:ext cx="1199339" cy="1563859"/>
            </a:xfrm>
            <a:custGeom>
              <a:avLst/>
              <a:gdLst/>
              <a:ahLst/>
              <a:cxnLst/>
              <a:rect l="l" t="t" r="r" b="b"/>
              <a:pathLst>
                <a:path w="1199339" h="1563859">
                  <a:moveTo>
                    <a:pt x="0" y="0"/>
                  </a:moveTo>
                  <a:lnTo>
                    <a:pt x="1199339" y="0"/>
                  </a:lnTo>
                  <a:lnTo>
                    <a:pt x="1199339" y="1563859"/>
                  </a:lnTo>
                  <a:lnTo>
                    <a:pt x="0" y="1563859"/>
                  </a:lnTo>
                  <a:close/>
                </a:path>
              </a:pathLst>
            </a:custGeom>
            <a:solidFill>
              <a:srgbClr val="E9EDF6">
                <a:alpha val="49804"/>
              </a:srgbClr>
            </a:solidFill>
          </p:spPr>
          <p:txBody>
            <a:bodyPr/>
            <a:lstStyle/>
            <a:p>
              <a:endParaRPr lang="nl-NL" dirty="0"/>
            </a:p>
            <a:p>
              <a:endParaRPr lang="nl-NL" dirty="0"/>
            </a:p>
            <a:p>
              <a:endParaRPr lang="nl-NL" dirty="0"/>
            </a:p>
            <a:p>
              <a:endParaRPr lang="nl-NL" dirty="0"/>
            </a:p>
            <a:p>
              <a:endParaRPr lang="nl-NL" dirty="0"/>
            </a:p>
            <a:p>
              <a:endParaRPr lang="nl-NL" dirty="0"/>
            </a:p>
            <a:p>
              <a:pPr marL="342900" indent="-342900">
                <a:buAutoNum type="arabicPeriod"/>
              </a:pPr>
              <a:r>
                <a:rPr lang="nl-NL" dirty="0" err="1"/>
                <a:t>Internal</a:t>
              </a:r>
              <a:r>
                <a:rPr lang="nl-NL" dirty="0"/>
                <a:t> bot </a:t>
              </a:r>
              <a:r>
                <a:rPr lang="nl-NL" dirty="0" err="1"/>
                <a:t>that</a:t>
              </a:r>
              <a:r>
                <a:rPr lang="nl-NL" dirty="0"/>
                <a:t> </a:t>
              </a:r>
              <a:r>
                <a:rPr lang="nl-NL" dirty="0" err="1"/>
                <a:t>automates</a:t>
              </a:r>
              <a:r>
                <a:rPr lang="nl-NL" dirty="0"/>
                <a:t> </a:t>
              </a:r>
              <a:r>
                <a:rPr lang="nl-NL" dirty="0" err="1"/>
                <a:t>their</a:t>
              </a:r>
              <a:r>
                <a:rPr lang="nl-NL" dirty="0"/>
                <a:t> research </a:t>
              </a:r>
              <a:r>
                <a:rPr lang="nl-NL" dirty="0" err="1"/>
                <a:t>and</a:t>
              </a:r>
              <a:r>
                <a:rPr lang="nl-NL" dirty="0"/>
                <a:t> </a:t>
              </a:r>
              <a:r>
                <a:rPr lang="nl-NL" dirty="0" err="1"/>
                <a:t>several</a:t>
              </a:r>
              <a:r>
                <a:rPr lang="nl-NL" dirty="0"/>
                <a:t> </a:t>
              </a:r>
              <a:r>
                <a:rPr lang="nl-NL" dirty="0" err="1"/>
                <a:t>aspects</a:t>
              </a:r>
              <a:r>
                <a:rPr lang="nl-NL" dirty="0"/>
                <a:t>: operations, </a:t>
              </a:r>
              <a:r>
                <a:rPr lang="nl-NL" dirty="0" err="1"/>
                <a:t>assessing</a:t>
              </a:r>
              <a:endParaRPr lang="nl-NL" dirty="0"/>
            </a:p>
            <a:p>
              <a:pPr marL="342900" indent="-342900">
                <a:buAutoNum type="arabicPeriod"/>
              </a:pPr>
              <a:r>
                <a:rPr lang="nl-NL" b="1" dirty="0"/>
                <a:t>Shared video online via </a:t>
              </a:r>
              <a:r>
                <a:rPr lang="nl-NL" b="1" dirty="0" err="1"/>
                <a:t>Linked</a:t>
              </a:r>
              <a:r>
                <a:rPr lang="nl-NL" b="1" dirty="0"/>
                <a:t> In, </a:t>
              </a:r>
              <a:r>
                <a:rPr lang="nl-NL" b="1" dirty="0" err="1"/>
                <a:t>technology</a:t>
              </a:r>
              <a:r>
                <a:rPr lang="nl-NL" b="1" dirty="0"/>
                <a:t> wil </a:t>
              </a:r>
              <a:r>
                <a:rPr lang="nl-NL" b="1" dirty="0" err="1"/>
                <a:t>disrupt</a:t>
              </a:r>
              <a:r>
                <a:rPr lang="nl-NL" b="1" dirty="0"/>
                <a:t> (Matt)</a:t>
              </a:r>
            </a:p>
            <a:p>
              <a:pPr marL="342900" indent="-342900">
                <a:buAutoNum type="arabicPeriod"/>
              </a:pPr>
              <a:r>
                <a:rPr lang="nl-NL" dirty="0"/>
                <a:t>HR AI </a:t>
              </a:r>
              <a:r>
                <a:rPr lang="nl-NL" dirty="0" err="1"/>
                <a:t>automation</a:t>
              </a:r>
              <a:r>
                <a:rPr lang="nl-NL" dirty="0"/>
                <a:t> tool. Draft a </a:t>
              </a:r>
              <a:r>
                <a:rPr lang="nl-NL" dirty="0" err="1"/>
                <a:t>candidate</a:t>
              </a:r>
              <a:r>
                <a:rPr lang="nl-NL" dirty="0"/>
                <a:t> profile </a:t>
              </a:r>
              <a:r>
                <a:rPr lang="nl-NL" dirty="0" err="1"/>
                <a:t>with</a:t>
              </a:r>
              <a:r>
                <a:rPr lang="nl-NL" dirty="0"/>
                <a:t> database information.</a:t>
              </a:r>
            </a:p>
            <a:p>
              <a:pPr marL="342900" indent="-342900">
                <a:buAutoNum type="arabicPeriod"/>
              </a:pPr>
              <a:r>
                <a:rPr lang="nl-NL" b="1" dirty="0" err="1"/>
                <a:t>Integrate</a:t>
              </a:r>
              <a:r>
                <a:rPr lang="nl-NL" b="1" dirty="0"/>
                <a:t> AI in </a:t>
              </a:r>
              <a:r>
                <a:rPr lang="nl-NL" b="1" dirty="0" err="1"/>
                <a:t>your</a:t>
              </a:r>
              <a:r>
                <a:rPr lang="nl-NL" b="1" dirty="0"/>
                <a:t> ATS</a:t>
              </a:r>
            </a:p>
          </p:txBody>
        </p:sp>
        <p:sp>
          <p:nvSpPr>
            <p:cNvPr id="22" name="TextBox 22"/>
            <p:cNvSpPr txBox="1"/>
            <p:nvPr/>
          </p:nvSpPr>
          <p:spPr>
            <a:xfrm>
              <a:off x="0" y="0"/>
              <a:ext cx="1199339" cy="1563859"/>
            </a:xfrm>
            <a:prstGeom prst="rect">
              <a:avLst/>
            </a:prstGeom>
          </p:spPr>
          <p:txBody>
            <a:bodyPr lIns="50800" tIns="50800" rIns="50800" bIns="50800" rtlCol="0" anchor="ctr"/>
            <a:lstStyle/>
            <a:p>
              <a:pPr algn="ctr">
                <a:lnSpc>
                  <a:spcPts val="2160"/>
                </a:lnSpc>
              </a:pPr>
              <a:endParaRPr dirty="0"/>
            </a:p>
            <a:p>
              <a:pPr algn="ctr">
                <a:lnSpc>
                  <a:spcPts val="2160"/>
                </a:lnSpc>
              </a:pPr>
              <a:endParaRPr dirty="0"/>
            </a:p>
            <a:p>
              <a:pPr marL="388620" lvl="1" indent="-194310">
                <a:lnSpc>
                  <a:spcPts val="2160"/>
                </a:lnSpc>
                <a:buFont typeface="Arial"/>
                <a:buChar char="•"/>
              </a:pPr>
              <a:endParaRPr dirty="0"/>
            </a:p>
            <a:p>
              <a:pPr algn="ctr">
                <a:lnSpc>
                  <a:spcPts val="2160"/>
                </a:lnSpc>
              </a:pPr>
              <a:endParaRPr dirty="0"/>
            </a:p>
          </p:txBody>
        </p:sp>
      </p:grpSp>
      <p:sp>
        <p:nvSpPr>
          <p:cNvPr id="23" name="TextBox 23"/>
          <p:cNvSpPr txBox="1"/>
          <p:nvPr/>
        </p:nvSpPr>
        <p:spPr>
          <a:xfrm>
            <a:off x="1119606" y="2442730"/>
            <a:ext cx="2537921" cy="1682705"/>
          </a:xfrm>
          <a:prstGeom prst="rect">
            <a:avLst/>
          </a:prstGeom>
        </p:spPr>
        <p:txBody>
          <a:bodyPr wrap="square" lIns="0" tIns="0" rIns="0" bIns="0" rtlCol="0" anchor="t">
            <a:spAutoFit/>
          </a:bodyPr>
          <a:lstStyle/>
          <a:p>
            <a:pPr algn="ctr">
              <a:lnSpc>
                <a:spcPts val="10219"/>
              </a:lnSpc>
            </a:pPr>
            <a:r>
              <a:rPr lang="en-US" sz="1600" dirty="0">
                <a:solidFill>
                  <a:srgbClr val="5C77B9"/>
                </a:solidFill>
                <a:latin typeface="Montserrat Bold"/>
              </a:rPr>
              <a:t>1</a:t>
            </a:r>
          </a:p>
          <a:p>
            <a:pPr algn="ctr">
              <a:lnSpc>
                <a:spcPts val="3500"/>
              </a:lnSpc>
            </a:pPr>
            <a:r>
              <a:rPr lang="en-US" sz="1600" dirty="0">
                <a:solidFill>
                  <a:srgbClr val="5C77B9"/>
                </a:solidFill>
                <a:latin typeface="Montserrat Bold"/>
              </a:rPr>
              <a:t>COMMERCE</a:t>
            </a:r>
          </a:p>
        </p:txBody>
      </p:sp>
      <p:sp>
        <p:nvSpPr>
          <p:cNvPr id="24" name="TextBox 24"/>
          <p:cNvSpPr txBox="1"/>
          <p:nvPr/>
        </p:nvSpPr>
        <p:spPr>
          <a:xfrm>
            <a:off x="6131724" y="2538755"/>
            <a:ext cx="1584554" cy="1751890"/>
          </a:xfrm>
          <a:prstGeom prst="rect">
            <a:avLst/>
          </a:prstGeom>
        </p:spPr>
        <p:txBody>
          <a:bodyPr lIns="0" tIns="0" rIns="0" bIns="0" rtlCol="0" anchor="t">
            <a:spAutoFit/>
          </a:bodyPr>
          <a:lstStyle/>
          <a:p>
            <a:pPr algn="ctr">
              <a:lnSpc>
                <a:spcPts val="10219"/>
              </a:lnSpc>
            </a:pPr>
            <a:r>
              <a:rPr lang="en-US" sz="1600" dirty="0">
                <a:solidFill>
                  <a:srgbClr val="2D3A5F"/>
                </a:solidFill>
                <a:latin typeface="Montserrat Bold"/>
              </a:rPr>
              <a:t>2</a:t>
            </a:r>
          </a:p>
          <a:p>
            <a:pPr algn="ctr">
              <a:lnSpc>
                <a:spcPts val="3500"/>
              </a:lnSpc>
            </a:pPr>
            <a:r>
              <a:rPr lang="en-US" sz="1600" dirty="0">
                <a:solidFill>
                  <a:srgbClr val="2D3A5F"/>
                </a:solidFill>
                <a:latin typeface="Montserrat Bold"/>
              </a:rPr>
              <a:t>PROCESS</a:t>
            </a:r>
          </a:p>
        </p:txBody>
      </p:sp>
      <p:sp>
        <p:nvSpPr>
          <p:cNvPr id="25" name="TextBox 25"/>
          <p:cNvSpPr txBox="1"/>
          <p:nvPr/>
        </p:nvSpPr>
        <p:spPr>
          <a:xfrm>
            <a:off x="10124810" y="2537970"/>
            <a:ext cx="2631002" cy="1751890"/>
          </a:xfrm>
          <a:prstGeom prst="rect">
            <a:avLst/>
          </a:prstGeom>
        </p:spPr>
        <p:txBody>
          <a:bodyPr lIns="0" tIns="0" rIns="0" bIns="0" rtlCol="0" anchor="t">
            <a:spAutoFit/>
          </a:bodyPr>
          <a:lstStyle/>
          <a:p>
            <a:pPr algn="ctr">
              <a:lnSpc>
                <a:spcPts val="10219"/>
              </a:lnSpc>
            </a:pPr>
            <a:r>
              <a:rPr lang="en-US" sz="1600" dirty="0">
                <a:solidFill>
                  <a:srgbClr val="FFFFFF"/>
                </a:solidFill>
                <a:latin typeface="Montserrat Bold"/>
              </a:rPr>
              <a:t>3</a:t>
            </a:r>
          </a:p>
          <a:p>
            <a:pPr algn="ctr">
              <a:lnSpc>
                <a:spcPts val="3500"/>
              </a:lnSpc>
            </a:pPr>
            <a:r>
              <a:rPr lang="en-US" sz="1600" dirty="0">
                <a:solidFill>
                  <a:srgbClr val="FFFFFF"/>
                </a:solidFill>
                <a:latin typeface="Montserrat Bold"/>
              </a:rPr>
              <a:t>ORGANIZATION</a:t>
            </a:r>
          </a:p>
        </p:txBody>
      </p:sp>
      <p:sp>
        <p:nvSpPr>
          <p:cNvPr id="26" name="TextBox 26"/>
          <p:cNvSpPr txBox="1"/>
          <p:nvPr/>
        </p:nvSpPr>
        <p:spPr>
          <a:xfrm>
            <a:off x="14763765" y="2441737"/>
            <a:ext cx="2662982" cy="2190115"/>
          </a:xfrm>
          <a:prstGeom prst="rect">
            <a:avLst/>
          </a:prstGeom>
        </p:spPr>
        <p:txBody>
          <a:bodyPr lIns="0" tIns="0" rIns="0" bIns="0" rtlCol="0" anchor="t">
            <a:spAutoFit/>
          </a:bodyPr>
          <a:lstStyle/>
          <a:p>
            <a:pPr algn="ctr">
              <a:lnSpc>
                <a:spcPts val="10219"/>
              </a:lnSpc>
            </a:pPr>
            <a:r>
              <a:rPr lang="en-US" sz="1600" dirty="0">
                <a:solidFill>
                  <a:srgbClr val="5C77B9"/>
                </a:solidFill>
                <a:latin typeface="Montserrat Bold"/>
              </a:rPr>
              <a:t>4</a:t>
            </a:r>
          </a:p>
          <a:p>
            <a:pPr algn="ctr">
              <a:lnSpc>
                <a:spcPts val="3500"/>
              </a:lnSpc>
            </a:pPr>
            <a:r>
              <a:rPr lang="en-US" sz="1600" dirty="0">
                <a:solidFill>
                  <a:srgbClr val="5C77B9"/>
                </a:solidFill>
                <a:latin typeface="Montserrat Bold"/>
              </a:rPr>
              <a:t>TECHNOLOGY &amp;</a:t>
            </a:r>
          </a:p>
          <a:p>
            <a:pPr algn="ctr">
              <a:lnSpc>
                <a:spcPts val="3500"/>
              </a:lnSpc>
            </a:pPr>
            <a:r>
              <a:rPr lang="en-US" sz="1600" dirty="0">
                <a:solidFill>
                  <a:srgbClr val="5C77B9"/>
                </a:solidFill>
                <a:latin typeface="Montserrat Bold"/>
              </a:rPr>
              <a:t>INNOVATION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1565" r="-11008"/>
            </a:stretch>
          </a:blipFill>
        </p:spPr>
        <p:txBody>
          <a:bodyPr/>
          <a:lstStyle/>
          <a:p>
            <a:endParaRPr lang="nl-NL"/>
          </a:p>
        </p:txBody>
      </p:sp>
      <p:grpSp>
        <p:nvGrpSpPr>
          <p:cNvPr id="3" name="Group 3"/>
          <p:cNvGrpSpPr/>
          <p:nvPr/>
        </p:nvGrpSpPr>
        <p:grpSpPr>
          <a:xfrm>
            <a:off x="0" y="4744671"/>
            <a:ext cx="10006189" cy="4513629"/>
            <a:chOff x="0" y="0"/>
            <a:chExt cx="2635375" cy="1188775"/>
          </a:xfrm>
        </p:grpSpPr>
        <p:sp>
          <p:nvSpPr>
            <p:cNvPr id="4" name="Freeform 4"/>
            <p:cNvSpPr/>
            <p:nvPr/>
          </p:nvSpPr>
          <p:spPr>
            <a:xfrm>
              <a:off x="0" y="0"/>
              <a:ext cx="2635375" cy="1188775"/>
            </a:xfrm>
            <a:custGeom>
              <a:avLst/>
              <a:gdLst/>
              <a:ahLst/>
              <a:cxnLst/>
              <a:rect l="l" t="t" r="r" b="b"/>
              <a:pathLst>
                <a:path w="2635375" h="1188775">
                  <a:moveTo>
                    <a:pt x="0" y="0"/>
                  </a:moveTo>
                  <a:lnTo>
                    <a:pt x="2635375" y="0"/>
                  </a:lnTo>
                  <a:lnTo>
                    <a:pt x="2635375" y="1188775"/>
                  </a:lnTo>
                  <a:lnTo>
                    <a:pt x="0" y="1188775"/>
                  </a:lnTo>
                  <a:close/>
                </a:path>
              </a:pathLst>
            </a:custGeom>
            <a:solidFill>
              <a:srgbClr val="E9EDF6">
                <a:alpha val="84706"/>
              </a:srgbClr>
            </a:solidFill>
          </p:spPr>
          <p:txBody>
            <a:bodyPr/>
            <a:lstStyle/>
            <a:p>
              <a:endParaRPr lang="nl-NL"/>
            </a:p>
          </p:txBody>
        </p:sp>
        <p:sp>
          <p:nvSpPr>
            <p:cNvPr id="5" name="TextBox 5"/>
            <p:cNvSpPr txBox="1"/>
            <p:nvPr/>
          </p:nvSpPr>
          <p:spPr>
            <a:xfrm>
              <a:off x="0" y="0"/>
              <a:ext cx="2635375" cy="1188775"/>
            </a:xfrm>
            <a:prstGeom prst="rect">
              <a:avLst/>
            </a:prstGeom>
          </p:spPr>
          <p:txBody>
            <a:bodyPr lIns="50800" tIns="50800" rIns="50800" bIns="50800" rtlCol="0" anchor="ctr"/>
            <a:lstStyle/>
            <a:p>
              <a:pPr algn="ctr">
                <a:lnSpc>
                  <a:spcPts val="2160"/>
                </a:lnSpc>
              </a:pPr>
              <a:endParaRPr/>
            </a:p>
          </p:txBody>
        </p:sp>
      </p:grpSp>
      <p:sp>
        <p:nvSpPr>
          <p:cNvPr id="6" name="Freeform 6"/>
          <p:cNvSpPr/>
          <p:nvPr/>
        </p:nvSpPr>
        <p:spPr>
          <a:xfrm>
            <a:off x="552697" y="7482145"/>
            <a:ext cx="2324099" cy="1157824"/>
          </a:xfrm>
          <a:custGeom>
            <a:avLst/>
            <a:gdLst/>
            <a:ahLst/>
            <a:cxnLst/>
            <a:rect l="l" t="t" r="r" b="b"/>
            <a:pathLst>
              <a:path w="2324099" h="1157824">
                <a:moveTo>
                  <a:pt x="0" y="0"/>
                </a:moveTo>
                <a:lnTo>
                  <a:pt x="2324099" y="0"/>
                </a:lnTo>
                <a:lnTo>
                  <a:pt x="2324099" y="1157824"/>
                </a:lnTo>
                <a:lnTo>
                  <a:pt x="0" y="11578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7" name="Freeform 7"/>
          <p:cNvSpPr/>
          <p:nvPr/>
        </p:nvSpPr>
        <p:spPr>
          <a:xfrm>
            <a:off x="7799981" y="5143500"/>
            <a:ext cx="1540245" cy="1589930"/>
          </a:xfrm>
          <a:custGeom>
            <a:avLst/>
            <a:gdLst/>
            <a:ahLst/>
            <a:cxnLst/>
            <a:rect l="l" t="t" r="r" b="b"/>
            <a:pathLst>
              <a:path w="1540245" h="1589930">
                <a:moveTo>
                  <a:pt x="0" y="0"/>
                </a:moveTo>
                <a:lnTo>
                  <a:pt x="1540245" y="0"/>
                </a:lnTo>
                <a:lnTo>
                  <a:pt x="1540245" y="1589930"/>
                </a:lnTo>
                <a:lnTo>
                  <a:pt x="0" y="15899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8" name="TextBox 8"/>
          <p:cNvSpPr txBox="1"/>
          <p:nvPr/>
        </p:nvSpPr>
        <p:spPr>
          <a:xfrm>
            <a:off x="552697" y="5491570"/>
            <a:ext cx="8591303" cy="971476"/>
          </a:xfrm>
          <a:prstGeom prst="rect">
            <a:avLst/>
          </a:prstGeom>
        </p:spPr>
        <p:txBody>
          <a:bodyPr lIns="0" tIns="0" rIns="0" bIns="0" rtlCol="0" anchor="t">
            <a:spAutoFit/>
          </a:bodyPr>
          <a:lstStyle/>
          <a:p>
            <a:pPr algn="l">
              <a:lnSpc>
                <a:spcPts val="7679"/>
              </a:lnSpc>
            </a:pPr>
            <a:r>
              <a:rPr lang="en-US" sz="6399">
                <a:solidFill>
                  <a:srgbClr val="2D3A5F"/>
                </a:solidFill>
                <a:latin typeface="Montserrat Bold"/>
              </a:rPr>
              <a:t>COFFEE BREAK</a:t>
            </a:r>
          </a:p>
        </p:txBody>
      </p:sp>
      <p:sp>
        <p:nvSpPr>
          <p:cNvPr id="9" name="TextBox 9"/>
          <p:cNvSpPr txBox="1"/>
          <p:nvPr/>
        </p:nvSpPr>
        <p:spPr>
          <a:xfrm>
            <a:off x="4703202" y="7832467"/>
            <a:ext cx="4440798" cy="457181"/>
          </a:xfrm>
          <a:prstGeom prst="rect">
            <a:avLst/>
          </a:prstGeom>
        </p:spPr>
        <p:txBody>
          <a:bodyPr lIns="0" tIns="0" rIns="0" bIns="0" rtlCol="0" anchor="t">
            <a:spAutoFit/>
          </a:bodyPr>
          <a:lstStyle/>
          <a:p>
            <a:pPr algn="ctr">
              <a:lnSpc>
                <a:spcPts val="3600"/>
              </a:lnSpc>
            </a:pPr>
            <a:r>
              <a:rPr lang="en-US" sz="3000">
                <a:solidFill>
                  <a:srgbClr val="4F6AB3"/>
                </a:solidFill>
                <a:latin typeface="Montserrat Bold Italics"/>
              </a:rPr>
              <a:t>15 MINUTES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1565" r="-11008"/>
            </a:stretch>
          </a:blipFill>
        </p:spPr>
        <p:txBody>
          <a:bodyPr/>
          <a:lstStyle/>
          <a:p>
            <a:endParaRPr lang="nl-NL"/>
          </a:p>
        </p:txBody>
      </p:sp>
      <p:grpSp>
        <p:nvGrpSpPr>
          <p:cNvPr id="3" name="Group 3"/>
          <p:cNvGrpSpPr/>
          <p:nvPr/>
        </p:nvGrpSpPr>
        <p:grpSpPr>
          <a:xfrm>
            <a:off x="0" y="4744671"/>
            <a:ext cx="10006189" cy="4513629"/>
            <a:chOff x="0" y="0"/>
            <a:chExt cx="2635375" cy="1188775"/>
          </a:xfrm>
        </p:grpSpPr>
        <p:sp>
          <p:nvSpPr>
            <p:cNvPr id="4" name="Freeform 4"/>
            <p:cNvSpPr/>
            <p:nvPr/>
          </p:nvSpPr>
          <p:spPr>
            <a:xfrm>
              <a:off x="0" y="0"/>
              <a:ext cx="2635375" cy="1188775"/>
            </a:xfrm>
            <a:custGeom>
              <a:avLst/>
              <a:gdLst/>
              <a:ahLst/>
              <a:cxnLst/>
              <a:rect l="l" t="t" r="r" b="b"/>
              <a:pathLst>
                <a:path w="2635375" h="1188775">
                  <a:moveTo>
                    <a:pt x="0" y="0"/>
                  </a:moveTo>
                  <a:lnTo>
                    <a:pt x="2635375" y="0"/>
                  </a:lnTo>
                  <a:lnTo>
                    <a:pt x="2635375" y="1188775"/>
                  </a:lnTo>
                  <a:lnTo>
                    <a:pt x="0" y="1188775"/>
                  </a:lnTo>
                  <a:close/>
                </a:path>
              </a:pathLst>
            </a:custGeom>
            <a:solidFill>
              <a:srgbClr val="E9EDF6">
                <a:alpha val="84706"/>
              </a:srgbClr>
            </a:solidFill>
          </p:spPr>
          <p:txBody>
            <a:bodyPr/>
            <a:lstStyle/>
            <a:p>
              <a:endParaRPr lang="nl-NL"/>
            </a:p>
          </p:txBody>
        </p:sp>
        <p:sp>
          <p:nvSpPr>
            <p:cNvPr id="5" name="TextBox 5"/>
            <p:cNvSpPr txBox="1"/>
            <p:nvPr/>
          </p:nvSpPr>
          <p:spPr>
            <a:xfrm>
              <a:off x="0" y="0"/>
              <a:ext cx="2635375" cy="1188775"/>
            </a:xfrm>
            <a:prstGeom prst="rect">
              <a:avLst/>
            </a:prstGeom>
          </p:spPr>
          <p:txBody>
            <a:bodyPr lIns="50800" tIns="50800" rIns="50800" bIns="50800" rtlCol="0" anchor="ctr"/>
            <a:lstStyle/>
            <a:p>
              <a:pPr algn="ctr">
                <a:lnSpc>
                  <a:spcPts val="2160"/>
                </a:lnSpc>
              </a:pPr>
              <a:endParaRPr/>
            </a:p>
          </p:txBody>
        </p:sp>
      </p:grpSp>
      <p:sp>
        <p:nvSpPr>
          <p:cNvPr id="6" name="TextBox 6"/>
          <p:cNvSpPr txBox="1"/>
          <p:nvPr/>
        </p:nvSpPr>
        <p:spPr>
          <a:xfrm>
            <a:off x="552697" y="5396178"/>
            <a:ext cx="9326898" cy="819113"/>
          </a:xfrm>
          <a:prstGeom prst="rect">
            <a:avLst/>
          </a:prstGeom>
        </p:spPr>
        <p:txBody>
          <a:bodyPr lIns="0" tIns="0" rIns="0" bIns="0" rtlCol="0" anchor="t">
            <a:spAutoFit/>
          </a:bodyPr>
          <a:lstStyle/>
          <a:p>
            <a:pPr algn="l">
              <a:lnSpc>
                <a:spcPts val="6480"/>
              </a:lnSpc>
            </a:pPr>
            <a:r>
              <a:rPr lang="en-US" sz="5400">
                <a:solidFill>
                  <a:srgbClr val="2D3A5F"/>
                </a:solidFill>
                <a:latin typeface="Montserrat Bold"/>
              </a:rPr>
              <a:t>INSIGHTS FROM THE UK</a:t>
            </a:r>
          </a:p>
        </p:txBody>
      </p:sp>
      <p:sp>
        <p:nvSpPr>
          <p:cNvPr id="7" name="Freeform 7"/>
          <p:cNvSpPr/>
          <p:nvPr/>
        </p:nvSpPr>
        <p:spPr>
          <a:xfrm>
            <a:off x="552697" y="7482145"/>
            <a:ext cx="2324099" cy="1157824"/>
          </a:xfrm>
          <a:custGeom>
            <a:avLst/>
            <a:gdLst/>
            <a:ahLst/>
            <a:cxnLst/>
            <a:rect l="l" t="t" r="r" b="b"/>
            <a:pathLst>
              <a:path w="2324099" h="1157824">
                <a:moveTo>
                  <a:pt x="0" y="0"/>
                </a:moveTo>
                <a:lnTo>
                  <a:pt x="2324099" y="0"/>
                </a:lnTo>
                <a:lnTo>
                  <a:pt x="2324099" y="1157824"/>
                </a:lnTo>
                <a:lnTo>
                  <a:pt x="0" y="11578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8" name="TextBox 8"/>
          <p:cNvSpPr txBox="1"/>
          <p:nvPr/>
        </p:nvSpPr>
        <p:spPr>
          <a:xfrm>
            <a:off x="5451986" y="7746742"/>
            <a:ext cx="3692014" cy="590550"/>
          </a:xfrm>
          <a:prstGeom prst="rect">
            <a:avLst/>
          </a:prstGeom>
        </p:spPr>
        <p:txBody>
          <a:bodyPr lIns="0" tIns="0" rIns="0" bIns="0" rtlCol="0" anchor="t">
            <a:spAutoFit/>
          </a:bodyPr>
          <a:lstStyle/>
          <a:p>
            <a:pPr algn="ctr">
              <a:lnSpc>
                <a:spcPts val="4799"/>
              </a:lnSpc>
            </a:pPr>
            <a:r>
              <a:rPr lang="en-US" sz="3999">
                <a:solidFill>
                  <a:srgbClr val="4F6AB3"/>
                </a:solidFill>
                <a:latin typeface="Montserrat Bold"/>
              </a:rPr>
              <a:t>MATT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10"/>
          <p:cNvSpPr txBox="1"/>
          <p:nvPr/>
        </p:nvSpPr>
        <p:spPr>
          <a:xfrm>
            <a:off x="3810214" y="870736"/>
            <a:ext cx="9015478" cy="2064668"/>
          </a:xfrm>
          <a:prstGeom prst="rect">
            <a:avLst/>
          </a:prstGeom>
        </p:spPr>
        <p:txBody>
          <a:bodyPr wrap="square" lIns="0" tIns="0" rIns="0" bIns="0" rtlCol="0" anchor="t">
            <a:spAutoFit/>
          </a:bodyPr>
          <a:lstStyle/>
          <a:p>
            <a:pPr marL="0" marR="0" lvl="0" indent="0" algn="l" defTabSz="914400" rtl="0" eaLnBrk="1" fontAlgn="auto" latinLnBrk="0" hangingPunct="1">
              <a:lnSpc>
                <a:spcPts val="648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C77B9"/>
                </a:solidFill>
                <a:effectLst/>
                <a:uLnTx/>
                <a:uFillTx/>
                <a:latin typeface="Montserrat Bold"/>
                <a:ea typeface="+mn-ea"/>
                <a:cs typeface="+mn-cs"/>
              </a:rPr>
              <a:t>Matt Hogg</a:t>
            </a:r>
          </a:p>
          <a:p>
            <a:pPr marL="0" marR="0" lvl="0" indent="0" algn="l" defTabSz="914400" rtl="0" eaLnBrk="1" fontAlgn="auto" latinLnBrk="0" hangingPunct="1">
              <a:lnSpc>
                <a:spcPts val="324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Montserrat Bold"/>
                <a:ea typeface="+mn-ea"/>
                <a:cs typeface="+mn-cs"/>
              </a:rPr>
              <a:t>Wallace Hind Selection, United Kingdom</a:t>
            </a:r>
          </a:p>
          <a:p>
            <a:pPr marL="0" marR="0" lvl="0" indent="0" algn="l" defTabSz="914400" rtl="0" eaLnBrk="1" fontAlgn="auto" latinLnBrk="0" hangingPunct="1">
              <a:lnSpc>
                <a:spcPts val="324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Business Insights from the UK</a:t>
            </a:r>
          </a:p>
          <a:p>
            <a:pPr marL="0" marR="0" lvl="0" indent="0" algn="l" defTabSz="914400" rtl="0" eaLnBrk="1" fontAlgn="auto" latinLnBrk="0" hangingPunct="1">
              <a:lnSpc>
                <a:spcPts val="324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Montserrat Bold"/>
              <a:ea typeface="+mn-ea"/>
              <a:cs typeface="+mn-cs"/>
            </a:endParaRPr>
          </a:p>
        </p:txBody>
      </p:sp>
      <p:grpSp>
        <p:nvGrpSpPr>
          <p:cNvPr id="14" name="Group 14"/>
          <p:cNvGrpSpPr/>
          <p:nvPr/>
        </p:nvGrpSpPr>
        <p:grpSpPr>
          <a:xfrm>
            <a:off x="11722" y="0"/>
            <a:ext cx="2360553" cy="8812252"/>
            <a:chOff x="0" y="0"/>
            <a:chExt cx="3147404" cy="11749670"/>
          </a:xfrm>
        </p:grpSpPr>
        <p:sp>
          <p:nvSpPr>
            <p:cNvPr id="15" name="Freeform 15"/>
            <p:cNvSpPr/>
            <p:nvPr/>
          </p:nvSpPr>
          <p:spPr>
            <a:xfrm>
              <a:off x="0" y="0"/>
              <a:ext cx="3147441" cy="11749659"/>
            </a:xfrm>
            <a:custGeom>
              <a:avLst/>
              <a:gdLst/>
              <a:ahLst/>
              <a:cxnLst/>
              <a:rect l="l" t="t" r="r" b="b"/>
              <a:pathLst>
                <a:path w="3147441" h="11749659">
                  <a:moveTo>
                    <a:pt x="0" y="0"/>
                  </a:moveTo>
                  <a:lnTo>
                    <a:pt x="3147441" y="0"/>
                  </a:lnTo>
                  <a:lnTo>
                    <a:pt x="3147441" y="11749659"/>
                  </a:lnTo>
                  <a:lnTo>
                    <a:pt x="0" y="11749659"/>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6" name="Group 16"/>
          <p:cNvGrpSpPr/>
          <p:nvPr/>
        </p:nvGrpSpPr>
        <p:grpSpPr>
          <a:xfrm>
            <a:off x="1189617" y="419100"/>
            <a:ext cx="2388816" cy="2388816"/>
            <a:chOff x="0" y="0"/>
            <a:chExt cx="3185088" cy="3185088"/>
          </a:xfrm>
        </p:grpSpPr>
        <p:sp>
          <p:nvSpPr>
            <p:cNvPr id="17" name="Freeform 17"/>
            <p:cNvSpPr/>
            <p:nvPr/>
          </p:nvSpPr>
          <p:spPr>
            <a:xfrm>
              <a:off x="25400" y="25400"/>
              <a:ext cx="3147441" cy="3147441"/>
            </a:xfrm>
            <a:custGeom>
              <a:avLst/>
              <a:gdLst/>
              <a:ahLst/>
              <a:cxnLst/>
              <a:rect l="l" t="t" r="r" b="b"/>
              <a:pathLst>
                <a:path w="3147441" h="3147441">
                  <a:moveTo>
                    <a:pt x="0" y="1573657"/>
                  </a:moveTo>
                  <a:cubicBezTo>
                    <a:pt x="0" y="704596"/>
                    <a:pt x="704596" y="0"/>
                    <a:pt x="1573657" y="0"/>
                  </a:cubicBezTo>
                  <a:cubicBezTo>
                    <a:pt x="2442718" y="0"/>
                    <a:pt x="3147441" y="704596"/>
                    <a:pt x="3147441" y="1573657"/>
                  </a:cubicBezTo>
                  <a:cubicBezTo>
                    <a:pt x="3147441" y="2442718"/>
                    <a:pt x="2442845" y="3147441"/>
                    <a:pt x="1573657" y="3147441"/>
                  </a:cubicBezTo>
                  <a:cubicBezTo>
                    <a:pt x="704469" y="3147441"/>
                    <a:pt x="0" y="2442845"/>
                    <a:pt x="0" y="1573657"/>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Freeform 18"/>
            <p:cNvSpPr/>
            <p:nvPr/>
          </p:nvSpPr>
          <p:spPr>
            <a:xfrm>
              <a:off x="0" y="0"/>
              <a:ext cx="3198114" cy="3198241"/>
            </a:xfrm>
            <a:custGeom>
              <a:avLst/>
              <a:gdLst/>
              <a:ahLst/>
              <a:cxnLst/>
              <a:rect l="l" t="t" r="r" b="b"/>
              <a:pathLst>
                <a:path w="3198114" h="3198241">
                  <a:moveTo>
                    <a:pt x="0" y="1599057"/>
                  </a:moveTo>
                  <a:cubicBezTo>
                    <a:pt x="0" y="715899"/>
                    <a:pt x="715899" y="0"/>
                    <a:pt x="1599057" y="0"/>
                  </a:cubicBezTo>
                  <a:lnTo>
                    <a:pt x="1599057" y="25400"/>
                  </a:lnTo>
                  <a:lnTo>
                    <a:pt x="1599057" y="0"/>
                  </a:lnTo>
                  <a:cubicBezTo>
                    <a:pt x="2482215" y="0"/>
                    <a:pt x="3198114" y="715899"/>
                    <a:pt x="3198114" y="1599057"/>
                  </a:cubicBezTo>
                  <a:cubicBezTo>
                    <a:pt x="3198114" y="2482215"/>
                    <a:pt x="2482215" y="3198241"/>
                    <a:pt x="1599057" y="3198241"/>
                  </a:cubicBezTo>
                  <a:lnTo>
                    <a:pt x="1599057" y="3172841"/>
                  </a:lnTo>
                  <a:lnTo>
                    <a:pt x="1599057" y="3198241"/>
                  </a:lnTo>
                  <a:cubicBezTo>
                    <a:pt x="715899" y="3198241"/>
                    <a:pt x="0" y="2482215"/>
                    <a:pt x="0" y="1599057"/>
                  </a:cubicBezTo>
                  <a:lnTo>
                    <a:pt x="25400" y="1599057"/>
                  </a:lnTo>
                  <a:lnTo>
                    <a:pt x="46736" y="1612773"/>
                  </a:lnTo>
                  <a:cubicBezTo>
                    <a:pt x="40640" y="1622298"/>
                    <a:pt x="29083" y="1626616"/>
                    <a:pt x="18161" y="1623441"/>
                  </a:cubicBezTo>
                  <a:cubicBezTo>
                    <a:pt x="7239" y="1620266"/>
                    <a:pt x="0" y="1610360"/>
                    <a:pt x="0" y="1599057"/>
                  </a:cubicBezTo>
                  <a:moveTo>
                    <a:pt x="50800" y="1599057"/>
                  </a:moveTo>
                  <a:lnTo>
                    <a:pt x="25400" y="1599057"/>
                  </a:lnTo>
                  <a:lnTo>
                    <a:pt x="4064" y="1585341"/>
                  </a:lnTo>
                  <a:cubicBezTo>
                    <a:pt x="10160" y="1575816"/>
                    <a:pt x="21717" y="1571498"/>
                    <a:pt x="32639" y="1574673"/>
                  </a:cubicBezTo>
                  <a:cubicBezTo>
                    <a:pt x="43561" y="1577848"/>
                    <a:pt x="50800" y="1587881"/>
                    <a:pt x="50800" y="1599057"/>
                  </a:cubicBezTo>
                  <a:cubicBezTo>
                    <a:pt x="50800" y="2454148"/>
                    <a:pt x="743966" y="3147314"/>
                    <a:pt x="1599057" y="3147314"/>
                  </a:cubicBezTo>
                  <a:cubicBezTo>
                    <a:pt x="2454148" y="3147314"/>
                    <a:pt x="3147314" y="2454148"/>
                    <a:pt x="3147314" y="1599057"/>
                  </a:cubicBezTo>
                  <a:lnTo>
                    <a:pt x="3172714" y="1599057"/>
                  </a:lnTo>
                  <a:lnTo>
                    <a:pt x="3147314" y="1599057"/>
                  </a:lnTo>
                  <a:cubicBezTo>
                    <a:pt x="3147441" y="743966"/>
                    <a:pt x="2454148" y="50800"/>
                    <a:pt x="1599057" y="50800"/>
                  </a:cubicBezTo>
                  <a:lnTo>
                    <a:pt x="1599057" y="25400"/>
                  </a:lnTo>
                  <a:lnTo>
                    <a:pt x="1599057" y="50800"/>
                  </a:lnTo>
                  <a:cubicBezTo>
                    <a:pt x="743966" y="50800"/>
                    <a:pt x="50800" y="743966"/>
                    <a:pt x="50800" y="1599057"/>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2" name="Picture 21">
            <a:extLst>
              <a:ext uri="{FF2B5EF4-FFF2-40B4-BE49-F238E27FC236}">
                <a16:creationId xmlns:a16="http://schemas.microsoft.com/office/drawing/2014/main" id="{BE12E788-F207-9C36-40C2-EBA86A8F2555}"/>
              </a:ext>
            </a:extLst>
          </p:cNvPr>
          <p:cNvPicPr>
            <a:picLocks noChangeAspect="1"/>
          </p:cNvPicPr>
          <p:nvPr/>
        </p:nvPicPr>
        <p:blipFill>
          <a:blip r:embed="rId4"/>
          <a:stretch>
            <a:fillRect/>
          </a:stretch>
        </p:blipFill>
        <p:spPr>
          <a:xfrm>
            <a:off x="1437481" y="528932"/>
            <a:ext cx="1991303" cy="1991303"/>
          </a:xfrm>
          <a:prstGeom prst="rect">
            <a:avLst/>
          </a:prstGeom>
          <a:effectLst>
            <a:softEdge rad="215900"/>
          </a:effectLst>
        </p:spPr>
      </p:pic>
      <p:sp>
        <p:nvSpPr>
          <p:cNvPr id="23" name="TextBox 22">
            <a:extLst>
              <a:ext uri="{FF2B5EF4-FFF2-40B4-BE49-F238E27FC236}">
                <a16:creationId xmlns:a16="http://schemas.microsoft.com/office/drawing/2014/main" id="{3E2A8F76-1D5F-1437-41C0-EB443F6CE58A}"/>
              </a:ext>
            </a:extLst>
          </p:cNvPr>
          <p:cNvSpPr txBox="1"/>
          <p:nvPr/>
        </p:nvSpPr>
        <p:spPr>
          <a:xfrm>
            <a:off x="3780397" y="2836951"/>
            <a:ext cx="7497203" cy="56323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Size of UK Business Market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Current Landscape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Trends in the UK Labour Market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Recruitment Challenges and Solutions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Employer Branding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Growth is on the Horizon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Future Outlook trends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Questions </a:t>
            </a:r>
          </a:p>
        </p:txBody>
      </p:sp>
      <p:sp>
        <p:nvSpPr>
          <p:cNvPr id="2" name="Freeform 12">
            <a:extLst>
              <a:ext uri="{FF2B5EF4-FFF2-40B4-BE49-F238E27FC236}">
                <a16:creationId xmlns:a16="http://schemas.microsoft.com/office/drawing/2014/main" id="{D095E9F3-9741-E72E-763E-367FC002B348}"/>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11" name="TextBox 13">
            <a:extLst>
              <a:ext uri="{FF2B5EF4-FFF2-40B4-BE49-F238E27FC236}">
                <a16:creationId xmlns:a16="http://schemas.microsoft.com/office/drawing/2014/main" id="{E22BFDE7-3AE5-2410-433E-58327E2B8A8E}"/>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dirty="0">
                <a:ln>
                  <a:noFill/>
                </a:ln>
                <a:solidFill>
                  <a:srgbClr val="FFFFFF"/>
                </a:solidFill>
                <a:effectLst/>
                <a:uLnTx/>
                <a:uFillTx/>
                <a:latin typeface="TT Rounds Condensed"/>
                <a:ea typeface="+mn-ea"/>
                <a:cs typeface="+mn-cs"/>
              </a:rPr>
              <a:t>IESF I 03</a:t>
            </a:r>
          </a:p>
        </p:txBody>
      </p:sp>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 name="Group 9"/>
          <p:cNvGrpSpPr/>
          <p:nvPr/>
        </p:nvGrpSpPr>
        <p:grpSpPr>
          <a:xfrm>
            <a:off x="12274624" y="0"/>
            <a:ext cx="6013375" cy="8794058"/>
            <a:chOff x="0" y="0"/>
            <a:chExt cx="8017833" cy="11725410"/>
          </a:xfrm>
        </p:grpSpPr>
        <p:sp>
          <p:nvSpPr>
            <p:cNvPr id="10" name="Freeform 10"/>
            <p:cNvSpPr/>
            <p:nvPr/>
          </p:nvSpPr>
          <p:spPr>
            <a:xfrm>
              <a:off x="0" y="0"/>
              <a:ext cx="8017844" cy="11725402"/>
            </a:xfrm>
            <a:custGeom>
              <a:avLst/>
              <a:gdLst/>
              <a:ahLst/>
              <a:cxnLst/>
              <a:rect l="l" t="t" r="r" b="b"/>
              <a:pathLst>
                <a:path w="8017844" h="11725402">
                  <a:moveTo>
                    <a:pt x="0" y="0"/>
                  </a:moveTo>
                  <a:lnTo>
                    <a:pt x="8017844" y="0"/>
                  </a:lnTo>
                  <a:lnTo>
                    <a:pt x="8017844" y="11725402"/>
                  </a:lnTo>
                  <a:lnTo>
                    <a:pt x="0" y="11725402"/>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4" name="TextBox 10">
            <a:extLst>
              <a:ext uri="{FF2B5EF4-FFF2-40B4-BE49-F238E27FC236}">
                <a16:creationId xmlns:a16="http://schemas.microsoft.com/office/drawing/2014/main" id="{B3BE5FF1-1FD6-FFE5-D93F-4553AC837333}"/>
              </a:ext>
            </a:extLst>
          </p:cNvPr>
          <p:cNvSpPr txBox="1"/>
          <p:nvPr/>
        </p:nvSpPr>
        <p:spPr>
          <a:xfrm>
            <a:off x="12420600" y="221851"/>
            <a:ext cx="5867407" cy="750885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Size of the UK Business Market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(Private sector)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Italy			6 Million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Germany		5.2 Million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France		4 Million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Spain 		3.4 Million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Poland 		2.6 Million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Netherlands 	2.3 Million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Hungary 		2 Million</a:t>
            </a:r>
          </a:p>
        </p:txBody>
      </p:sp>
      <p:sp>
        <p:nvSpPr>
          <p:cNvPr id="98" name="TextBox 97">
            <a:extLst>
              <a:ext uri="{FF2B5EF4-FFF2-40B4-BE49-F238E27FC236}">
                <a16:creationId xmlns:a16="http://schemas.microsoft.com/office/drawing/2014/main" id="{363C6916-6641-17DB-CF8E-9D4C72C538E7}"/>
              </a:ext>
            </a:extLst>
          </p:cNvPr>
          <p:cNvSpPr txBox="1"/>
          <p:nvPr/>
        </p:nvSpPr>
        <p:spPr>
          <a:xfrm>
            <a:off x="81038" y="99695"/>
            <a:ext cx="12112549" cy="85946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5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t>
            </a:r>
            <a:r>
              <a:rPr kumimoji="0" lang="en-GB" sz="24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t>
            </a: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t>
            </a:r>
            <a:r>
              <a:rPr kumimoji="0" lang="en-GB"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Number of		Employment 	Turnover						Businesses		(Thousands)	(Millions)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All UK (pvt) businesses		5,555,130		27,524		4,479,552</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Sole Traders			4,110,145 (74%)	4,485			330,789</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All employers			1,444,985		23,039		4,148,763</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2 to 9 employees			1,177,335		4,288	(19%)		592,131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10 to 49 employees		222,785		4,346	(19%)		669,553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50 to 249 employees		36,905		3,596	(15%)		762,947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250 or more employees		7,960			10,809 (47%)	2,124,131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Of the 23 Million workers in the UK almost 50% are employed by the c.8000 businesses which are considered ‘Large’, an average of 1,350 employees each.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With internal recruiters on the rise, realistically there are 267,650 target businesses, an audience that makes up less than 5% of all UK businesses.</a:t>
            </a:r>
          </a:p>
        </p:txBody>
      </p:sp>
      <p:sp>
        <p:nvSpPr>
          <p:cNvPr id="6" name="Freeform 12">
            <a:extLst>
              <a:ext uri="{FF2B5EF4-FFF2-40B4-BE49-F238E27FC236}">
                <a16:creationId xmlns:a16="http://schemas.microsoft.com/office/drawing/2014/main" id="{DEE4B44C-988B-CB9E-DF46-607C494D8E91}"/>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7" name="TextBox 13">
            <a:extLst>
              <a:ext uri="{FF2B5EF4-FFF2-40B4-BE49-F238E27FC236}">
                <a16:creationId xmlns:a16="http://schemas.microsoft.com/office/drawing/2014/main" id="{2681D9C3-ACF5-2833-F928-33F7EFCAD2DF}"/>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 name="Group 9">
            <a:extLst>
              <a:ext uri="{FF2B5EF4-FFF2-40B4-BE49-F238E27FC236}">
                <a16:creationId xmlns:a16="http://schemas.microsoft.com/office/drawing/2014/main" id="{71B0F97A-42EE-EB65-116B-836B5638D897}"/>
              </a:ext>
            </a:extLst>
          </p:cNvPr>
          <p:cNvGrpSpPr/>
          <p:nvPr/>
        </p:nvGrpSpPr>
        <p:grpSpPr>
          <a:xfrm>
            <a:off x="0" y="0"/>
            <a:ext cx="6013375" cy="8794058"/>
            <a:chOff x="0" y="0"/>
            <a:chExt cx="8017833" cy="11725410"/>
          </a:xfrm>
        </p:grpSpPr>
        <p:sp>
          <p:nvSpPr>
            <p:cNvPr id="11" name="Freeform 10">
              <a:extLst>
                <a:ext uri="{FF2B5EF4-FFF2-40B4-BE49-F238E27FC236}">
                  <a16:creationId xmlns:a16="http://schemas.microsoft.com/office/drawing/2014/main" id="{3800D431-ED8F-8989-EEE1-E38610204C7C}"/>
                </a:ext>
              </a:extLst>
            </p:cNvPr>
            <p:cNvSpPr/>
            <p:nvPr/>
          </p:nvSpPr>
          <p:spPr>
            <a:xfrm>
              <a:off x="0" y="0"/>
              <a:ext cx="8017844" cy="11725402"/>
            </a:xfrm>
            <a:custGeom>
              <a:avLst/>
              <a:gdLst/>
              <a:ahLst/>
              <a:cxnLst/>
              <a:rect l="l" t="t" r="r" b="b"/>
              <a:pathLst>
                <a:path w="8017844" h="11725402">
                  <a:moveTo>
                    <a:pt x="0" y="0"/>
                  </a:moveTo>
                  <a:lnTo>
                    <a:pt x="8017844" y="0"/>
                  </a:lnTo>
                  <a:lnTo>
                    <a:pt x="8017844" y="11725402"/>
                  </a:lnTo>
                  <a:lnTo>
                    <a:pt x="0" y="11725402"/>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F3B34A49-9385-FD95-5C37-B4F56DD42571}"/>
              </a:ext>
            </a:extLst>
          </p:cNvPr>
          <p:cNvSpPr txBox="1"/>
          <p:nvPr/>
        </p:nvSpPr>
        <p:spPr>
          <a:xfrm>
            <a:off x="6152630" y="330749"/>
            <a:ext cx="11906770" cy="8217634"/>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 challenging financial climate and geopolitical issues have had a notable effect in the UK. Although 2023 started brightly there are now 30% less vacancies compared with 2021 (equating to less than 1 million).</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Technology sector saw a 56% reduction, with only Industrials and Engineering seeing a slight increase. Amazon ranked in the top 5 hiring businesses in the previous 5 years but did not make the top 20 in 2023.</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Unemployment is still at an all-time low (3.8%).</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Despite this…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2023 saw a 2% rise in the market being worth £41.7 billion (35.2 temporary / 6.5 permanent).</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The demand for ‘green’ roles in recycling and sustainability sectors continues to increase, 1 in 5 businesses are increasing these positions.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59% of businesses are confident that they will recruit in 2024. The most likely industries to increase hiring: Transportation &amp; Distribution (36%), Construction (36%), Medical &amp; Health Services (35%), Finance &amp; Accounting (32%), IT &amp; Telecoms (31%).</a:t>
            </a:r>
          </a:p>
        </p:txBody>
      </p:sp>
      <p:sp>
        <p:nvSpPr>
          <p:cNvPr id="10" name="TextBox 10">
            <a:extLst>
              <a:ext uri="{FF2B5EF4-FFF2-40B4-BE49-F238E27FC236}">
                <a16:creationId xmlns:a16="http://schemas.microsoft.com/office/drawing/2014/main" id="{82CB2682-B3EF-A33D-1F67-02A0C47C242B}"/>
              </a:ext>
            </a:extLst>
          </p:cNvPr>
          <p:cNvSpPr txBox="1"/>
          <p:nvPr/>
        </p:nvSpPr>
        <p:spPr>
          <a:xfrm>
            <a:off x="429424" y="371078"/>
            <a:ext cx="5056976" cy="166199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Current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Landscape</a:t>
            </a:r>
          </a:p>
        </p:txBody>
      </p:sp>
      <p:sp>
        <p:nvSpPr>
          <p:cNvPr id="12" name="Freeform 12">
            <a:extLst>
              <a:ext uri="{FF2B5EF4-FFF2-40B4-BE49-F238E27FC236}">
                <a16:creationId xmlns:a16="http://schemas.microsoft.com/office/drawing/2014/main" id="{06A40D1D-7772-28F6-9ECF-BC121A767B4E}"/>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13" name="TextBox 13">
            <a:extLst>
              <a:ext uri="{FF2B5EF4-FFF2-40B4-BE49-F238E27FC236}">
                <a16:creationId xmlns:a16="http://schemas.microsoft.com/office/drawing/2014/main" id="{952DA80A-1BF4-A1CE-3956-9399EB97862E}"/>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2579827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 name="Group 9">
            <a:extLst>
              <a:ext uri="{FF2B5EF4-FFF2-40B4-BE49-F238E27FC236}">
                <a16:creationId xmlns:a16="http://schemas.microsoft.com/office/drawing/2014/main" id="{71B0F97A-42EE-EB65-116B-836B5638D897}"/>
              </a:ext>
            </a:extLst>
          </p:cNvPr>
          <p:cNvGrpSpPr/>
          <p:nvPr/>
        </p:nvGrpSpPr>
        <p:grpSpPr>
          <a:xfrm>
            <a:off x="-13252" y="-15818"/>
            <a:ext cx="6013375" cy="8794058"/>
            <a:chOff x="0" y="0"/>
            <a:chExt cx="8017833" cy="11725410"/>
          </a:xfrm>
        </p:grpSpPr>
        <p:sp>
          <p:nvSpPr>
            <p:cNvPr id="11" name="Freeform 10">
              <a:extLst>
                <a:ext uri="{FF2B5EF4-FFF2-40B4-BE49-F238E27FC236}">
                  <a16:creationId xmlns:a16="http://schemas.microsoft.com/office/drawing/2014/main" id="{3800D431-ED8F-8989-EEE1-E38610204C7C}"/>
                </a:ext>
              </a:extLst>
            </p:cNvPr>
            <p:cNvSpPr/>
            <p:nvPr/>
          </p:nvSpPr>
          <p:spPr>
            <a:xfrm>
              <a:off x="0" y="0"/>
              <a:ext cx="8017844" cy="11725402"/>
            </a:xfrm>
            <a:custGeom>
              <a:avLst/>
              <a:gdLst/>
              <a:ahLst/>
              <a:cxnLst/>
              <a:rect l="l" t="t" r="r" b="b"/>
              <a:pathLst>
                <a:path w="8017844" h="11725402">
                  <a:moveTo>
                    <a:pt x="0" y="0"/>
                  </a:moveTo>
                  <a:lnTo>
                    <a:pt x="8017844" y="0"/>
                  </a:lnTo>
                  <a:lnTo>
                    <a:pt x="8017844" y="11725402"/>
                  </a:lnTo>
                  <a:lnTo>
                    <a:pt x="0" y="11725402"/>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10">
            <a:extLst>
              <a:ext uri="{FF2B5EF4-FFF2-40B4-BE49-F238E27FC236}">
                <a16:creationId xmlns:a16="http://schemas.microsoft.com/office/drawing/2014/main" id="{82CB2682-B3EF-A33D-1F67-02A0C47C242B}"/>
              </a:ext>
            </a:extLst>
          </p:cNvPr>
          <p:cNvSpPr txBox="1"/>
          <p:nvPr/>
        </p:nvSpPr>
        <p:spPr>
          <a:xfrm>
            <a:off x="304800" y="307986"/>
            <a:ext cx="5308463" cy="717029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Current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Landscape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50000"/>
              </a:lnSpc>
              <a:spcBef>
                <a:spcPts val="120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GVA is a measure of economic output that is like gross domestic product, or GDP. GVA measures the value of products and services produced minus the costs incurred in production, though not including labour costs.</a:t>
            </a:r>
          </a:p>
        </p:txBody>
      </p:sp>
      <p:pic>
        <p:nvPicPr>
          <p:cNvPr id="2052" name="Picture 4">
            <a:extLst>
              <a:ext uri="{FF2B5EF4-FFF2-40B4-BE49-F238E27FC236}">
                <a16:creationId xmlns:a16="http://schemas.microsoft.com/office/drawing/2014/main" id="{8566F183-F3E4-9E82-7BA2-C49B6A529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3383" y="0"/>
            <a:ext cx="12274604" cy="879405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2">
            <a:extLst>
              <a:ext uri="{FF2B5EF4-FFF2-40B4-BE49-F238E27FC236}">
                <a16:creationId xmlns:a16="http://schemas.microsoft.com/office/drawing/2014/main" id="{35E01359-5A8C-C49F-FBEA-86F716D883DF}"/>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13" name="TextBox 13">
            <a:extLst>
              <a:ext uri="{FF2B5EF4-FFF2-40B4-BE49-F238E27FC236}">
                <a16:creationId xmlns:a16="http://schemas.microsoft.com/office/drawing/2014/main" id="{44864BCE-3932-181E-5059-C4ED3F2D5C09}"/>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845599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 name="Group 9">
            <a:extLst>
              <a:ext uri="{FF2B5EF4-FFF2-40B4-BE49-F238E27FC236}">
                <a16:creationId xmlns:a16="http://schemas.microsoft.com/office/drawing/2014/main" id="{71B0F97A-42EE-EB65-116B-836B5638D897}"/>
              </a:ext>
            </a:extLst>
          </p:cNvPr>
          <p:cNvGrpSpPr/>
          <p:nvPr/>
        </p:nvGrpSpPr>
        <p:grpSpPr>
          <a:xfrm>
            <a:off x="0" y="0"/>
            <a:ext cx="6013375" cy="8794058"/>
            <a:chOff x="0" y="0"/>
            <a:chExt cx="8017833" cy="11725410"/>
          </a:xfrm>
        </p:grpSpPr>
        <p:sp>
          <p:nvSpPr>
            <p:cNvPr id="11" name="Freeform 10">
              <a:extLst>
                <a:ext uri="{FF2B5EF4-FFF2-40B4-BE49-F238E27FC236}">
                  <a16:creationId xmlns:a16="http://schemas.microsoft.com/office/drawing/2014/main" id="{3800D431-ED8F-8989-EEE1-E38610204C7C}"/>
                </a:ext>
              </a:extLst>
            </p:cNvPr>
            <p:cNvSpPr/>
            <p:nvPr/>
          </p:nvSpPr>
          <p:spPr>
            <a:xfrm>
              <a:off x="0" y="0"/>
              <a:ext cx="8017844" cy="11725402"/>
            </a:xfrm>
            <a:custGeom>
              <a:avLst/>
              <a:gdLst/>
              <a:ahLst/>
              <a:cxnLst/>
              <a:rect l="l" t="t" r="r" b="b"/>
              <a:pathLst>
                <a:path w="8017844" h="11725402">
                  <a:moveTo>
                    <a:pt x="0" y="0"/>
                  </a:moveTo>
                  <a:lnTo>
                    <a:pt x="8017844" y="0"/>
                  </a:lnTo>
                  <a:lnTo>
                    <a:pt x="8017844" y="11725402"/>
                  </a:lnTo>
                  <a:lnTo>
                    <a:pt x="0" y="11725402"/>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10">
            <a:extLst>
              <a:ext uri="{FF2B5EF4-FFF2-40B4-BE49-F238E27FC236}">
                <a16:creationId xmlns:a16="http://schemas.microsoft.com/office/drawing/2014/main" id="{82CB2682-B3EF-A33D-1F67-02A0C47C242B}"/>
              </a:ext>
            </a:extLst>
          </p:cNvPr>
          <p:cNvSpPr txBox="1"/>
          <p:nvPr/>
        </p:nvSpPr>
        <p:spPr>
          <a:xfrm>
            <a:off x="429424" y="371078"/>
            <a:ext cx="5056976" cy="3692421"/>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Current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Landscape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50000"/>
              </a:lnSpc>
              <a:spcBef>
                <a:spcPts val="120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Having a diverse client base is essential to reduce risk</a:t>
            </a:r>
          </a:p>
        </p:txBody>
      </p:sp>
      <p:pic>
        <p:nvPicPr>
          <p:cNvPr id="1026" name="Picture 2">
            <a:extLst>
              <a:ext uri="{FF2B5EF4-FFF2-40B4-BE49-F238E27FC236}">
                <a16:creationId xmlns:a16="http://schemas.microsoft.com/office/drawing/2014/main" id="{EDDCE10E-9128-371B-75C6-BB5C330AF5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3383" y="0"/>
            <a:ext cx="12274604" cy="879405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2">
            <a:extLst>
              <a:ext uri="{FF2B5EF4-FFF2-40B4-BE49-F238E27FC236}">
                <a16:creationId xmlns:a16="http://schemas.microsoft.com/office/drawing/2014/main" id="{9ADBA5E8-2528-9F52-AB94-6D0B0F6CDF97}"/>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13" name="TextBox 13">
            <a:extLst>
              <a:ext uri="{FF2B5EF4-FFF2-40B4-BE49-F238E27FC236}">
                <a16:creationId xmlns:a16="http://schemas.microsoft.com/office/drawing/2014/main" id="{ADE20B01-87A0-03C5-F697-F94F582CFA27}"/>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2093712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3" name="Group 3"/>
          <p:cNvGrpSpPr/>
          <p:nvPr/>
        </p:nvGrpSpPr>
        <p:grpSpPr>
          <a:xfrm>
            <a:off x="0" y="8680426"/>
            <a:ext cx="18288000" cy="1745541"/>
            <a:chOff x="0" y="0"/>
            <a:chExt cx="24384000" cy="2327389"/>
          </a:xfrm>
        </p:grpSpPr>
        <p:sp>
          <p:nvSpPr>
            <p:cNvPr id="4" name="Freeform 4"/>
            <p:cNvSpPr/>
            <p:nvPr/>
          </p:nvSpPr>
          <p:spPr>
            <a:xfrm>
              <a:off x="0" y="0"/>
              <a:ext cx="24384000" cy="2327388"/>
            </a:xfrm>
            <a:custGeom>
              <a:avLst/>
              <a:gdLst/>
              <a:ahLst/>
              <a:cxnLst/>
              <a:rect l="l" t="t" r="r" b="b"/>
              <a:pathLst>
                <a:path w="24384000" h="2327388">
                  <a:moveTo>
                    <a:pt x="0" y="0"/>
                  </a:moveTo>
                  <a:lnTo>
                    <a:pt x="24384000" y="0"/>
                  </a:lnTo>
                  <a:lnTo>
                    <a:pt x="24384000" y="2327388"/>
                  </a:lnTo>
                  <a:lnTo>
                    <a:pt x="0" y="2327388"/>
                  </a:lnTo>
                  <a:close/>
                </a:path>
              </a:pathLst>
            </a:custGeom>
            <a:solidFill>
              <a:srgbClr val="FFFFFF"/>
            </a:solidFill>
          </p:spPr>
          <p:txBody>
            <a:bodyPr/>
            <a:lstStyle/>
            <a:p>
              <a:endParaRPr lang="nl-NL"/>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6" name="Group 6"/>
          <p:cNvGrpSpPr/>
          <p:nvPr/>
        </p:nvGrpSpPr>
        <p:grpSpPr>
          <a:xfrm>
            <a:off x="-19051" y="0"/>
            <a:ext cx="18288000" cy="1728216"/>
            <a:chOff x="0" y="0"/>
            <a:chExt cx="24384000" cy="2304288"/>
          </a:xfrm>
        </p:grpSpPr>
        <p:sp>
          <p:nvSpPr>
            <p:cNvPr id="7" name="Freeform 7"/>
            <p:cNvSpPr/>
            <p:nvPr/>
          </p:nvSpPr>
          <p:spPr>
            <a:xfrm>
              <a:off x="0" y="0"/>
              <a:ext cx="24384000" cy="2304288"/>
            </a:xfrm>
            <a:custGeom>
              <a:avLst/>
              <a:gdLst/>
              <a:ahLst/>
              <a:cxnLst/>
              <a:rect l="l" t="t" r="r" b="b"/>
              <a:pathLst>
                <a:path w="24384000" h="2304288">
                  <a:moveTo>
                    <a:pt x="0" y="0"/>
                  </a:moveTo>
                  <a:lnTo>
                    <a:pt x="24384000" y="0"/>
                  </a:lnTo>
                  <a:lnTo>
                    <a:pt x="24384000" y="2304288"/>
                  </a:lnTo>
                  <a:lnTo>
                    <a:pt x="0" y="2304288"/>
                  </a:lnTo>
                  <a:close/>
                </a:path>
              </a:pathLst>
            </a:custGeom>
            <a:solidFill>
              <a:srgbClr val="2D3A5F"/>
            </a:solidFill>
          </p:spPr>
          <p:txBody>
            <a:bodyPr/>
            <a:lstStyle/>
            <a:p>
              <a:endParaRPr lang="nl-NL"/>
            </a:p>
          </p:txBody>
        </p:sp>
      </p:grpSp>
      <p:grpSp>
        <p:nvGrpSpPr>
          <p:cNvPr id="8" name="Group 8"/>
          <p:cNvGrpSpPr/>
          <p:nvPr/>
        </p:nvGrpSpPr>
        <p:grpSpPr>
          <a:xfrm>
            <a:off x="13978543" y="9241641"/>
            <a:ext cx="4309455" cy="589330"/>
            <a:chOff x="0" y="0"/>
            <a:chExt cx="5745940" cy="785774"/>
          </a:xfrm>
        </p:grpSpPr>
        <p:grpSp>
          <p:nvGrpSpPr>
            <p:cNvPr id="9" name="Group 9"/>
            <p:cNvGrpSpPr/>
            <p:nvPr/>
          </p:nvGrpSpPr>
          <p:grpSpPr>
            <a:xfrm>
              <a:off x="0" y="0"/>
              <a:ext cx="5745940" cy="785774"/>
              <a:chOff x="0" y="0"/>
              <a:chExt cx="5745940" cy="785774"/>
            </a:xfrm>
          </p:grpSpPr>
          <p:sp>
            <p:nvSpPr>
              <p:cNvPr id="10" name="Freeform 10"/>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1" name="TextBox 11"/>
            <p:cNvSpPr txBox="1"/>
            <p:nvPr/>
          </p:nvSpPr>
          <p:spPr>
            <a:xfrm>
              <a:off x="0" y="178884"/>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
        <p:nvSpPr>
          <p:cNvPr id="12" name="TextBox 12"/>
          <p:cNvSpPr txBox="1"/>
          <p:nvPr/>
        </p:nvSpPr>
        <p:spPr>
          <a:xfrm>
            <a:off x="91440" y="516607"/>
            <a:ext cx="18105120" cy="938784"/>
          </a:xfrm>
          <a:prstGeom prst="rect">
            <a:avLst/>
          </a:prstGeom>
        </p:spPr>
        <p:txBody>
          <a:bodyPr lIns="0" tIns="0" rIns="0" bIns="0" rtlCol="0" anchor="t">
            <a:spAutoFit/>
          </a:bodyPr>
          <a:lstStyle/>
          <a:p>
            <a:pPr algn="ctr">
              <a:lnSpc>
                <a:spcPts val="7128"/>
              </a:lnSpc>
            </a:pPr>
            <a:r>
              <a:rPr lang="en-US" sz="6600">
                <a:solidFill>
                  <a:srgbClr val="FFFFFF"/>
                </a:solidFill>
                <a:latin typeface="Montserrat Bold"/>
              </a:rPr>
              <a:t>PLANNING </a:t>
            </a:r>
            <a:r>
              <a:rPr lang="en-US" sz="6600">
                <a:solidFill>
                  <a:srgbClr val="5C77B9"/>
                </a:solidFill>
                <a:latin typeface="Montserrat Bold"/>
              </a:rPr>
              <a:t>DAY 1</a:t>
            </a:r>
          </a:p>
        </p:txBody>
      </p:sp>
      <p:grpSp>
        <p:nvGrpSpPr>
          <p:cNvPr id="13" name="Group 13"/>
          <p:cNvGrpSpPr/>
          <p:nvPr/>
        </p:nvGrpSpPr>
        <p:grpSpPr>
          <a:xfrm>
            <a:off x="4099857" y="2137730"/>
            <a:ext cx="11844380" cy="6231588"/>
            <a:chOff x="0" y="-76200"/>
            <a:chExt cx="15792506" cy="8308783"/>
          </a:xfrm>
        </p:grpSpPr>
        <p:sp>
          <p:nvSpPr>
            <p:cNvPr id="14" name="TextBox 14"/>
            <p:cNvSpPr txBox="1"/>
            <p:nvPr/>
          </p:nvSpPr>
          <p:spPr>
            <a:xfrm>
              <a:off x="0" y="-29508"/>
              <a:ext cx="3356300" cy="8262091"/>
            </a:xfrm>
            <a:prstGeom prst="rect">
              <a:avLst/>
            </a:prstGeom>
          </p:spPr>
          <p:txBody>
            <a:bodyPr lIns="0" tIns="0" rIns="0" bIns="0" rtlCol="0" anchor="t">
              <a:spAutoFit/>
            </a:bodyPr>
            <a:lstStyle/>
            <a:p>
              <a:pPr>
                <a:lnSpc>
                  <a:spcPts val="2719"/>
                </a:lnSpc>
              </a:pPr>
              <a:r>
                <a:rPr lang="en-US" sz="1599" dirty="0">
                  <a:solidFill>
                    <a:srgbClr val="4F6AB3"/>
                  </a:solidFill>
                  <a:latin typeface="Montserrat Bold"/>
                </a:rPr>
                <a:t>09.00 - 09.15</a:t>
              </a:r>
            </a:p>
            <a:p>
              <a:pPr>
                <a:lnSpc>
                  <a:spcPts val="2719"/>
                </a:lnSpc>
              </a:pPr>
              <a:r>
                <a:rPr lang="en-US" sz="1599" dirty="0">
                  <a:solidFill>
                    <a:srgbClr val="4F6AB3"/>
                  </a:solidFill>
                  <a:latin typeface="Montserrat Bold"/>
                </a:rPr>
                <a:t>09.15 - 09.45</a:t>
              </a:r>
            </a:p>
            <a:p>
              <a:pPr>
                <a:lnSpc>
                  <a:spcPts val="2719"/>
                </a:lnSpc>
              </a:pPr>
              <a:r>
                <a:rPr lang="en-US" sz="1599" dirty="0">
                  <a:solidFill>
                    <a:srgbClr val="4F6AB3"/>
                  </a:solidFill>
                  <a:latin typeface="Montserrat Bold"/>
                </a:rPr>
                <a:t>09.45 - 10.30</a:t>
              </a:r>
            </a:p>
            <a:p>
              <a:pPr>
                <a:lnSpc>
                  <a:spcPts val="2719"/>
                </a:lnSpc>
              </a:pPr>
              <a:r>
                <a:rPr lang="en-US" sz="1599" dirty="0">
                  <a:solidFill>
                    <a:srgbClr val="4F6AB3"/>
                  </a:solidFill>
                  <a:latin typeface="Montserrat Bold"/>
                </a:rPr>
                <a:t>10.30 - 10.45</a:t>
              </a:r>
            </a:p>
            <a:p>
              <a:pPr>
                <a:lnSpc>
                  <a:spcPts val="2719"/>
                </a:lnSpc>
              </a:pPr>
              <a:r>
                <a:rPr lang="en-US" sz="1599" dirty="0">
                  <a:solidFill>
                    <a:srgbClr val="4F6AB3"/>
                  </a:solidFill>
                  <a:latin typeface="Montserrat Bold"/>
                </a:rPr>
                <a:t>10.45 - 11.15</a:t>
              </a:r>
            </a:p>
            <a:p>
              <a:pPr>
                <a:lnSpc>
                  <a:spcPts val="2719"/>
                </a:lnSpc>
              </a:pPr>
              <a:r>
                <a:rPr lang="en-US" sz="1599" dirty="0">
                  <a:solidFill>
                    <a:srgbClr val="4F6AB3"/>
                  </a:solidFill>
                  <a:latin typeface="Montserrat Bold"/>
                </a:rPr>
                <a:t>11.15 - 12.00</a:t>
              </a:r>
            </a:p>
            <a:p>
              <a:pPr>
                <a:lnSpc>
                  <a:spcPts val="2719"/>
                </a:lnSpc>
              </a:pPr>
              <a:r>
                <a:rPr lang="en-US" sz="1599" dirty="0">
                  <a:solidFill>
                    <a:srgbClr val="4F6AB3"/>
                  </a:solidFill>
                  <a:latin typeface="Montserrat Bold"/>
                </a:rPr>
                <a:t>12.00 - 13.00</a:t>
              </a:r>
            </a:p>
            <a:p>
              <a:pPr>
                <a:lnSpc>
                  <a:spcPts val="2719"/>
                </a:lnSpc>
              </a:pPr>
              <a:r>
                <a:rPr lang="en-US" sz="1599" dirty="0">
                  <a:solidFill>
                    <a:srgbClr val="4F6AB3"/>
                  </a:solidFill>
                  <a:latin typeface="Montserrat Bold"/>
                </a:rPr>
                <a:t>13.00 - 13.30</a:t>
              </a:r>
            </a:p>
            <a:p>
              <a:pPr>
                <a:lnSpc>
                  <a:spcPts val="2719"/>
                </a:lnSpc>
              </a:pPr>
              <a:r>
                <a:rPr lang="en-US" sz="1599" dirty="0">
                  <a:solidFill>
                    <a:srgbClr val="4F6AB3"/>
                  </a:solidFill>
                  <a:latin typeface="Montserrat Bold"/>
                </a:rPr>
                <a:t>13.30 - 14.00</a:t>
              </a:r>
            </a:p>
            <a:p>
              <a:pPr>
                <a:lnSpc>
                  <a:spcPts val="2719"/>
                </a:lnSpc>
              </a:pPr>
              <a:r>
                <a:rPr lang="en-US" sz="1599" dirty="0">
                  <a:solidFill>
                    <a:srgbClr val="4F6AB3"/>
                  </a:solidFill>
                  <a:latin typeface="Montserrat Bold"/>
                </a:rPr>
                <a:t>14.00 - 14.30</a:t>
              </a:r>
            </a:p>
            <a:p>
              <a:pPr>
                <a:lnSpc>
                  <a:spcPts val="2719"/>
                </a:lnSpc>
              </a:pPr>
              <a:r>
                <a:rPr lang="en-US" sz="1599" dirty="0">
                  <a:solidFill>
                    <a:srgbClr val="4F6AB3"/>
                  </a:solidFill>
                  <a:latin typeface="Montserrat Bold"/>
                </a:rPr>
                <a:t>14.30 - 14.45</a:t>
              </a:r>
            </a:p>
            <a:p>
              <a:pPr>
                <a:lnSpc>
                  <a:spcPts val="2719"/>
                </a:lnSpc>
              </a:pPr>
              <a:r>
                <a:rPr lang="en-US" sz="1599" dirty="0">
                  <a:solidFill>
                    <a:srgbClr val="4F6AB3"/>
                  </a:solidFill>
                  <a:latin typeface="Montserrat Bold"/>
                </a:rPr>
                <a:t>14.45 - 15.45</a:t>
              </a:r>
            </a:p>
            <a:p>
              <a:pPr>
                <a:lnSpc>
                  <a:spcPts val="2719"/>
                </a:lnSpc>
              </a:pPr>
              <a:r>
                <a:rPr lang="en-US" sz="1599" dirty="0">
                  <a:solidFill>
                    <a:srgbClr val="4F6AB3"/>
                  </a:solidFill>
                  <a:latin typeface="Montserrat Bold"/>
                </a:rPr>
                <a:t>15.45 - 16.15</a:t>
              </a:r>
            </a:p>
            <a:p>
              <a:pPr>
                <a:lnSpc>
                  <a:spcPts val="2719"/>
                </a:lnSpc>
              </a:pPr>
              <a:r>
                <a:rPr lang="en-US" sz="1599" dirty="0">
                  <a:solidFill>
                    <a:srgbClr val="4F6AB3"/>
                  </a:solidFill>
                  <a:latin typeface="Montserrat Bold"/>
                </a:rPr>
                <a:t>16.15 - 16.30</a:t>
              </a:r>
            </a:p>
            <a:p>
              <a:pPr>
                <a:lnSpc>
                  <a:spcPts val="2719"/>
                </a:lnSpc>
              </a:pPr>
              <a:r>
                <a:rPr lang="en-US" sz="1599" dirty="0">
                  <a:solidFill>
                    <a:srgbClr val="4F6AB3"/>
                  </a:solidFill>
                  <a:latin typeface="Montserrat Bold"/>
                </a:rPr>
                <a:t>16.45 - 17.00</a:t>
              </a:r>
            </a:p>
            <a:p>
              <a:pPr>
                <a:lnSpc>
                  <a:spcPts val="2719"/>
                </a:lnSpc>
              </a:pPr>
              <a:r>
                <a:rPr lang="en-US" sz="1599" dirty="0">
                  <a:solidFill>
                    <a:srgbClr val="4F6AB3"/>
                  </a:solidFill>
                  <a:latin typeface="Montserrat Bold"/>
                </a:rPr>
                <a:t>17.15 - 19.30</a:t>
              </a:r>
            </a:p>
            <a:p>
              <a:pPr>
                <a:lnSpc>
                  <a:spcPts val="2719"/>
                </a:lnSpc>
              </a:pPr>
              <a:endParaRPr lang="en-US" sz="1599" dirty="0">
                <a:solidFill>
                  <a:srgbClr val="4F6AB3"/>
                </a:solidFill>
                <a:latin typeface="Montserrat Bold"/>
              </a:endParaRPr>
            </a:p>
            <a:p>
              <a:pPr>
                <a:lnSpc>
                  <a:spcPts val="2719"/>
                </a:lnSpc>
              </a:pPr>
              <a:r>
                <a:rPr lang="en-US" sz="1599" dirty="0">
                  <a:solidFill>
                    <a:srgbClr val="4F6AB3"/>
                  </a:solidFill>
                  <a:latin typeface="Montserrat Bold"/>
                </a:rPr>
                <a:t>19.30 - 21.00</a:t>
              </a:r>
            </a:p>
          </p:txBody>
        </p:sp>
        <p:sp>
          <p:nvSpPr>
            <p:cNvPr id="15" name="TextBox 15"/>
            <p:cNvSpPr txBox="1"/>
            <p:nvPr/>
          </p:nvSpPr>
          <p:spPr>
            <a:xfrm>
              <a:off x="2787011" y="-76200"/>
              <a:ext cx="13005495" cy="8262090"/>
            </a:xfrm>
            <a:prstGeom prst="rect">
              <a:avLst/>
            </a:prstGeom>
          </p:spPr>
          <p:txBody>
            <a:bodyPr lIns="0" tIns="0" rIns="0" bIns="0" rtlCol="0" anchor="t">
              <a:spAutoFit/>
            </a:bodyPr>
            <a:lstStyle/>
            <a:p>
              <a:pPr>
                <a:lnSpc>
                  <a:spcPts val="2719"/>
                </a:lnSpc>
              </a:pPr>
              <a:r>
                <a:rPr lang="en-US" sz="1599" dirty="0">
                  <a:solidFill>
                    <a:srgbClr val="4F6AB3"/>
                  </a:solidFill>
                  <a:latin typeface="Montserrat"/>
                </a:rPr>
                <a:t>European Market situation &amp; How do we anticipate (Gertjan)</a:t>
              </a:r>
            </a:p>
            <a:p>
              <a:pPr>
                <a:lnSpc>
                  <a:spcPts val="2719"/>
                </a:lnSpc>
              </a:pPr>
              <a:r>
                <a:rPr lang="en-US" sz="1599" dirty="0">
                  <a:solidFill>
                    <a:srgbClr val="4F6AB3"/>
                  </a:solidFill>
                  <a:latin typeface="Montserrat"/>
                </a:rPr>
                <a:t>Break-Out sessions (all)</a:t>
              </a:r>
            </a:p>
            <a:p>
              <a:pPr>
                <a:lnSpc>
                  <a:spcPts val="2719"/>
                </a:lnSpc>
              </a:pPr>
              <a:r>
                <a:rPr lang="en-US" sz="1599" dirty="0">
                  <a:solidFill>
                    <a:srgbClr val="4F6AB3"/>
                  </a:solidFill>
                  <a:latin typeface="Montserrat"/>
                </a:rPr>
                <a:t>Presentations outcomes &amp; Selecting best practices (all)</a:t>
              </a:r>
            </a:p>
            <a:p>
              <a:pPr>
                <a:lnSpc>
                  <a:spcPts val="2719"/>
                </a:lnSpc>
              </a:pPr>
              <a:r>
                <a:rPr lang="en-US" sz="1599" b="1" dirty="0">
                  <a:solidFill>
                    <a:srgbClr val="4F6AB3"/>
                  </a:solidFill>
                  <a:latin typeface="Montserrat"/>
                </a:rPr>
                <a:t>Coffee break </a:t>
              </a:r>
            </a:p>
            <a:p>
              <a:pPr>
                <a:lnSpc>
                  <a:spcPts val="2719"/>
                </a:lnSpc>
              </a:pPr>
              <a:r>
                <a:rPr lang="en-US" sz="1599" dirty="0">
                  <a:solidFill>
                    <a:srgbClr val="4F6AB3"/>
                  </a:solidFill>
                  <a:latin typeface="Montserrat"/>
                </a:rPr>
                <a:t>Insights from the UK - Matt Hogg</a:t>
              </a:r>
            </a:p>
            <a:p>
              <a:pPr>
                <a:lnSpc>
                  <a:spcPts val="2719"/>
                </a:lnSpc>
              </a:pPr>
              <a:r>
                <a:rPr lang="en-US" sz="1599" dirty="0">
                  <a:solidFill>
                    <a:srgbClr val="4F6AB3"/>
                  </a:solidFill>
                  <a:latin typeface="Montserrat"/>
                </a:rPr>
                <a:t>AI in executive search - presentation AI group (Bibi) </a:t>
              </a:r>
            </a:p>
            <a:p>
              <a:pPr>
                <a:lnSpc>
                  <a:spcPts val="2719"/>
                </a:lnSpc>
              </a:pPr>
              <a:r>
                <a:rPr lang="en-US" sz="1599" b="1" dirty="0">
                  <a:solidFill>
                    <a:srgbClr val="4F6AB3"/>
                  </a:solidFill>
                  <a:latin typeface="Montserrat"/>
                </a:rPr>
                <a:t>Lunch </a:t>
              </a:r>
            </a:p>
            <a:p>
              <a:pPr>
                <a:lnSpc>
                  <a:spcPts val="2719"/>
                </a:lnSpc>
              </a:pPr>
              <a:r>
                <a:rPr lang="en-US" sz="1599" dirty="0">
                  <a:solidFill>
                    <a:srgbClr val="4F6AB3"/>
                  </a:solidFill>
                  <a:latin typeface="Montserrat"/>
                </a:rPr>
                <a:t>Diversity and Inclusion (Adelina &amp; Vincenzo)</a:t>
              </a:r>
            </a:p>
            <a:p>
              <a:pPr>
                <a:lnSpc>
                  <a:spcPts val="2719"/>
                </a:lnSpc>
              </a:pPr>
              <a:r>
                <a:rPr lang="en-US" sz="1599" dirty="0">
                  <a:solidFill>
                    <a:srgbClr val="4F6AB3"/>
                  </a:solidFill>
                  <a:latin typeface="Montserrat"/>
                </a:rPr>
                <a:t>Cross Border development Taskforce (Eva, Adelina &amp; </a:t>
              </a:r>
              <a:r>
                <a:rPr lang="en-US" sz="1599" dirty="0" err="1">
                  <a:solidFill>
                    <a:srgbClr val="4F6AB3"/>
                  </a:solidFill>
                  <a:latin typeface="Montserrat"/>
                </a:rPr>
                <a:t>Dror</a:t>
              </a:r>
              <a:r>
                <a:rPr lang="en-US" sz="1599" dirty="0">
                  <a:solidFill>
                    <a:srgbClr val="4F6AB3"/>
                  </a:solidFill>
                  <a:latin typeface="Montserrat"/>
                </a:rPr>
                <a:t>)</a:t>
              </a:r>
            </a:p>
            <a:p>
              <a:pPr>
                <a:lnSpc>
                  <a:spcPts val="2719"/>
                </a:lnSpc>
              </a:pPr>
              <a:r>
                <a:rPr lang="en-US" sz="1599" dirty="0">
                  <a:solidFill>
                    <a:srgbClr val="4F6AB3"/>
                  </a:solidFill>
                  <a:latin typeface="Montserrat"/>
                </a:rPr>
                <a:t>Cross Border success stories</a:t>
              </a:r>
            </a:p>
            <a:p>
              <a:pPr>
                <a:lnSpc>
                  <a:spcPts val="2719"/>
                </a:lnSpc>
              </a:pPr>
              <a:r>
                <a:rPr lang="en-US" sz="1599" b="1" dirty="0">
                  <a:solidFill>
                    <a:srgbClr val="4F6AB3"/>
                  </a:solidFill>
                  <a:latin typeface="Montserrat"/>
                </a:rPr>
                <a:t>Coffee Break </a:t>
              </a:r>
            </a:p>
            <a:p>
              <a:pPr>
                <a:lnSpc>
                  <a:spcPts val="2719"/>
                </a:lnSpc>
              </a:pPr>
              <a:r>
                <a:rPr lang="en-US" sz="1599" dirty="0">
                  <a:solidFill>
                    <a:srgbClr val="4F6AB3"/>
                  </a:solidFill>
                  <a:latin typeface="Montserrat"/>
                </a:rPr>
                <a:t>Key-note speaker IESF Switzerland - </a:t>
              </a:r>
              <a:r>
                <a:rPr lang="en-US" sz="1599" u="sng" dirty="0">
                  <a:solidFill>
                    <a:srgbClr val="4F6AB3"/>
                  </a:solidFill>
                  <a:latin typeface="Montserrat"/>
                  <a:hlinkClick r:id="rId4" tooltip="https://www.linkedin.com/in/hvaring/"/>
                </a:rPr>
                <a:t>Frode Hvaring</a:t>
              </a:r>
              <a:r>
                <a:rPr lang="en-US" sz="1599" dirty="0">
                  <a:solidFill>
                    <a:srgbClr val="4F6AB3"/>
                  </a:solidFill>
                  <a:latin typeface="Montserrat"/>
                </a:rPr>
                <a:t> (MD </a:t>
              </a:r>
              <a:r>
                <a:rPr lang="en-US" sz="1599" dirty="0" err="1">
                  <a:solidFill>
                    <a:srgbClr val="4F6AB3"/>
                  </a:solidFill>
                  <a:latin typeface="Montserrat"/>
                </a:rPr>
                <a:t>Novelia</a:t>
              </a:r>
              <a:r>
                <a:rPr lang="en-US" sz="1599" dirty="0">
                  <a:solidFill>
                    <a:srgbClr val="4F6AB3"/>
                  </a:solidFill>
                  <a:latin typeface="Montserrat"/>
                </a:rPr>
                <a:t> Assessment)</a:t>
              </a:r>
            </a:p>
            <a:p>
              <a:pPr>
                <a:lnSpc>
                  <a:spcPts val="2719"/>
                </a:lnSpc>
              </a:pPr>
              <a:r>
                <a:rPr lang="en-US" sz="1599" dirty="0">
                  <a:solidFill>
                    <a:srgbClr val="4F6AB3"/>
                  </a:solidFill>
                  <a:latin typeface="Montserrat"/>
                </a:rPr>
                <a:t>Evaluation after cross border (Gertjan)</a:t>
              </a:r>
            </a:p>
            <a:p>
              <a:pPr>
                <a:lnSpc>
                  <a:spcPts val="2719"/>
                </a:lnSpc>
              </a:pPr>
              <a:r>
                <a:rPr lang="en-US" sz="1599" dirty="0">
                  <a:solidFill>
                    <a:srgbClr val="4F6AB3"/>
                  </a:solidFill>
                  <a:latin typeface="Montserrat"/>
                </a:rPr>
                <a:t>Partner support Questions &amp; </a:t>
              </a:r>
              <a:r>
                <a:rPr lang="en-US" sz="1599" dirty="0" err="1">
                  <a:solidFill>
                    <a:srgbClr val="4F6AB3"/>
                  </a:solidFill>
                  <a:latin typeface="Montserrat"/>
                </a:rPr>
                <a:t>Sharings</a:t>
              </a:r>
              <a:r>
                <a:rPr lang="en-US" sz="1599" dirty="0">
                  <a:solidFill>
                    <a:srgbClr val="4F6AB3"/>
                  </a:solidFill>
                  <a:latin typeface="Montserrat"/>
                </a:rPr>
                <a:t> (all)</a:t>
              </a:r>
            </a:p>
            <a:p>
              <a:pPr>
                <a:lnSpc>
                  <a:spcPts val="2719"/>
                </a:lnSpc>
              </a:pPr>
              <a:r>
                <a:rPr lang="en-US" sz="1599" b="1" dirty="0">
                  <a:solidFill>
                    <a:srgbClr val="4F6AB3"/>
                  </a:solidFill>
                  <a:latin typeface="Montserrat"/>
                </a:rPr>
                <a:t>Departure for train station, train to </a:t>
              </a:r>
              <a:r>
                <a:rPr lang="en-US" sz="1599" b="1" dirty="0" err="1">
                  <a:solidFill>
                    <a:srgbClr val="4F6AB3"/>
                  </a:solidFill>
                  <a:latin typeface="Montserrat"/>
                </a:rPr>
                <a:t>Lutry</a:t>
              </a:r>
              <a:r>
                <a:rPr lang="en-US" sz="1599" b="1" dirty="0">
                  <a:solidFill>
                    <a:srgbClr val="4F6AB3"/>
                  </a:solidFill>
                  <a:latin typeface="Montserrat"/>
                </a:rPr>
                <a:t> at 5 pm</a:t>
              </a:r>
            </a:p>
            <a:p>
              <a:pPr>
                <a:lnSpc>
                  <a:spcPts val="2719"/>
                </a:lnSpc>
              </a:pPr>
              <a:r>
                <a:rPr lang="en-US" sz="1599" b="1" dirty="0">
                  <a:solidFill>
                    <a:srgbClr val="4F6AB3"/>
                  </a:solidFill>
                  <a:latin typeface="Montserrat"/>
                </a:rPr>
                <a:t>Panoramic tour of the </a:t>
              </a:r>
              <a:r>
                <a:rPr lang="en-US" sz="1599" b="1" dirty="0" err="1">
                  <a:solidFill>
                    <a:srgbClr val="4F6AB3"/>
                  </a:solidFill>
                  <a:latin typeface="Montserrat"/>
                </a:rPr>
                <a:t>Lavaux</a:t>
              </a:r>
              <a:r>
                <a:rPr lang="en-US" sz="1599" b="1" dirty="0">
                  <a:solidFill>
                    <a:srgbClr val="4F6AB3"/>
                  </a:solidFill>
                  <a:latin typeface="Montserrat"/>
                </a:rPr>
                <a:t> (world heritage site), aboard the </a:t>
              </a:r>
            </a:p>
            <a:p>
              <a:pPr>
                <a:lnSpc>
                  <a:spcPts val="2719"/>
                </a:lnSpc>
              </a:pPr>
              <a:r>
                <a:rPr lang="en-US" sz="1599" b="1" dirty="0" err="1">
                  <a:solidFill>
                    <a:srgbClr val="4F6AB3"/>
                  </a:solidFill>
                  <a:latin typeface="Montserrat"/>
                </a:rPr>
                <a:t>Lutry</a:t>
              </a:r>
              <a:r>
                <a:rPr lang="en-US" sz="1599" b="1" dirty="0">
                  <a:solidFill>
                    <a:srgbClr val="4F6AB3"/>
                  </a:solidFill>
                  <a:latin typeface="Montserrat"/>
                </a:rPr>
                <a:t> Petit Train + Wine tasting at a local domain</a:t>
              </a:r>
            </a:p>
            <a:p>
              <a:pPr>
                <a:lnSpc>
                  <a:spcPts val="2719"/>
                </a:lnSpc>
              </a:pPr>
              <a:r>
                <a:rPr lang="en-US" sz="1599" b="1" dirty="0">
                  <a:solidFill>
                    <a:srgbClr val="4F6AB3"/>
                  </a:solidFill>
                  <a:latin typeface="Montserrat"/>
                </a:rPr>
                <a:t>Dinner at Villa </a:t>
              </a:r>
              <a:r>
                <a:rPr lang="en-US" sz="1599" b="1" dirty="0" err="1">
                  <a:solidFill>
                    <a:srgbClr val="4F6AB3"/>
                  </a:solidFill>
                  <a:latin typeface="Montserrat"/>
                </a:rPr>
                <a:t>Malfi</a:t>
              </a:r>
              <a:r>
                <a:rPr lang="en-US" sz="1599" b="1" dirty="0">
                  <a:solidFill>
                    <a:srgbClr val="4F6AB3"/>
                  </a:solidFill>
                  <a:latin typeface="Montserrat"/>
                </a:rPr>
                <a:t> restaurant, </a:t>
              </a:r>
              <a:r>
                <a:rPr lang="en-US" sz="1599" b="1" dirty="0" err="1">
                  <a:solidFill>
                    <a:srgbClr val="4F6AB3"/>
                  </a:solidFill>
                  <a:latin typeface="Montserrat"/>
                </a:rPr>
                <a:t>Lutry</a:t>
              </a:r>
              <a:endParaRPr lang="en-US" sz="1599" b="1" dirty="0">
                <a:solidFill>
                  <a:srgbClr val="4F6AB3"/>
                </a:solidFill>
                <a:latin typeface="Montserrat"/>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dirty="0">
                <a:ln>
                  <a:noFill/>
                </a:ln>
                <a:solidFill>
                  <a:srgbClr val="FFFFFF"/>
                </a:solidFill>
                <a:effectLst/>
                <a:uLnTx/>
                <a:uFillTx/>
                <a:latin typeface="TT Rounds Condensed"/>
                <a:ea typeface="+mn-ea"/>
                <a:cs typeface="+mn-cs"/>
              </a:rPr>
              <a:t>IESF I 03</a:t>
            </a:r>
          </a:p>
        </p:txBody>
      </p:sp>
      <p:grpSp>
        <p:nvGrpSpPr>
          <p:cNvPr id="3" name="Group 3"/>
          <p:cNvGrpSpPr/>
          <p:nvPr/>
        </p:nvGrpSpPr>
        <p:grpSpPr>
          <a:xfrm>
            <a:off x="0" y="8801487"/>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 name="Group 9"/>
          <p:cNvGrpSpPr/>
          <p:nvPr/>
        </p:nvGrpSpPr>
        <p:grpSpPr>
          <a:xfrm>
            <a:off x="12274624" y="0"/>
            <a:ext cx="6013375" cy="8794058"/>
            <a:chOff x="0" y="0"/>
            <a:chExt cx="8017833" cy="11725410"/>
          </a:xfrm>
        </p:grpSpPr>
        <p:sp>
          <p:nvSpPr>
            <p:cNvPr id="10" name="Freeform 10"/>
            <p:cNvSpPr/>
            <p:nvPr/>
          </p:nvSpPr>
          <p:spPr>
            <a:xfrm>
              <a:off x="0" y="0"/>
              <a:ext cx="8017844" cy="11725402"/>
            </a:xfrm>
            <a:custGeom>
              <a:avLst/>
              <a:gdLst/>
              <a:ahLst/>
              <a:cxnLst/>
              <a:rect l="l" t="t" r="r" b="b"/>
              <a:pathLst>
                <a:path w="8017844" h="11725402">
                  <a:moveTo>
                    <a:pt x="0" y="0"/>
                  </a:moveTo>
                  <a:lnTo>
                    <a:pt x="8017844" y="0"/>
                  </a:lnTo>
                  <a:lnTo>
                    <a:pt x="8017844" y="11725402"/>
                  </a:lnTo>
                  <a:lnTo>
                    <a:pt x="0" y="11725402"/>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4" name="TextBox 10">
            <a:extLst>
              <a:ext uri="{FF2B5EF4-FFF2-40B4-BE49-F238E27FC236}">
                <a16:creationId xmlns:a16="http://schemas.microsoft.com/office/drawing/2014/main" id="{B3BE5FF1-1FD6-FFE5-D93F-4553AC837333}"/>
              </a:ext>
            </a:extLst>
          </p:cNvPr>
          <p:cNvSpPr txBox="1"/>
          <p:nvPr/>
        </p:nvSpPr>
        <p:spPr>
          <a:xfrm>
            <a:off x="12652428" y="246453"/>
            <a:ext cx="5559372" cy="249299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Trends in the UK Labour Market</a:t>
            </a:r>
          </a:p>
        </p:txBody>
      </p:sp>
      <p:sp>
        <p:nvSpPr>
          <p:cNvPr id="6" name="TextBox 5">
            <a:extLst>
              <a:ext uri="{FF2B5EF4-FFF2-40B4-BE49-F238E27FC236}">
                <a16:creationId xmlns:a16="http://schemas.microsoft.com/office/drawing/2014/main" id="{34682134-7EF6-AA7C-A83F-1D215537FFCF}"/>
              </a:ext>
            </a:extLst>
          </p:cNvPr>
          <p:cNvSpPr txBox="1"/>
          <p:nvPr/>
        </p:nvSpPr>
        <p:spPr>
          <a:xfrm>
            <a:off x="392356" y="725181"/>
            <a:ext cx="11550873" cy="7848302"/>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The ongoing rebalancing of labour demand and supply will continue, with the historically tight labour market likely to loosen only gradually.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Candidates are likely to retain a degree of leverage over pay and conditions, with flexibility set to remain a powerful tool for job attraction and retention.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High wage growth has peaked, but its persistence remains key to the outlook for interest rates.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Foreign interest in UK jobs has doubled in the past two years amid record net migration.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GenAI will disrupt the job market and has already ignited rapid job growth in its creation and use.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Average wages including bonuses increased in real terms in the three months to January 2024, with an annual change of 1.6%. The real annual change in wages excluding bonuses was 2.0%. Nominal wages continued to rise, at a rate of 6%.</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11" name="Freeform 12">
            <a:extLst>
              <a:ext uri="{FF2B5EF4-FFF2-40B4-BE49-F238E27FC236}">
                <a16:creationId xmlns:a16="http://schemas.microsoft.com/office/drawing/2014/main" id="{D6011E2B-7149-F0DF-69C8-76E2FEB3F899}"/>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12" name="TextBox 13">
            <a:extLst>
              <a:ext uri="{FF2B5EF4-FFF2-40B4-BE49-F238E27FC236}">
                <a16:creationId xmlns:a16="http://schemas.microsoft.com/office/drawing/2014/main" id="{9B244304-7342-40DB-C183-B3E962DDC966}"/>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2483925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dirty="0">
                <a:ln>
                  <a:noFill/>
                </a:ln>
                <a:solidFill>
                  <a:srgbClr val="FFFFFF"/>
                </a:solidFill>
                <a:effectLst/>
                <a:uLnTx/>
                <a:uFillTx/>
                <a:latin typeface="TT Rounds Condensed"/>
                <a:ea typeface="+mn-ea"/>
                <a:cs typeface="+mn-cs"/>
              </a:rPr>
              <a:t>IESF I 03</a:t>
            </a:r>
          </a:p>
        </p:txBody>
      </p:sp>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 name="Group 9"/>
          <p:cNvGrpSpPr/>
          <p:nvPr/>
        </p:nvGrpSpPr>
        <p:grpSpPr>
          <a:xfrm>
            <a:off x="12274624" y="0"/>
            <a:ext cx="6013375" cy="8794058"/>
            <a:chOff x="0" y="0"/>
            <a:chExt cx="8017833" cy="11725410"/>
          </a:xfrm>
        </p:grpSpPr>
        <p:sp>
          <p:nvSpPr>
            <p:cNvPr id="10" name="Freeform 10"/>
            <p:cNvSpPr/>
            <p:nvPr/>
          </p:nvSpPr>
          <p:spPr>
            <a:xfrm>
              <a:off x="0" y="0"/>
              <a:ext cx="8017844" cy="11725402"/>
            </a:xfrm>
            <a:custGeom>
              <a:avLst/>
              <a:gdLst/>
              <a:ahLst/>
              <a:cxnLst/>
              <a:rect l="l" t="t" r="r" b="b"/>
              <a:pathLst>
                <a:path w="8017844" h="11725402">
                  <a:moveTo>
                    <a:pt x="0" y="0"/>
                  </a:moveTo>
                  <a:lnTo>
                    <a:pt x="8017844" y="0"/>
                  </a:lnTo>
                  <a:lnTo>
                    <a:pt x="8017844" y="11725402"/>
                  </a:lnTo>
                  <a:lnTo>
                    <a:pt x="0" y="11725402"/>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4" name="TextBox 10">
            <a:extLst>
              <a:ext uri="{FF2B5EF4-FFF2-40B4-BE49-F238E27FC236}">
                <a16:creationId xmlns:a16="http://schemas.microsoft.com/office/drawing/2014/main" id="{B3BE5FF1-1FD6-FFE5-D93F-4553AC837333}"/>
              </a:ext>
            </a:extLst>
          </p:cNvPr>
          <p:cNvSpPr txBox="1"/>
          <p:nvPr/>
        </p:nvSpPr>
        <p:spPr>
          <a:xfrm>
            <a:off x="12572999" y="301374"/>
            <a:ext cx="5559372" cy="249299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Trends in the UK Labour Market</a:t>
            </a:r>
          </a:p>
        </p:txBody>
      </p:sp>
      <p:sp>
        <p:nvSpPr>
          <p:cNvPr id="8" name="TextBox 7">
            <a:extLst>
              <a:ext uri="{FF2B5EF4-FFF2-40B4-BE49-F238E27FC236}">
                <a16:creationId xmlns:a16="http://schemas.microsoft.com/office/drawing/2014/main" id="{4606C769-0D37-EB5C-EBB0-1857DF8295A1}"/>
              </a:ext>
            </a:extLst>
          </p:cNvPr>
          <p:cNvSpPr txBox="1"/>
          <p:nvPr/>
        </p:nvSpPr>
        <p:spPr>
          <a:xfrm>
            <a:off x="155629" y="495300"/>
            <a:ext cx="11963360" cy="15081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In the year to November 2023 to January 2024, employment, unemployment and economic inactivity levels have all increased, although there has been a fall in the employment rate.  There was a slight fall in nominal pay growth, but an increase in real pay in the three months to January 2024.</a:t>
            </a:r>
          </a:p>
        </p:txBody>
      </p:sp>
      <p:pic>
        <p:nvPicPr>
          <p:cNvPr id="1026" name="Picture 2">
            <a:extLst>
              <a:ext uri="{FF2B5EF4-FFF2-40B4-BE49-F238E27FC236}">
                <a16:creationId xmlns:a16="http://schemas.microsoft.com/office/drawing/2014/main" id="{76A8EDFB-54F8-391F-DCCB-65B6A9116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35433"/>
            <a:ext cx="9397115" cy="6391016"/>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12">
            <a:extLst>
              <a:ext uri="{FF2B5EF4-FFF2-40B4-BE49-F238E27FC236}">
                <a16:creationId xmlns:a16="http://schemas.microsoft.com/office/drawing/2014/main" id="{3ABCD2B9-6522-6B8F-9503-4E947B964AEF}"/>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7" name="TextBox 13">
            <a:extLst>
              <a:ext uri="{FF2B5EF4-FFF2-40B4-BE49-F238E27FC236}">
                <a16:creationId xmlns:a16="http://schemas.microsoft.com/office/drawing/2014/main" id="{40746F3A-5B7B-5E96-8090-A364887592C3}"/>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2454127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dirty="0">
                <a:ln>
                  <a:noFill/>
                </a:ln>
                <a:solidFill>
                  <a:srgbClr val="FFFFFF"/>
                </a:solidFill>
                <a:effectLst/>
                <a:uLnTx/>
                <a:uFillTx/>
                <a:latin typeface="TT Rounds Condensed"/>
                <a:ea typeface="+mn-ea"/>
                <a:cs typeface="+mn-cs"/>
              </a:rPr>
              <a:t>IESF I 03</a:t>
            </a:r>
          </a:p>
        </p:txBody>
      </p:sp>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 name="Group 9"/>
          <p:cNvGrpSpPr/>
          <p:nvPr/>
        </p:nvGrpSpPr>
        <p:grpSpPr>
          <a:xfrm>
            <a:off x="12274624" y="0"/>
            <a:ext cx="6013375" cy="8794058"/>
            <a:chOff x="0" y="0"/>
            <a:chExt cx="8017833" cy="11725410"/>
          </a:xfrm>
        </p:grpSpPr>
        <p:sp>
          <p:nvSpPr>
            <p:cNvPr id="10" name="Freeform 10"/>
            <p:cNvSpPr/>
            <p:nvPr/>
          </p:nvSpPr>
          <p:spPr>
            <a:xfrm>
              <a:off x="0" y="0"/>
              <a:ext cx="8017844" cy="11725402"/>
            </a:xfrm>
            <a:custGeom>
              <a:avLst/>
              <a:gdLst/>
              <a:ahLst/>
              <a:cxnLst/>
              <a:rect l="l" t="t" r="r" b="b"/>
              <a:pathLst>
                <a:path w="8017844" h="11725402">
                  <a:moveTo>
                    <a:pt x="0" y="0"/>
                  </a:moveTo>
                  <a:lnTo>
                    <a:pt x="8017844" y="0"/>
                  </a:lnTo>
                  <a:lnTo>
                    <a:pt x="8017844" y="11725402"/>
                  </a:lnTo>
                  <a:lnTo>
                    <a:pt x="0" y="11725402"/>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4" name="TextBox 10">
            <a:extLst>
              <a:ext uri="{FF2B5EF4-FFF2-40B4-BE49-F238E27FC236}">
                <a16:creationId xmlns:a16="http://schemas.microsoft.com/office/drawing/2014/main" id="{B3BE5FF1-1FD6-FFE5-D93F-4553AC837333}"/>
              </a:ext>
            </a:extLst>
          </p:cNvPr>
          <p:cNvSpPr txBox="1"/>
          <p:nvPr/>
        </p:nvSpPr>
        <p:spPr>
          <a:xfrm>
            <a:off x="12708737" y="114300"/>
            <a:ext cx="5559372" cy="29238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Trends in the UK Labour Market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(Private vs Public sector)</a:t>
            </a:r>
          </a:p>
        </p:txBody>
      </p:sp>
      <p:sp>
        <p:nvSpPr>
          <p:cNvPr id="8" name="TextBox 7">
            <a:extLst>
              <a:ext uri="{FF2B5EF4-FFF2-40B4-BE49-F238E27FC236}">
                <a16:creationId xmlns:a16="http://schemas.microsoft.com/office/drawing/2014/main" id="{4606C769-0D37-EB5C-EBB0-1857DF8295A1}"/>
              </a:ext>
            </a:extLst>
          </p:cNvPr>
          <p:cNvSpPr txBox="1"/>
          <p:nvPr/>
        </p:nvSpPr>
        <p:spPr>
          <a:xfrm>
            <a:off x="351891" y="531144"/>
            <a:ext cx="11570843" cy="3175228"/>
          </a:xfrm>
          <a:prstGeom prst="rect">
            <a:avLst/>
          </a:prstGeom>
          <a:noFill/>
        </p:spPr>
        <p:txBody>
          <a:bodyPr wrap="square">
            <a:spAutoFit/>
          </a:bodyPr>
          <a:lstStyle/>
          <a:p>
            <a:pPr marL="36000" marR="0" lvl="0" indent="0" algn="just" defTabSz="914400" rtl="0" eaLnBrk="1" fontAlgn="auto" latinLnBrk="0" hangingPunct="1">
              <a:lnSpc>
                <a:spcPct val="100000"/>
              </a:lnSpc>
              <a:spcBef>
                <a:spcPts val="5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In 2023, there was an increase in the number of people working in the public sector, but a decrease in the private sector. </a:t>
            </a:r>
          </a:p>
          <a:p>
            <a:pPr marL="36000" marR="0" lvl="0" indent="0" algn="just" defTabSz="914400" rtl="0" eaLnBrk="1" fontAlgn="auto" latinLnBrk="0" hangingPunct="1">
              <a:lnSpc>
                <a:spcPct val="100000"/>
              </a:lnSpc>
              <a:spcBef>
                <a:spcPts val="50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6000" marR="0" lvl="0" indent="0" algn="just" defTabSz="914400" rtl="0" eaLnBrk="1" fontAlgn="auto" latinLnBrk="0" hangingPunct="1">
              <a:lnSpc>
                <a:spcPct val="100000"/>
              </a:lnSpc>
              <a:spcBef>
                <a:spcPts val="5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Before the start of the pandemic, the percentage of all workers who worked in the private sector had been steadily increasing since 2010. The pandemic reversed this pattern. Since 2020, there has been an increase in the number of workers in the public sector, while private sector employment  has  fallen.</a:t>
            </a:r>
            <a:endParaRPr kumimoji="0" lang="en-GB" sz="2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pic>
        <p:nvPicPr>
          <p:cNvPr id="7" name="Picture 6">
            <a:extLst>
              <a:ext uri="{FF2B5EF4-FFF2-40B4-BE49-F238E27FC236}">
                <a16:creationId xmlns:a16="http://schemas.microsoft.com/office/drawing/2014/main" id="{A7C12892-9136-C819-9BDA-877B8863DAA0}"/>
              </a:ext>
            </a:extLst>
          </p:cNvPr>
          <p:cNvPicPr>
            <a:picLocks noChangeAspect="1"/>
          </p:cNvPicPr>
          <p:nvPr/>
        </p:nvPicPr>
        <p:blipFill>
          <a:blip r:embed="rId3"/>
          <a:stretch>
            <a:fillRect/>
          </a:stretch>
        </p:blipFill>
        <p:spPr>
          <a:xfrm>
            <a:off x="3200400" y="4152900"/>
            <a:ext cx="6273211" cy="4149099"/>
          </a:xfrm>
          <a:prstGeom prst="rect">
            <a:avLst/>
          </a:prstGeom>
        </p:spPr>
      </p:pic>
      <p:sp>
        <p:nvSpPr>
          <p:cNvPr id="6" name="Freeform 12">
            <a:extLst>
              <a:ext uri="{FF2B5EF4-FFF2-40B4-BE49-F238E27FC236}">
                <a16:creationId xmlns:a16="http://schemas.microsoft.com/office/drawing/2014/main" id="{71F41317-1FC8-0A7F-6614-1A3578156279}"/>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11" name="TextBox 13">
            <a:extLst>
              <a:ext uri="{FF2B5EF4-FFF2-40B4-BE49-F238E27FC236}">
                <a16:creationId xmlns:a16="http://schemas.microsoft.com/office/drawing/2014/main" id="{BEF036F0-BE73-D5B4-7ED5-4D7B963AD2D3}"/>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2024321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dirty="0">
                <a:ln>
                  <a:noFill/>
                </a:ln>
                <a:solidFill>
                  <a:srgbClr val="FFFFFF"/>
                </a:solidFill>
                <a:effectLst/>
                <a:uLnTx/>
                <a:uFillTx/>
                <a:latin typeface="TT Rounds Condensed"/>
                <a:ea typeface="+mn-ea"/>
                <a:cs typeface="+mn-cs"/>
              </a:rPr>
              <a:t>IESF I 03</a:t>
            </a:r>
          </a:p>
        </p:txBody>
      </p:sp>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 name="Group 9"/>
          <p:cNvGrpSpPr/>
          <p:nvPr/>
        </p:nvGrpSpPr>
        <p:grpSpPr>
          <a:xfrm>
            <a:off x="12274624" y="0"/>
            <a:ext cx="6013375" cy="8794058"/>
            <a:chOff x="0" y="0"/>
            <a:chExt cx="8017833" cy="11725410"/>
          </a:xfrm>
        </p:grpSpPr>
        <p:sp>
          <p:nvSpPr>
            <p:cNvPr id="10" name="Freeform 10"/>
            <p:cNvSpPr/>
            <p:nvPr/>
          </p:nvSpPr>
          <p:spPr>
            <a:xfrm>
              <a:off x="0" y="0"/>
              <a:ext cx="8017844" cy="11725402"/>
            </a:xfrm>
            <a:custGeom>
              <a:avLst/>
              <a:gdLst/>
              <a:ahLst/>
              <a:cxnLst/>
              <a:rect l="l" t="t" r="r" b="b"/>
              <a:pathLst>
                <a:path w="8017844" h="11725402">
                  <a:moveTo>
                    <a:pt x="0" y="0"/>
                  </a:moveTo>
                  <a:lnTo>
                    <a:pt x="8017844" y="0"/>
                  </a:lnTo>
                  <a:lnTo>
                    <a:pt x="8017844" y="11725402"/>
                  </a:lnTo>
                  <a:lnTo>
                    <a:pt x="0" y="11725402"/>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 name="TextBox 10">
            <a:extLst>
              <a:ext uri="{FF2B5EF4-FFF2-40B4-BE49-F238E27FC236}">
                <a16:creationId xmlns:a16="http://schemas.microsoft.com/office/drawing/2014/main" id="{A19D020B-B6C6-FB51-CC3D-41CAF8EB7006}"/>
              </a:ext>
            </a:extLst>
          </p:cNvPr>
          <p:cNvSpPr txBox="1"/>
          <p:nvPr/>
        </p:nvSpPr>
        <p:spPr>
          <a:xfrm>
            <a:off x="12731514" y="318141"/>
            <a:ext cx="5130489" cy="249299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Recruitment Challenges and Solutions</a:t>
            </a:r>
          </a:p>
        </p:txBody>
      </p:sp>
      <p:sp>
        <p:nvSpPr>
          <p:cNvPr id="8" name="TextBox 7">
            <a:extLst>
              <a:ext uri="{FF2B5EF4-FFF2-40B4-BE49-F238E27FC236}">
                <a16:creationId xmlns:a16="http://schemas.microsoft.com/office/drawing/2014/main" id="{3144C8EB-868D-5C04-19BB-A60D6F2F2EC0}"/>
              </a:ext>
            </a:extLst>
          </p:cNvPr>
          <p:cNvSpPr txBox="1"/>
          <p:nvPr/>
        </p:nvSpPr>
        <p:spPr>
          <a:xfrm>
            <a:off x="466172" y="502729"/>
            <a:ext cx="11458257" cy="7979107"/>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Competition: 30,000 registered recruitment agencies, employing 200,000 people.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80% of UK recruiters employ less than 10 staff and have a turnover of less than £1 Million (24,000), c. 30% of these are based in London.</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The number of people retiring outweighs the volume of new people entering the workforce.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Client and candidate expectations are at an all-time high and quite often ‘miles apart’.</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Employee engagement rate is only 21% globally.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Attitudes to work are changing, in a recent UK survey conducted by Kings College London,  30% of Gen Z stated ‘it was pointless working hard’.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Generationally the UK’s attitude to work, in 2022, 52% of Millennials said it would be a good thing if less importance were placed on work – up from 31% back in 2005.</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28% of Gen X shared that career progression is neither important nor unimportant. Maybe a pay rise or a new title would be nice, but they aren’t going to extreme lengths to get it.</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The UK ranked 12</a:t>
            </a:r>
            <a:r>
              <a:rPr kumimoji="0" lang="en-GB" sz="2050" b="0" i="0"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th</a:t>
            </a:r>
            <a:r>
              <a:rPr kumimoji="0" lang="en-GB" sz="2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out of 18 ‘Westernised Nations’ that in the long run, hard work paid off.</a:t>
            </a:r>
          </a:p>
        </p:txBody>
      </p:sp>
      <p:sp>
        <p:nvSpPr>
          <p:cNvPr id="11" name="TextBox 10">
            <a:extLst>
              <a:ext uri="{FF2B5EF4-FFF2-40B4-BE49-F238E27FC236}">
                <a16:creationId xmlns:a16="http://schemas.microsoft.com/office/drawing/2014/main" id="{59088A98-3DC6-23FE-79A4-2DC53D4C3325}"/>
              </a:ext>
            </a:extLst>
          </p:cNvPr>
          <p:cNvSpPr txBox="1"/>
          <p:nvPr/>
        </p:nvSpPr>
        <p:spPr>
          <a:xfrm>
            <a:off x="12683430" y="3273256"/>
            <a:ext cx="5273040" cy="48311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The number of recruitment agencies Worldwide is estimated to be 160,000.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Japan		33,000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Germany		20,000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Netherlands	14,000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US			12,000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Italy			3,500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France		1,700</a:t>
            </a:r>
          </a:p>
        </p:txBody>
      </p:sp>
      <p:sp>
        <p:nvSpPr>
          <p:cNvPr id="7" name="Freeform 12">
            <a:extLst>
              <a:ext uri="{FF2B5EF4-FFF2-40B4-BE49-F238E27FC236}">
                <a16:creationId xmlns:a16="http://schemas.microsoft.com/office/drawing/2014/main" id="{8513FCB4-2335-D6F8-911A-A5A653483891}"/>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12" name="TextBox 13">
            <a:extLst>
              <a:ext uri="{FF2B5EF4-FFF2-40B4-BE49-F238E27FC236}">
                <a16:creationId xmlns:a16="http://schemas.microsoft.com/office/drawing/2014/main" id="{FBE32692-18CD-9088-30FE-846A697E78A0}"/>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780655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 name="Group 9">
            <a:extLst>
              <a:ext uri="{FF2B5EF4-FFF2-40B4-BE49-F238E27FC236}">
                <a16:creationId xmlns:a16="http://schemas.microsoft.com/office/drawing/2014/main" id="{71B0F97A-42EE-EB65-116B-836B5638D897}"/>
              </a:ext>
            </a:extLst>
          </p:cNvPr>
          <p:cNvGrpSpPr/>
          <p:nvPr/>
        </p:nvGrpSpPr>
        <p:grpSpPr>
          <a:xfrm>
            <a:off x="0" y="0"/>
            <a:ext cx="6013375" cy="8794058"/>
            <a:chOff x="0" y="0"/>
            <a:chExt cx="8017833" cy="11725410"/>
          </a:xfrm>
        </p:grpSpPr>
        <p:sp>
          <p:nvSpPr>
            <p:cNvPr id="11" name="Freeform 10">
              <a:extLst>
                <a:ext uri="{FF2B5EF4-FFF2-40B4-BE49-F238E27FC236}">
                  <a16:creationId xmlns:a16="http://schemas.microsoft.com/office/drawing/2014/main" id="{3800D431-ED8F-8989-EEE1-E38610204C7C}"/>
                </a:ext>
              </a:extLst>
            </p:cNvPr>
            <p:cNvSpPr/>
            <p:nvPr/>
          </p:nvSpPr>
          <p:spPr>
            <a:xfrm>
              <a:off x="0" y="0"/>
              <a:ext cx="8017844" cy="11725402"/>
            </a:xfrm>
            <a:custGeom>
              <a:avLst/>
              <a:gdLst/>
              <a:ahLst/>
              <a:cxnLst/>
              <a:rect l="l" t="t" r="r" b="b"/>
              <a:pathLst>
                <a:path w="8017844" h="11725402">
                  <a:moveTo>
                    <a:pt x="0" y="0"/>
                  </a:moveTo>
                  <a:lnTo>
                    <a:pt x="8017844" y="0"/>
                  </a:lnTo>
                  <a:lnTo>
                    <a:pt x="8017844" y="11725402"/>
                  </a:lnTo>
                  <a:lnTo>
                    <a:pt x="0" y="11725402"/>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10">
            <a:extLst>
              <a:ext uri="{FF2B5EF4-FFF2-40B4-BE49-F238E27FC236}">
                <a16:creationId xmlns:a16="http://schemas.microsoft.com/office/drawing/2014/main" id="{82CB2682-B3EF-A33D-1F67-02A0C47C242B}"/>
              </a:ext>
            </a:extLst>
          </p:cNvPr>
          <p:cNvSpPr txBox="1"/>
          <p:nvPr/>
        </p:nvSpPr>
        <p:spPr>
          <a:xfrm>
            <a:off x="482737" y="307986"/>
            <a:ext cx="5056976" cy="166199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Employer Branding </a:t>
            </a:r>
            <a:endParaRPr kumimoji="0" lang="en-GB" sz="36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12" name="TextBox 11">
            <a:extLst>
              <a:ext uri="{FF2B5EF4-FFF2-40B4-BE49-F238E27FC236}">
                <a16:creationId xmlns:a16="http://schemas.microsoft.com/office/drawing/2014/main" id="{E7BCA725-9984-33C3-8CF8-3AA25494258E}"/>
              </a:ext>
            </a:extLst>
          </p:cNvPr>
          <p:cNvSpPr txBox="1"/>
          <p:nvPr/>
        </p:nvSpPr>
        <p:spPr>
          <a:xfrm>
            <a:off x="6301104" y="612570"/>
            <a:ext cx="11533976" cy="72943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Employer brand is how businesses differentiate themselves in the labour market and reflects the actual experience of employees. 75% of job hunters consider an employer's brand before applying for a job, therefore it is important for a company to have a strong employer brand.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The key advantages are:</a:t>
            </a:r>
            <a:br>
              <a:rPr kumimoji="0" lang="en-GB" sz="2400" b="0" i="0" u="none" strike="noStrike" kern="1200" cap="none" spc="0" normalizeH="0" baseline="0" noProof="0" dirty="0">
                <a:ln>
                  <a:noFill/>
                </a:ln>
                <a:solidFill>
                  <a:srgbClr val="1F1F1F"/>
                </a:solidFill>
                <a:effectLst/>
                <a:uLnTx/>
                <a:uFillTx/>
                <a:latin typeface="arial" panose="020B0604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Competitive advantage </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Number and experience of applicants </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Improve retention and satisfaction rates </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Increase employer brand awareness</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Define your value proposition </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Positive culture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13" name="Freeform 12">
            <a:extLst>
              <a:ext uri="{FF2B5EF4-FFF2-40B4-BE49-F238E27FC236}">
                <a16:creationId xmlns:a16="http://schemas.microsoft.com/office/drawing/2014/main" id="{95BD26AC-F0C6-92BD-A60A-02529DB55163}"/>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14" name="TextBox 13">
            <a:extLst>
              <a:ext uri="{FF2B5EF4-FFF2-40B4-BE49-F238E27FC236}">
                <a16:creationId xmlns:a16="http://schemas.microsoft.com/office/drawing/2014/main" id="{B9893B47-70A0-F50F-CAE5-A4B9101BB8AB}"/>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1372855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CEECE6-7581-8C2C-EB20-26F62190605B}"/>
              </a:ext>
            </a:extLst>
          </p:cNvPr>
          <p:cNvPicPr>
            <a:picLocks noChangeAspect="1"/>
          </p:cNvPicPr>
          <p:nvPr/>
        </p:nvPicPr>
        <p:blipFill rotWithShape="1">
          <a:blip r:embed="rId2"/>
          <a:srcRect t="26464" r="54516" b="8848"/>
          <a:stretch/>
        </p:blipFill>
        <p:spPr>
          <a:xfrm>
            <a:off x="0" y="-28609"/>
            <a:ext cx="18295470" cy="10315610"/>
          </a:xfrm>
          <a:prstGeom prst="rect">
            <a:avLst/>
          </a:prstGeom>
        </p:spPr>
      </p:pic>
      <p:sp>
        <p:nvSpPr>
          <p:cNvPr id="2" name="TextBox 1">
            <a:extLst>
              <a:ext uri="{FF2B5EF4-FFF2-40B4-BE49-F238E27FC236}">
                <a16:creationId xmlns:a16="http://schemas.microsoft.com/office/drawing/2014/main" id="{5C6B05E6-095E-95D2-9849-6A2A11E959C6}"/>
              </a:ext>
            </a:extLst>
          </p:cNvPr>
          <p:cNvSpPr txBox="1"/>
          <p:nvPr/>
        </p:nvSpPr>
        <p:spPr>
          <a:xfrm>
            <a:off x="3011406" y="555712"/>
            <a:ext cx="11696664" cy="25853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alibri"/>
                <a:ea typeface="+mn-ea"/>
                <a:cs typeface="+mn-cs"/>
              </a:rPr>
              <a:t>Bystronic working in partnership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alibri"/>
                <a:ea typeface="+mn-ea"/>
                <a:cs typeface="+mn-cs"/>
              </a:rPr>
              <a:t>Wallace Hind Selection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alibri"/>
                <a:ea typeface="+mn-ea"/>
                <a:cs typeface="+mn-cs"/>
              </a:rPr>
              <a:t>To recruit a Service Operations Manager</a:t>
            </a:r>
          </a:p>
        </p:txBody>
      </p:sp>
      <p:pic>
        <p:nvPicPr>
          <p:cNvPr id="4" name="Picture 3">
            <a:extLst>
              <a:ext uri="{FF2B5EF4-FFF2-40B4-BE49-F238E27FC236}">
                <a16:creationId xmlns:a16="http://schemas.microsoft.com/office/drawing/2014/main" id="{E253C781-7D6B-710A-C2F5-7E06A049D4CC}"/>
              </a:ext>
            </a:extLst>
          </p:cNvPr>
          <p:cNvPicPr>
            <a:picLocks noChangeAspect="1"/>
          </p:cNvPicPr>
          <p:nvPr/>
        </p:nvPicPr>
        <p:blipFill>
          <a:blip r:embed="rId3"/>
          <a:stretch>
            <a:fillRect/>
          </a:stretch>
        </p:blipFill>
        <p:spPr>
          <a:xfrm>
            <a:off x="1232000" y="3771521"/>
            <a:ext cx="14453421" cy="2566644"/>
          </a:xfrm>
          <a:prstGeom prst="rect">
            <a:avLst/>
          </a:prstGeom>
        </p:spPr>
      </p:pic>
      <p:sp>
        <p:nvSpPr>
          <p:cNvPr id="3" name="TextBox 2">
            <a:extLst>
              <a:ext uri="{FF2B5EF4-FFF2-40B4-BE49-F238E27FC236}">
                <a16:creationId xmlns:a16="http://schemas.microsoft.com/office/drawing/2014/main" id="{234FBE48-A6D0-3E8E-D994-48CFA34EDB78}"/>
              </a:ext>
            </a:extLst>
          </p:cNvPr>
          <p:cNvSpPr txBox="1"/>
          <p:nvPr/>
        </p:nvSpPr>
        <p:spPr>
          <a:xfrm>
            <a:off x="982978" y="8761793"/>
            <a:ext cx="163220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prstClr val="white"/>
                </a:solidFill>
                <a:effectLst/>
                <a:uLnTx/>
                <a:uFillTx/>
                <a:latin typeface="Calibri"/>
                <a:ea typeface="+mn-ea"/>
                <a:cs typeface="+mn-cs"/>
              </a:rPr>
              <a:t>Created by: Matthew Hogg, Wallace Hind Selection, 1 main Road, Northampton, NN5 6JB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prstClr val="white"/>
                </a:solidFill>
                <a:effectLst/>
                <a:uLnTx/>
                <a:uFillTx/>
                <a:latin typeface="Calibri"/>
                <a:ea typeface="+mn-ea"/>
                <a:cs typeface="+mn-cs"/>
              </a:rPr>
              <a:t>01604 758857		07920 025422		</a:t>
            </a:r>
            <a:r>
              <a:rPr kumimoji="0" lang="en-GB" sz="2700" b="0" i="0" u="none" strike="noStrike" kern="1200" cap="none" spc="0" normalizeH="0" baseline="0" noProof="0" dirty="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mh@wallacehind.com</a:t>
            </a:r>
            <a:r>
              <a:rPr kumimoji="0" lang="en-GB" sz="2700" b="0" i="0" u="none" strike="noStrike" kern="1200" cap="none" spc="0" normalizeH="0" baseline="0" noProof="0" dirty="0">
                <a:ln>
                  <a:noFill/>
                </a:ln>
                <a:solidFill>
                  <a:prstClr val="white"/>
                </a:solidFill>
                <a:effectLst/>
                <a:uLnTx/>
                <a:uFillTx/>
                <a:latin typeface="Calibri"/>
                <a:ea typeface="+mn-ea"/>
                <a:cs typeface="+mn-cs"/>
              </a:rPr>
              <a:t>		www.wallacehind.com </a:t>
            </a:r>
          </a:p>
        </p:txBody>
      </p:sp>
    </p:spTree>
    <p:extLst>
      <p:ext uri="{BB962C8B-B14F-4D97-AF65-F5344CB8AC3E}">
        <p14:creationId xmlns:p14="http://schemas.microsoft.com/office/powerpoint/2010/main" val="3545162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B9AF00-363D-D827-5783-367CC5937A5A}"/>
              </a:ext>
            </a:extLst>
          </p:cNvPr>
          <p:cNvPicPr>
            <a:picLocks noChangeAspect="1"/>
          </p:cNvPicPr>
          <p:nvPr/>
        </p:nvPicPr>
        <p:blipFill rotWithShape="1">
          <a:blip r:embed="rId2"/>
          <a:srcRect r="1364" b="2"/>
          <a:stretch/>
        </p:blipFill>
        <p:spPr>
          <a:xfrm>
            <a:off x="157787" y="1216855"/>
            <a:ext cx="7707029" cy="7853291"/>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6" name="TextBox 5">
            <a:extLst>
              <a:ext uri="{FF2B5EF4-FFF2-40B4-BE49-F238E27FC236}">
                <a16:creationId xmlns:a16="http://schemas.microsoft.com/office/drawing/2014/main" id="{B2642421-8882-E766-0F05-85232BE78E06}"/>
              </a:ext>
            </a:extLst>
          </p:cNvPr>
          <p:cNvSpPr txBox="1"/>
          <p:nvPr/>
        </p:nvSpPr>
        <p:spPr>
          <a:xfrm>
            <a:off x="7864815" y="569067"/>
            <a:ext cx="9893028" cy="863313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black"/>
                </a:solidFill>
                <a:effectLst/>
                <a:uLnTx/>
                <a:uFillTx/>
                <a:latin typeface="Rockwell" panose="02060603020205020403"/>
                <a:ea typeface="+mn-ea"/>
                <a:cs typeface="+mn-cs"/>
              </a:rPr>
              <a:t>About Us – </a:t>
            </a:r>
            <a:r>
              <a:rPr kumimoji="0" lang="en-GB" sz="3000" b="1" i="0" u="none" strike="noStrike" kern="1200" cap="none" spc="0" normalizeH="0" baseline="0" noProof="0" dirty="0">
                <a:ln>
                  <a:noFill/>
                </a:ln>
                <a:solidFill>
                  <a:prstClr val="black"/>
                </a:solidFill>
                <a:effectLst/>
                <a:uLnTx/>
                <a:uFillTx/>
                <a:latin typeface="Rockwell" panose="02060603020205020403"/>
                <a:ea typeface="+mn-ea"/>
                <a:cs typeface="+mn-cs"/>
                <a:hlinkClick r:id="rId3"/>
              </a:rPr>
              <a:t>www.bystronic.com</a:t>
            </a:r>
            <a:r>
              <a:rPr kumimoji="0" lang="en-GB" sz="3000" b="1" i="0" u="none" strike="noStrike" kern="1200" cap="none" spc="0" normalizeH="0" baseline="0" noProof="0" dirty="0">
                <a:ln>
                  <a:noFill/>
                </a:ln>
                <a:solidFill>
                  <a:prstClr val="black"/>
                </a:solidFill>
                <a:effectLst/>
                <a:uLnTx/>
                <a:uFillTx/>
                <a:latin typeface="Rockwell" panose="02060603020205020403"/>
                <a:ea typeface="+mn-ea"/>
                <a:cs typeface="+mn-cs"/>
              </a:rPr>
              <a:t> </a:t>
            </a:r>
            <a:endParaRPr kumimoji="0" lang="en-GB" sz="2100" b="1"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The name Bystronic first appeared in 1964, when Bystronic Maschinen AG was founded in Bützberg. The company specialized in glass processing. The company’s name is a combination of the names of its three founders Byland, Schneider, and Trösch.</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Bystronic is a globally leading technology company in sheet metal processing. Our high-quality solutions enable transformation into a productive and sustainable future. The focus is on the automation of the complete material and data flow of the cutting and bending process chain. The intelligent connectivity of our laser cutting systems and press brakes with innovative automation, software, and service solutions is the key to comprehensive digitalization in the sheet metal industry.</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Our company headquarters are in Niederönz, Switzerland. Additional development and production sites are in Sulgen (Switzerland), Gotha (Germany), Cazzago San Martino and San Giuliano Milanese (Italy), Tianjin, Shanghai, Shenzhen (China), and Hoffman Estates (USA). We are actively represented by our own sales and service subsidiaries in more than 30 countries and by agents in numerous other countries.</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We stand for customer proximity, high-performance innovations, service excellence, and local expertise. As a trusted partner, we aim for long-term collaboration to solidify lasting customer relationships.</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Bystronic has over 3,600 employees worldwide at more than 40 locations and generated a net revenue of CHF 1'015.9 million in 2022. As of 2021, Bystronic AG is listed on the SIX Swiss Exchange (SIX: BYS).</a:t>
            </a:r>
          </a:p>
        </p:txBody>
      </p:sp>
      <p:sp>
        <p:nvSpPr>
          <p:cNvPr id="3" name="TextBox 2">
            <a:extLst>
              <a:ext uri="{FF2B5EF4-FFF2-40B4-BE49-F238E27FC236}">
                <a16:creationId xmlns:a16="http://schemas.microsoft.com/office/drawing/2014/main" id="{DFC527DF-A1CC-38FB-4370-5E856F542B34}"/>
              </a:ext>
            </a:extLst>
          </p:cNvPr>
          <p:cNvSpPr txBox="1"/>
          <p:nvPr/>
        </p:nvSpPr>
        <p:spPr>
          <a:xfrm>
            <a:off x="309284" y="9487099"/>
            <a:ext cx="6911789" cy="41549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4"/>
              </a:rPr>
              <a:t>https://bystronic-mediacenter.picturepark.com/v/LC2e4hho/</a:t>
            </a: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 name="TextBox 1">
            <a:extLst>
              <a:ext uri="{FF2B5EF4-FFF2-40B4-BE49-F238E27FC236}">
                <a16:creationId xmlns:a16="http://schemas.microsoft.com/office/drawing/2014/main" id="{922D65A0-A98E-F4FA-1D59-42146F769B6F}"/>
              </a:ext>
            </a:extLst>
          </p:cNvPr>
          <p:cNvSpPr txBox="1"/>
          <p:nvPr/>
        </p:nvSpPr>
        <p:spPr>
          <a:xfrm>
            <a:off x="7864816" y="9487097"/>
            <a:ext cx="5380538" cy="41549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5"/>
              </a:rPr>
              <a:t>www.bystronic.com/gbr/en/company/history</a:t>
            </a: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p:txBody>
      </p:sp>
    </p:spTree>
    <p:extLst>
      <p:ext uri="{BB962C8B-B14F-4D97-AF65-F5344CB8AC3E}">
        <p14:creationId xmlns:p14="http://schemas.microsoft.com/office/powerpoint/2010/main" val="4029121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EA06921-3C0C-4126-AF75-9499D4839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6270" y="0"/>
            <a:ext cx="18876171" cy="10279857"/>
            <a:chOff x="-417513" y="0"/>
            <a:chExt cx="12584114" cy="6853238"/>
          </a:xfrm>
        </p:grpSpPr>
        <p:sp>
          <p:nvSpPr>
            <p:cNvPr id="26" name="Freeform 5">
              <a:extLst>
                <a:ext uri="{FF2B5EF4-FFF2-40B4-BE49-F238E27FC236}">
                  <a16:creationId xmlns:a16="http://schemas.microsoft.com/office/drawing/2014/main" id="{B8087084-CC7C-4D37-B821-F12CD3D29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 name="Freeform 6">
              <a:extLst>
                <a:ext uri="{FF2B5EF4-FFF2-40B4-BE49-F238E27FC236}">
                  <a16:creationId xmlns:a16="http://schemas.microsoft.com/office/drawing/2014/main" id="{A27EF3C6-8AF8-41C0-B4DF-664F24087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8" name="Freeform 7">
              <a:extLst>
                <a:ext uri="{FF2B5EF4-FFF2-40B4-BE49-F238E27FC236}">
                  <a16:creationId xmlns:a16="http://schemas.microsoft.com/office/drawing/2014/main" id="{46AD5CB4-13ED-4F2B-BA75-CA731F668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9" name="Freeform 8">
              <a:extLst>
                <a:ext uri="{FF2B5EF4-FFF2-40B4-BE49-F238E27FC236}">
                  <a16:creationId xmlns:a16="http://schemas.microsoft.com/office/drawing/2014/main" id="{6C2FD3B8-D702-4F83-BA99-D23921211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30" name="Freeform 9">
              <a:extLst>
                <a:ext uri="{FF2B5EF4-FFF2-40B4-BE49-F238E27FC236}">
                  <a16:creationId xmlns:a16="http://schemas.microsoft.com/office/drawing/2014/main" id="{1AF0D977-DBC6-44B7-93FB-3F76406CF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31" name="Freeform 10">
              <a:extLst>
                <a:ext uri="{FF2B5EF4-FFF2-40B4-BE49-F238E27FC236}">
                  <a16:creationId xmlns:a16="http://schemas.microsoft.com/office/drawing/2014/main" id="{B3ED27DF-D17E-4922-8394-821ED9253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32" name="Freeform 11">
              <a:extLst>
                <a:ext uri="{FF2B5EF4-FFF2-40B4-BE49-F238E27FC236}">
                  <a16:creationId xmlns:a16="http://schemas.microsoft.com/office/drawing/2014/main" id="{800084EB-3C31-445C-8B2E-F43BA7ED3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33" name="Freeform 12">
              <a:extLst>
                <a:ext uri="{FF2B5EF4-FFF2-40B4-BE49-F238E27FC236}">
                  <a16:creationId xmlns:a16="http://schemas.microsoft.com/office/drawing/2014/main" id="{5EE7F4D6-BE2E-41A9-A417-BA1AE4583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34" name="Freeform 13">
              <a:extLst>
                <a:ext uri="{FF2B5EF4-FFF2-40B4-BE49-F238E27FC236}">
                  <a16:creationId xmlns:a16="http://schemas.microsoft.com/office/drawing/2014/main" id="{8805A789-4E10-46CF-A22B-8841C1CDF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35" name="Freeform 14">
              <a:extLst>
                <a:ext uri="{FF2B5EF4-FFF2-40B4-BE49-F238E27FC236}">
                  <a16:creationId xmlns:a16="http://schemas.microsoft.com/office/drawing/2014/main" id="{9BD0D630-7987-48B7-A636-0ED234E2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36" name="Freeform 15">
              <a:extLst>
                <a:ext uri="{FF2B5EF4-FFF2-40B4-BE49-F238E27FC236}">
                  <a16:creationId xmlns:a16="http://schemas.microsoft.com/office/drawing/2014/main" id="{F4E7D46D-851A-4DA9-B24D-19DAE1FC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37" name="Freeform 16">
              <a:extLst>
                <a:ext uri="{FF2B5EF4-FFF2-40B4-BE49-F238E27FC236}">
                  <a16:creationId xmlns:a16="http://schemas.microsoft.com/office/drawing/2014/main" id="{BA38A754-A53E-469C-B89B-6C7FF9607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38" name="Freeform 17">
              <a:extLst>
                <a:ext uri="{FF2B5EF4-FFF2-40B4-BE49-F238E27FC236}">
                  <a16:creationId xmlns:a16="http://schemas.microsoft.com/office/drawing/2014/main" id="{CAC17457-E557-440A-B5E0-40DFEEC8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39" name="Freeform 18">
              <a:extLst>
                <a:ext uri="{FF2B5EF4-FFF2-40B4-BE49-F238E27FC236}">
                  <a16:creationId xmlns:a16="http://schemas.microsoft.com/office/drawing/2014/main" id="{4D697814-F310-40D2-8E79-93C188107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0" name="Freeform 19">
              <a:extLst>
                <a:ext uri="{FF2B5EF4-FFF2-40B4-BE49-F238E27FC236}">
                  <a16:creationId xmlns:a16="http://schemas.microsoft.com/office/drawing/2014/main" id="{0CA691A3-EEBB-46A7-A973-B1E2DD112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1" name="Freeform 20">
              <a:extLst>
                <a:ext uri="{FF2B5EF4-FFF2-40B4-BE49-F238E27FC236}">
                  <a16:creationId xmlns:a16="http://schemas.microsoft.com/office/drawing/2014/main" id="{B7361B78-110B-4437-8058-4E05A4234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2" name="Freeform 21">
              <a:extLst>
                <a:ext uri="{FF2B5EF4-FFF2-40B4-BE49-F238E27FC236}">
                  <a16:creationId xmlns:a16="http://schemas.microsoft.com/office/drawing/2014/main" id="{97B9FFE1-BC8C-4C55-AE5D-8FDD78001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3" name="Freeform 22">
              <a:extLst>
                <a:ext uri="{FF2B5EF4-FFF2-40B4-BE49-F238E27FC236}">
                  <a16:creationId xmlns:a16="http://schemas.microsoft.com/office/drawing/2014/main" id="{6F87417E-9520-42E0-84D2-0C022548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4" name="Freeform 23">
              <a:extLst>
                <a:ext uri="{FF2B5EF4-FFF2-40B4-BE49-F238E27FC236}">
                  <a16:creationId xmlns:a16="http://schemas.microsoft.com/office/drawing/2014/main" id="{1235F6B6-5324-426D-84BE-EF96FD430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5" name="Freeform 24">
              <a:extLst>
                <a:ext uri="{FF2B5EF4-FFF2-40B4-BE49-F238E27FC236}">
                  <a16:creationId xmlns:a16="http://schemas.microsoft.com/office/drawing/2014/main" id="{093C61D3-C80D-4599-8280-763868B2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6" name="Freeform 25">
              <a:extLst>
                <a:ext uri="{FF2B5EF4-FFF2-40B4-BE49-F238E27FC236}">
                  <a16:creationId xmlns:a16="http://schemas.microsoft.com/office/drawing/2014/main" id="{D6D942F2-89B9-4755-89D9-436583176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grpSp>
      <p:sp>
        <p:nvSpPr>
          <p:cNvPr id="48" name="Rectangle 47">
            <a:extLst>
              <a:ext uri="{FF2B5EF4-FFF2-40B4-BE49-F238E27FC236}">
                <a16:creationId xmlns:a16="http://schemas.microsoft.com/office/drawing/2014/main" id="{C40B6375-7479-45C4-8B99-EA1CF75F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22225">
            <a:solidFill>
              <a:schemeClr val="bg1">
                <a:lumMod val="65000"/>
              </a:schemeClr>
            </a:solidFill>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6" name="TextBox 5">
            <a:extLst>
              <a:ext uri="{FF2B5EF4-FFF2-40B4-BE49-F238E27FC236}">
                <a16:creationId xmlns:a16="http://schemas.microsoft.com/office/drawing/2014/main" id="{B2642421-8882-E766-0F05-85232BE78E06}"/>
              </a:ext>
            </a:extLst>
          </p:cNvPr>
          <p:cNvSpPr txBox="1"/>
          <p:nvPr/>
        </p:nvSpPr>
        <p:spPr>
          <a:xfrm>
            <a:off x="7682867" y="120542"/>
            <a:ext cx="1817130" cy="475515"/>
          </a:xfrm>
          <a:prstGeom prst="rect">
            <a:avLst/>
          </a:prstGeom>
          <a:noFill/>
        </p:spPr>
        <p:txBody>
          <a:bodyPr wrap="square">
            <a:spAutoFit/>
          </a:bodyPr>
          <a:lstStyle/>
          <a:p>
            <a:pPr marL="0" marR="0" lvl="0" indent="0" algn="l" defTabSz="569214" rtl="0" eaLnBrk="1" fontAlgn="auto" latinLnBrk="0" hangingPunct="1">
              <a:lnSpc>
                <a:spcPct val="100000"/>
              </a:lnSpc>
              <a:spcBef>
                <a:spcPts val="0"/>
              </a:spcBef>
              <a:spcAft>
                <a:spcPts val="900"/>
              </a:spcAft>
              <a:buClrTx/>
              <a:buSzTx/>
              <a:buFontTx/>
              <a:buNone/>
              <a:tabLst/>
              <a:defRPr/>
            </a:pPr>
            <a:r>
              <a:rPr kumimoji="0" lang="en-GB" sz="2490" b="1" i="0" u="none" strike="noStrike" kern="1200" cap="none" spc="0" normalizeH="0" baseline="0" noProof="0" dirty="0">
                <a:ln>
                  <a:noFill/>
                </a:ln>
                <a:solidFill>
                  <a:prstClr val="black"/>
                </a:solidFill>
                <a:effectLst/>
                <a:uLnTx/>
                <a:uFillTx/>
                <a:latin typeface="Rockwell" panose="02060603020205020403"/>
                <a:ea typeface="+mn-ea"/>
                <a:cs typeface="+mn-cs"/>
              </a:rPr>
              <a:t>Products</a:t>
            </a:r>
            <a:endParaRPr kumimoji="0" lang="en-GB" sz="21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 name="TextBox 3">
            <a:extLst>
              <a:ext uri="{FF2B5EF4-FFF2-40B4-BE49-F238E27FC236}">
                <a16:creationId xmlns:a16="http://schemas.microsoft.com/office/drawing/2014/main" id="{918B7691-C0DC-0E77-86CB-D755F53F966A}"/>
              </a:ext>
            </a:extLst>
          </p:cNvPr>
          <p:cNvSpPr txBox="1"/>
          <p:nvPr/>
        </p:nvSpPr>
        <p:spPr>
          <a:xfrm>
            <a:off x="4106830" y="1515256"/>
            <a:ext cx="9600482" cy="1938992"/>
          </a:xfrm>
          <a:prstGeom prst="rect">
            <a:avLst/>
          </a:prstGeom>
          <a:noFill/>
        </p:spPr>
        <p:txBody>
          <a:bodyPr wrap="square">
            <a:spAutoFit/>
          </a:bodyPr>
          <a:lstStyle/>
          <a:p>
            <a:pPr marL="0" marR="0" lvl="0" indent="0" algn="l" defTabSz="569214" rtl="0" eaLnBrk="1" fontAlgn="auto" latinLnBrk="0" hangingPunct="1">
              <a:lnSpc>
                <a:spcPct val="100000"/>
              </a:lnSpc>
              <a:spcBef>
                <a:spcPts val="0"/>
              </a:spcBef>
              <a:spcAft>
                <a:spcPts val="90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Fast, flexible, and precise - Smart machines for laser cutting</a:t>
            </a:r>
          </a:p>
          <a:p>
            <a:pPr marL="0" marR="0" lvl="0" indent="0" algn="l" defTabSz="569214" rtl="0" eaLnBrk="1" fontAlgn="auto" latinLnBrk="0" hangingPunct="1">
              <a:lnSpc>
                <a:spcPct val="100000"/>
              </a:lnSpc>
              <a:spcBef>
                <a:spcPts val="0"/>
              </a:spcBef>
              <a:spcAft>
                <a:spcPts val="90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Bystronic's laser cutting machine systems will boost your output and ensure high quality and increased productivity. </a:t>
            </a:r>
          </a:p>
          <a:p>
            <a:pPr marL="0" marR="0" lvl="0" indent="0" algn="l" defTabSz="569214" rtl="0" eaLnBrk="1" fontAlgn="auto" latinLnBrk="0" hangingPunct="1">
              <a:lnSpc>
                <a:spcPct val="100000"/>
              </a:lnSpc>
              <a:spcBef>
                <a:spcPts val="0"/>
              </a:spcBef>
              <a:spcAft>
                <a:spcPts val="90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Our laser cutting machine systems are also designed for automation. The right solution enables both unmanned production and faster switching to manual processing.</a:t>
            </a:r>
            <a:endParaRPr kumimoji="0" lang="en-GB" sz="27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5" name="Picture 4">
            <a:extLst>
              <a:ext uri="{FF2B5EF4-FFF2-40B4-BE49-F238E27FC236}">
                <a16:creationId xmlns:a16="http://schemas.microsoft.com/office/drawing/2014/main" id="{6AECE487-464F-279A-C7AE-B467970F9983}"/>
              </a:ext>
            </a:extLst>
          </p:cNvPr>
          <p:cNvPicPr>
            <a:picLocks noChangeAspect="1"/>
          </p:cNvPicPr>
          <p:nvPr/>
        </p:nvPicPr>
        <p:blipFill>
          <a:blip r:embed="rId2"/>
          <a:stretch>
            <a:fillRect/>
          </a:stretch>
        </p:blipFill>
        <p:spPr>
          <a:xfrm>
            <a:off x="13264115" y="1003458"/>
            <a:ext cx="4152914" cy="3280848"/>
          </a:xfrm>
          <a:prstGeom prst="rect">
            <a:avLst/>
          </a:prstGeom>
        </p:spPr>
      </p:pic>
      <p:pic>
        <p:nvPicPr>
          <p:cNvPr id="8" name="Picture 7">
            <a:extLst>
              <a:ext uri="{FF2B5EF4-FFF2-40B4-BE49-F238E27FC236}">
                <a16:creationId xmlns:a16="http://schemas.microsoft.com/office/drawing/2014/main" id="{3B444638-CCB6-3A78-469B-BF6CA4D8EC18}"/>
              </a:ext>
            </a:extLst>
          </p:cNvPr>
          <p:cNvPicPr>
            <a:picLocks noChangeAspect="1"/>
          </p:cNvPicPr>
          <p:nvPr/>
        </p:nvPicPr>
        <p:blipFill rotWithShape="1">
          <a:blip r:embed="rId3"/>
          <a:srcRect l="6942" t="38519" r="66090" b="12411"/>
          <a:stretch/>
        </p:blipFill>
        <p:spPr>
          <a:xfrm>
            <a:off x="955530" y="4105786"/>
            <a:ext cx="3090255" cy="1899245"/>
          </a:xfrm>
          <a:prstGeom prst="rect">
            <a:avLst/>
          </a:prstGeom>
        </p:spPr>
      </p:pic>
      <p:pic>
        <p:nvPicPr>
          <p:cNvPr id="10" name="Picture 9">
            <a:extLst>
              <a:ext uri="{FF2B5EF4-FFF2-40B4-BE49-F238E27FC236}">
                <a16:creationId xmlns:a16="http://schemas.microsoft.com/office/drawing/2014/main" id="{6E8940FD-7B8C-4A7C-3A5F-7B4700A78AE7}"/>
              </a:ext>
            </a:extLst>
          </p:cNvPr>
          <p:cNvPicPr>
            <a:picLocks noChangeAspect="1"/>
          </p:cNvPicPr>
          <p:nvPr/>
        </p:nvPicPr>
        <p:blipFill rotWithShape="1">
          <a:blip r:embed="rId4"/>
          <a:srcRect l="6223" t="52695" r="65931" b="12411"/>
          <a:stretch/>
        </p:blipFill>
        <p:spPr>
          <a:xfrm>
            <a:off x="931530" y="1486883"/>
            <a:ext cx="3128040" cy="2077157"/>
          </a:xfrm>
          <a:prstGeom prst="rect">
            <a:avLst/>
          </a:prstGeom>
        </p:spPr>
      </p:pic>
      <p:sp>
        <p:nvSpPr>
          <p:cNvPr id="12" name="TextBox 11">
            <a:extLst>
              <a:ext uri="{FF2B5EF4-FFF2-40B4-BE49-F238E27FC236}">
                <a16:creationId xmlns:a16="http://schemas.microsoft.com/office/drawing/2014/main" id="{D2E6729C-2D9F-D439-3650-41D692E17903}"/>
              </a:ext>
            </a:extLst>
          </p:cNvPr>
          <p:cNvSpPr txBox="1"/>
          <p:nvPr/>
        </p:nvSpPr>
        <p:spPr>
          <a:xfrm>
            <a:off x="4181450" y="4289432"/>
            <a:ext cx="10439523" cy="1500411"/>
          </a:xfrm>
          <a:prstGeom prst="rect">
            <a:avLst/>
          </a:prstGeom>
          <a:noFill/>
        </p:spPr>
        <p:txBody>
          <a:bodyPr wrap="square">
            <a:spAutoFit/>
          </a:bodyPr>
          <a:lstStyle/>
          <a:p>
            <a:pPr marL="0" marR="0" lvl="0" indent="0" algn="l" defTabSz="569214" rtl="0" eaLnBrk="1" fontAlgn="auto" latinLnBrk="0" hangingPunct="1">
              <a:lnSpc>
                <a:spcPct val="100000"/>
              </a:lnSpc>
              <a:spcBef>
                <a:spcPts val="0"/>
              </a:spcBef>
              <a:spcAft>
                <a:spcPts val="90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Smart, intuitively operable, and strong - Press brakes for any need</a:t>
            </a:r>
          </a:p>
          <a:p>
            <a:pPr marL="0" marR="0" lvl="0" indent="0" algn="l" defTabSz="569214" rtl="0" eaLnBrk="1" fontAlgn="auto" latinLnBrk="0" hangingPunct="1">
              <a:lnSpc>
                <a:spcPct val="100000"/>
              </a:lnSpc>
              <a:spcBef>
                <a:spcPts val="0"/>
              </a:spcBef>
              <a:spcAft>
                <a:spcPts val="90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Our machines are simple to operate. The intuitive software makes all process steps easier and ensures convenient bending, even without prior experience. In combination with our automation solutions, automatic production is possible at any time.</a:t>
            </a:r>
            <a:endParaRPr kumimoji="0" lang="en-GB" sz="27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3" name="Picture 12">
            <a:extLst>
              <a:ext uri="{FF2B5EF4-FFF2-40B4-BE49-F238E27FC236}">
                <a16:creationId xmlns:a16="http://schemas.microsoft.com/office/drawing/2014/main" id="{9362E05B-61BD-5735-55EA-E9747556E7F5}"/>
              </a:ext>
            </a:extLst>
          </p:cNvPr>
          <p:cNvPicPr>
            <a:picLocks noChangeAspect="1"/>
          </p:cNvPicPr>
          <p:nvPr/>
        </p:nvPicPr>
        <p:blipFill>
          <a:blip r:embed="rId5"/>
          <a:stretch>
            <a:fillRect/>
          </a:stretch>
        </p:blipFill>
        <p:spPr>
          <a:xfrm>
            <a:off x="14005371" y="3994826"/>
            <a:ext cx="3586896" cy="2883401"/>
          </a:xfrm>
          <a:prstGeom prst="rect">
            <a:avLst/>
          </a:prstGeom>
        </p:spPr>
      </p:pic>
      <p:pic>
        <p:nvPicPr>
          <p:cNvPr id="17" name="Picture 16">
            <a:extLst>
              <a:ext uri="{FF2B5EF4-FFF2-40B4-BE49-F238E27FC236}">
                <a16:creationId xmlns:a16="http://schemas.microsoft.com/office/drawing/2014/main" id="{37926DBE-1844-9BEE-0811-223DE90F2422}"/>
              </a:ext>
            </a:extLst>
          </p:cNvPr>
          <p:cNvPicPr>
            <a:picLocks noChangeAspect="1"/>
          </p:cNvPicPr>
          <p:nvPr/>
        </p:nvPicPr>
        <p:blipFill rotWithShape="1">
          <a:blip r:embed="rId6"/>
          <a:srcRect l="7500" t="50930" r="66572" b="11711"/>
          <a:stretch/>
        </p:blipFill>
        <p:spPr>
          <a:xfrm>
            <a:off x="1015674" y="6467444"/>
            <a:ext cx="3090255" cy="2143190"/>
          </a:xfrm>
          <a:prstGeom prst="rect">
            <a:avLst/>
          </a:prstGeom>
        </p:spPr>
      </p:pic>
      <p:pic>
        <p:nvPicPr>
          <p:cNvPr id="18" name="Picture 17">
            <a:extLst>
              <a:ext uri="{FF2B5EF4-FFF2-40B4-BE49-F238E27FC236}">
                <a16:creationId xmlns:a16="http://schemas.microsoft.com/office/drawing/2014/main" id="{F2A2AFD9-331A-E437-48AD-EC9E3B3E81C5}"/>
              </a:ext>
            </a:extLst>
          </p:cNvPr>
          <p:cNvPicPr>
            <a:picLocks noChangeAspect="1"/>
          </p:cNvPicPr>
          <p:nvPr/>
        </p:nvPicPr>
        <p:blipFill>
          <a:blip r:embed="rId7"/>
          <a:stretch>
            <a:fillRect/>
          </a:stretch>
        </p:blipFill>
        <p:spPr>
          <a:xfrm>
            <a:off x="12150856" y="6703007"/>
            <a:ext cx="4801928" cy="3556575"/>
          </a:xfrm>
          <a:prstGeom prst="rect">
            <a:avLst/>
          </a:prstGeom>
        </p:spPr>
      </p:pic>
      <p:sp>
        <p:nvSpPr>
          <p:cNvPr id="20" name="TextBox 19">
            <a:extLst>
              <a:ext uri="{FF2B5EF4-FFF2-40B4-BE49-F238E27FC236}">
                <a16:creationId xmlns:a16="http://schemas.microsoft.com/office/drawing/2014/main" id="{7F632964-6540-4353-D9FD-37CFBCCBB081}"/>
              </a:ext>
            </a:extLst>
          </p:cNvPr>
          <p:cNvSpPr txBox="1"/>
          <p:nvPr/>
        </p:nvSpPr>
        <p:spPr>
          <a:xfrm>
            <a:off x="4268924" y="6556098"/>
            <a:ext cx="11071647" cy="1500411"/>
          </a:xfrm>
          <a:prstGeom prst="rect">
            <a:avLst/>
          </a:prstGeom>
          <a:noFill/>
        </p:spPr>
        <p:txBody>
          <a:bodyPr wrap="square">
            <a:spAutoFit/>
          </a:bodyPr>
          <a:lstStyle/>
          <a:p>
            <a:pPr marL="0" marR="0" lvl="0" indent="0" algn="l" defTabSz="569214" rtl="0" eaLnBrk="1" fontAlgn="auto" latinLnBrk="0" hangingPunct="1">
              <a:lnSpc>
                <a:spcPct val="100000"/>
              </a:lnSpc>
              <a:spcBef>
                <a:spcPts val="0"/>
              </a:spcBef>
              <a:spcAft>
                <a:spcPts val="90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Flexible, powerful, and fast</a:t>
            </a:r>
          </a:p>
          <a:p>
            <a:pPr marL="0" marR="0" lvl="0" indent="0" algn="l" defTabSz="569214" rtl="0" eaLnBrk="1" fontAlgn="auto" latinLnBrk="0" hangingPunct="1">
              <a:lnSpc>
                <a:spcPct val="100000"/>
              </a:lnSpc>
              <a:spcBef>
                <a:spcPts val="0"/>
              </a:spcBef>
              <a:spcAft>
                <a:spcPts val="90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Our high-end tube laser makes higher accuracy and quality possible in your production. The 2D and 3D laser cutting technology takes care of it. Process a variety of materials and sizes with precision, in doing so, saves energy and maintenance costs.</a:t>
            </a:r>
            <a:endParaRPr kumimoji="0" lang="en-GB" sz="27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123302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642421-8882-E766-0F05-85232BE78E06}"/>
              </a:ext>
            </a:extLst>
          </p:cNvPr>
          <p:cNvSpPr txBox="1"/>
          <p:nvPr/>
        </p:nvSpPr>
        <p:spPr>
          <a:xfrm>
            <a:off x="2074390" y="3306461"/>
            <a:ext cx="3372137" cy="3388776"/>
          </a:xfrm>
          <a:prstGeom prst="rect">
            <a:avLst/>
          </a:prstGeom>
        </p:spPr>
        <p:txBody>
          <a:bodyPr vert="horz" lIns="137160" tIns="68580" rIns="137160" bIns="68580" rtlCol="0" anchor="b">
            <a:normAutofit/>
          </a:bodyPr>
          <a:lstStyle/>
          <a:p>
            <a:pPr marL="0" marR="0" lvl="0" indent="0" algn="l" defTabSz="685800" rtl="0" eaLnBrk="1" fontAlgn="auto" latinLnBrk="0" hangingPunct="1">
              <a:lnSpc>
                <a:spcPct val="90000"/>
              </a:lnSpc>
              <a:spcBef>
                <a:spcPct val="0"/>
              </a:spcBef>
              <a:spcAft>
                <a:spcPts val="90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Light" panose="020F0302020204030204"/>
                <a:ea typeface="+mn-ea"/>
                <a:cs typeface="+mn-cs"/>
              </a:rPr>
              <a:t>Sectors</a:t>
            </a:r>
          </a:p>
          <a:p>
            <a:pPr marL="0" marR="0" lvl="0" indent="0" algn="l" defTabSz="685800" rtl="0" eaLnBrk="1" fontAlgn="auto" latinLnBrk="0" hangingPunct="1">
              <a:lnSpc>
                <a:spcPct val="90000"/>
              </a:lnSpc>
              <a:spcBef>
                <a:spcPct val="0"/>
              </a:spcBef>
              <a:spcAft>
                <a:spcPts val="900"/>
              </a:spcAft>
              <a:buClrTx/>
              <a:buSzTx/>
              <a:buFontTx/>
              <a:buNone/>
              <a:tabLst/>
              <a:defRPr/>
            </a:pPr>
            <a:endParaRPr kumimoji="0" lang="en-US" sz="6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5" name="Picture 4">
            <a:extLst>
              <a:ext uri="{FF2B5EF4-FFF2-40B4-BE49-F238E27FC236}">
                <a16:creationId xmlns:a16="http://schemas.microsoft.com/office/drawing/2014/main" id="{730ADD8E-EF50-D704-3CE4-61F890D44D1A}"/>
              </a:ext>
            </a:extLst>
          </p:cNvPr>
          <p:cNvPicPr>
            <a:picLocks noChangeAspect="1"/>
          </p:cNvPicPr>
          <p:nvPr/>
        </p:nvPicPr>
        <p:blipFill rotWithShape="1">
          <a:blip r:embed="rId2"/>
          <a:srcRect l="2500" t="35448" r="63146" b="12079"/>
          <a:stretch/>
        </p:blipFill>
        <p:spPr>
          <a:xfrm>
            <a:off x="6872140" y="478633"/>
            <a:ext cx="10307096" cy="2624705"/>
          </a:xfrm>
          <a:prstGeom prst="rect">
            <a:avLst/>
          </a:prstGeom>
        </p:spPr>
      </p:pic>
      <p:pic>
        <p:nvPicPr>
          <p:cNvPr id="8" name="Picture 7">
            <a:extLst>
              <a:ext uri="{FF2B5EF4-FFF2-40B4-BE49-F238E27FC236}">
                <a16:creationId xmlns:a16="http://schemas.microsoft.com/office/drawing/2014/main" id="{F481C5B6-9557-77E4-2F88-FD93B4A5462D}"/>
              </a:ext>
            </a:extLst>
          </p:cNvPr>
          <p:cNvPicPr>
            <a:picLocks noChangeAspect="1"/>
          </p:cNvPicPr>
          <p:nvPr/>
        </p:nvPicPr>
        <p:blipFill rotWithShape="1">
          <a:blip r:embed="rId3"/>
          <a:srcRect l="5483" t="42044" r="65081" b="12078"/>
          <a:stretch/>
        </p:blipFill>
        <p:spPr>
          <a:xfrm>
            <a:off x="6872138" y="3591764"/>
            <a:ext cx="10307097" cy="2624706"/>
          </a:xfrm>
          <a:prstGeom prst="rect">
            <a:avLst/>
          </a:prstGeom>
        </p:spPr>
      </p:pic>
      <p:pic>
        <p:nvPicPr>
          <p:cNvPr id="10" name="Picture 9">
            <a:extLst>
              <a:ext uri="{FF2B5EF4-FFF2-40B4-BE49-F238E27FC236}">
                <a16:creationId xmlns:a16="http://schemas.microsoft.com/office/drawing/2014/main" id="{94537126-D2D4-1A4E-D92E-D3C7090BFBBA}"/>
              </a:ext>
            </a:extLst>
          </p:cNvPr>
          <p:cNvPicPr>
            <a:picLocks noChangeAspect="1"/>
          </p:cNvPicPr>
          <p:nvPr/>
        </p:nvPicPr>
        <p:blipFill rotWithShape="1">
          <a:blip r:embed="rId4"/>
          <a:srcRect l="3668" t="45652" r="61766" b="9420"/>
          <a:stretch/>
        </p:blipFill>
        <p:spPr>
          <a:xfrm>
            <a:off x="6872138" y="6695237"/>
            <a:ext cx="10307099" cy="2910011"/>
          </a:xfrm>
          <a:prstGeom prst="rect">
            <a:avLst/>
          </a:prstGeom>
        </p:spPr>
      </p:pic>
    </p:spTree>
    <p:extLst>
      <p:ext uri="{BB962C8B-B14F-4D97-AF65-F5344CB8AC3E}">
        <p14:creationId xmlns:p14="http://schemas.microsoft.com/office/powerpoint/2010/main" val="280867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55196D0-95AD-4497-84D1-430C6EBB2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0" cy="10287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18" name="Group 17">
            <a:extLst>
              <a:ext uri="{FF2B5EF4-FFF2-40B4-BE49-F238E27FC236}">
                <a16:creationId xmlns:a16="http://schemas.microsoft.com/office/drawing/2014/main" id="{6DDA3D29-E716-4F33-AB4C-8ED10BB364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4511" y="-89064"/>
            <a:ext cx="18773777" cy="10385697"/>
            <a:chOff x="-329674" y="-51881"/>
            <a:chExt cx="12515851" cy="6923798"/>
          </a:xfrm>
        </p:grpSpPr>
        <p:sp>
          <p:nvSpPr>
            <p:cNvPr id="19" name="Freeform 5">
              <a:extLst>
                <a:ext uri="{FF2B5EF4-FFF2-40B4-BE49-F238E27FC236}">
                  <a16:creationId xmlns:a16="http://schemas.microsoft.com/office/drawing/2014/main" id="{5D79944B-9254-4463-AD5B-36257D494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0" name="Freeform 6">
              <a:extLst>
                <a:ext uri="{FF2B5EF4-FFF2-40B4-BE49-F238E27FC236}">
                  <a16:creationId xmlns:a16="http://schemas.microsoft.com/office/drawing/2014/main" id="{8DDA31B6-BB0C-47FB-B78E-A35B59D8B0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1" name="Freeform 7">
              <a:extLst>
                <a:ext uri="{FF2B5EF4-FFF2-40B4-BE49-F238E27FC236}">
                  <a16:creationId xmlns:a16="http://schemas.microsoft.com/office/drawing/2014/main" id="{B460420D-1A32-4F29-8E6A-0BF0E3A59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2" name="Freeform 8">
              <a:extLst>
                <a:ext uri="{FF2B5EF4-FFF2-40B4-BE49-F238E27FC236}">
                  <a16:creationId xmlns:a16="http://schemas.microsoft.com/office/drawing/2014/main" id="{5744D7E2-E0C1-445D-81C0-6C9E382D5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3" name="Freeform 9">
              <a:extLst>
                <a:ext uri="{FF2B5EF4-FFF2-40B4-BE49-F238E27FC236}">
                  <a16:creationId xmlns:a16="http://schemas.microsoft.com/office/drawing/2014/main" id="{5CE3C75D-E7AA-450E-AE72-A8F8660AC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4" name="Freeform 10">
              <a:extLst>
                <a:ext uri="{FF2B5EF4-FFF2-40B4-BE49-F238E27FC236}">
                  <a16:creationId xmlns:a16="http://schemas.microsoft.com/office/drawing/2014/main" id="{4E82641D-7380-4EBC-A0B4-A21F9B703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5" name="Freeform 11">
              <a:extLst>
                <a:ext uri="{FF2B5EF4-FFF2-40B4-BE49-F238E27FC236}">
                  <a16:creationId xmlns:a16="http://schemas.microsoft.com/office/drawing/2014/main" id="{06D3136D-2941-41F5-9CA6-0CD6378DB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6" name="Freeform 12">
              <a:extLst>
                <a:ext uri="{FF2B5EF4-FFF2-40B4-BE49-F238E27FC236}">
                  <a16:creationId xmlns:a16="http://schemas.microsoft.com/office/drawing/2014/main" id="{459DAFD1-A8B5-4AF5-BBC4-82DBC67B68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7" name="Freeform 13">
              <a:extLst>
                <a:ext uri="{FF2B5EF4-FFF2-40B4-BE49-F238E27FC236}">
                  <a16:creationId xmlns:a16="http://schemas.microsoft.com/office/drawing/2014/main" id="{73B5597B-C549-4923-9582-01359B7ED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8" name="Freeform 14">
              <a:extLst>
                <a:ext uri="{FF2B5EF4-FFF2-40B4-BE49-F238E27FC236}">
                  <a16:creationId xmlns:a16="http://schemas.microsoft.com/office/drawing/2014/main" id="{484FB59A-C29A-4BC3-AED4-5CBDEEBF8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9" name="Freeform 15">
              <a:extLst>
                <a:ext uri="{FF2B5EF4-FFF2-40B4-BE49-F238E27FC236}">
                  <a16:creationId xmlns:a16="http://schemas.microsoft.com/office/drawing/2014/main" id="{3E875A1F-55ED-4D78-BFCD-DEAB4B1F27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0" name="Freeform 16">
              <a:extLst>
                <a:ext uri="{FF2B5EF4-FFF2-40B4-BE49-F238E27FC236}">
                  <a16:creationId xmlns:a16="http://schemas.microsoft.com/office/drawing/2014/main" id="{1AF6A9C4-B5C0-45CF-BEA4-E5E138FB5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1" name="Freeform 17">
              <a:extLst>
                <a:ext uri="{FF2B5EF4-FFF2-40B4-BE49-F238E27FC236}">
                  <a16:creationId xmlns:a16="http://schemas.microsoft.com/office/drawing/2014/main" id="{B7A35A07-8906-46C9-A385-386C890B42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2" name="Freeform 18">
              <a:extLst>
                <a:ext uri="{FF2B5EF4-FFF2-40B4-BE49-F238E27FC236}">
                  <a16:creationId xmlns:a16="http://schemas.microsoft.com/office/drawing/2014/main" id="{EDC56392-B772-4465-9844-E65545FE37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3" name="Freeform 19">
              <a:extLst>
                <a:ext uri="{FF2B5EF4-FFF2-40B4-BE49-F238E27FC236}">
                  <a16:creationId xmlns:a16="http://schemas.microsoft.com/office/drawing/2014/main" id="{4E1EB07B-37CA-4168-8167-98F2E181C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4" name="Freeform 20">
              <a:extLst>
                <a:ext uri="{FF2B5EF4-FFF2-40B4-BE49-F238E27FC236}">
                  <a16:creationId xmlns:a16="http://schemas.microsoft.com/office/drawing/2014/main" id="{F79CCCC1-44E4-40E6-BEC7-4D67883CA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5" name="Freeform 21">
              <a:extLst>
                <a:ext uri="{FF2B5EF4-FFF2-40B4-BE49-F238E27FC236}">
                  <a16:creationId xmlns:a16="http://schemas.microsoft.com/office/drawing/2014/main" id="{BA2BCCEB-7B0D-4604-A0D9-C97985394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6" name="Freeform 22">
              <a:extLst>
                <a:ext uri="{FF2B5EF4-FFF2-40B4-BE49-F238E27FC236}">
                  <a16:creationId xmlns:a16="http://schemas.microsoft.com/office/drawing/2014/main" id="{3E9BE4C6-A966-4993-B450-34D205DCE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7" name="Freeform 23">
              <a:extLst>
                <a:ext uri="{FF2B5EF4-FFF2-40B4-BE49-F238E27FC236}">
                  <a16:creationId xmlns:a16="http://schemas.microsoft.com/office/drawing/2014/main" id="{D6D0BD97-50C4-4381-B670-2D0ADD588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sp>
        <p:nvSpPr>
          <p:cNvPr id="39" name="Freeform: Shape 38">
            <a:extLst>
              <a:ext uri="{FF2B5EF4-FFF2-40B4-BE49-F238E27FC236}">
                <a16:creationId xmlns:a16="http://schemas.microsoft.com/office/drawing/2014/main" id="{4EA367D7-D8FE-4C9E-B6C6-5285FC7B5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0"/>
            <a:ext cx="18288000" cy="9021783"/>
          </a:xfrm>
          <a:custGeom>
            <a:avLst/>
            <a:gdLst>
              <a:gd name="connsiteX0" fmla="*/ 0 w 12192000"/>
              <a:gd name="connsiteY0" fmla="*/ 0 h 6014522"/>
              <a:gd name="connsiteX1" fmla="*/ 12192000 w 12192000"/>
              <a:gd name="connsiteY1" fmla="*/ 0 h 6014522"/>
              <a:gd name="connsiteX2" fmla="*/ 12192000 w 12192000"/>
              <a:gd name="connsiteY2" fmla="*/ 5663459 h 6014522"/>
              <a:gd name="connsiteX3" fmla="*/ 6299617 w 12192000"/>
              <a:gd name="connsiteY3" fmla="*/ 5663459 h 6014522"/>
              <a:gd name="connsiteX4" fmla="*/ 6096000 w 12192000"/>
              <a:gd name="connsiteY4" fmla="*/ 6014522 h 6014522"/>
              <a:gd name="connsiteX5" fmla="*/ 5892384 w 12192000"/>
              <a:gd name="connsiteY5" fmla="*/ 5663459 h 6014522"/>
              <a:gd name="connsiteX6" fmla="*/ 0 w 12192000"/>
              <a:gd name="connsiteY6" fmla="*/ 5663459 h 601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014522">
                <a:moveTo>
                  <a:pt x="0" y="0"/>
                </a:moveTo>
                <a:lnTo>
                  <a:pt x="12192000" y="0"/>
                </a:lnTo>
                <a:lnTo>
                  <a:pt x="12192000" y="5663459"/>
                </a:lnTo>
                <a:lnTo>
                  <a:pt x="6299617" y="5663459"/>
                </a:lnTo>
                <a:lnTo>
                  <a:pt x="6096000" y="6014522"/>
                </a:lnTo>
                <a:lnTo>
                  <a:pt x="5892384" y="5663459"/>
                </a:lnTo>
                <a:lnTo>
                  <a:pt x="0" y="566345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6" name="TextBox 5">
            <a:extLst>
              <a:ext uri="{FF2B5EF4-FFF2-40B4-BE49-F238E27FC236}">
                <a16:creationId xmlns:a16="http://schemas.microsoft.com/office/drawing/2014/main" id="{B2642421-8882-E766-0F05-85232BE78E06}"/>
              </a:ext>
            </a:extLst>
          </p:cNvPr>
          <p:cNvSpPr txBox="1"/>
          <p:nvPr/>
        </p:nvSpPr>
        <p:spPr>
          <a:xfrm>
            <a:off x="7704788" y="305561"/>
            <a:ext cx="1516353" cy="461665"/>
          </a:xfrm>
          <a:prstGeom prst="rect">
            <a:avLst/>
          </a:prstGeom>
          <a:noFill/>
        </p:spPr>
        <p:txBody>
          <a:bodyPr wrap="square">
            <a:spAutoFit/>
          </a:bodyPr>
          <a:lstStyle/>
          <a:p>
            <a:pPr marL="0" marR="0" lvl="0" indent="0" algn="l" defTabSz="500634" rtl="0" eaLnBrk="1" fontAlgn="auto" latinLnBrk="0" hangingPunct="1">
              <a:lnSpc>
                <a:spcPct val="100000"/>
              </a:lnSpc>
              <a:spcBef>
                <a:spcPts val="0"/>
              </a:spcBef>
              <a:spcAft>
                <a:spcPts val="90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Light" panose="020F0302020204030204"/>
                <a:ea typeface="+mn-ea"/>
                <a:cs typeface="+mn-cs"/>
              </a:rPr>
              <a:t>Services </a:t>
            </a:r>
            <a:endParaRPr kumimoji="0" lang="en-GB" sz="36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 name="Picture 1">
            <a:extLst>
              <a:ext uri="{FF2B5EF4-FFF2-40B4-BE49-F238E27FC236}">
                <a16:creationId xmlns:a16="http://schemas.microsoft.com/office/drawing/2014/main" id="{7FD2375B-1E7E-96AF-E2AA-3FBB276D6CE0}"/>
              </a:ext>
            </a:extLst>
          </p:cNvPr>
          <p:cNvPicPr>
            <a:picLocks noChangeAspect="1"/>
          </p:cNvPicPr>
          <p:nvPr/>
        </p:nvPicPr>
        <p:blipFill>
          <a:blip r:embed="rId2"/>
          <a:stretch>
            <a:fillRect/>
          </a:stretch>
        </p:blipFill>
        <p:spPr>
          <a:xfrm>
            <a:off x="524175" y="918863"/>
            <a:ext cx="3290937" cy="2192838"/>
          </a:xfrm>
          <a:prstGeom prst="rect">
            <a:avLst/>
          </a:prstGeom>
        </p:spPr>
      </p:pic>
      <p:sp>
        <p:nvSpPr>
          <p:cNvPr id="4" name="TextBox 3">
            <a:extLst>
              <a:ext uri="{FF2B5EF4-FFF2-40B4-BE49-F238E27FC236}">
                <a16:creationId xmlns:a16="http://schemas.microsoft.com/office/drawing/2014/main" id="{47E6CB8E-6222-7D7C-F535-4DF877B32069}"/>
              </a:ext>
            </a:extLst>
          </p:cNvPr>
          <p:cNvSpPr txBox="1"/>
          <p:nvPr/>
        </p:nvSpPr>
        <p:spPr>
          <a:xfrm>
            <a:off x="4296614" y="1221139"/>
            <a:ext cx="13399991" cy="1823576"/>
          </a:xfrm>
          <a:prstGeom prst="rect">
            <a:avLst/>
          </a:prstGeom>
          <a:noFill/>
        </p:spPr>
        <p:txBody>
          <a:bodyPr wrap="square">
            <a:spAutoFit/>
          </a:bodyPr>
          <a:lstStyle/>
          <a:p>
            <a:pPr marL="0" marR="0" lvl="0" indent="0" algn="l" defTabSz="500634" rtl="0" eaLnBrk="1" fontAlgn="auto" latinLnBrk="0" hangingPunct="1">
              <a:lnSpc>
                <a:spcPct val="100000"/>
              </a:lnSpc>
              <a:spcBef>
                <a:spcPts val="0"/>
              </a:spcBef>
              <a:spcAft>
                <a:spcPts val="900"/>
              </a:spcAft>
              <a:buClrTx/>
              <a:buSzTx/>
              <a:buFontTx/>
              <a:buNone/>
              <a:tabLst/>
              <a:defRPr/>
            </a:pPr>
            <a:r>
              <a:rPr kumimoji="0" lang="en-GB" sz="2100" b="1" i="0" u="none" strike="noStrike" kern="1200" cap="none" spc="0" normalizeH="0" baseline="0" noProof="0" dirty="0">
                <a:ln>
                  <a:noFill/>
                </a:ln>
                <a:solidFill>
                  <a:prstClr val="black"/>
                </a:solidFill>
                <a:effectLst/>
                <a:uLnTx/>
                <a:uFillTx/>
                <a:latin typeface="Calibri Light" panose="020F0302020204030204"/>
                <a:ea typeface="+mn-ea"/>
                <a:cs typeface="+mn-cs"/>
              </a:rPr>
              <a:t>360° Customer Advisor - </a:t>
            </a: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Onsite proactive advice from the expert</a:t>
            </a:r>
          </a:p>
          <a:p>
            <a:pPr marL="0" marR="0" lvl="0" indent="0" algn="just" defTabSz="500634" rtl="0" eaLnBrk="1" fontAlgn="auto" latinLnBrk="0" hangingPunct="1">
              <a:lnSpc>
                <a:spcPct val="100000"/>
              </a:lnSpc>
              <a:spcBef>
                <a:spcPts val="0"/>
              </a:spcBef>
              <a:spcAft>
                <a:spcPts val="90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It takes over the inspection of various critical components of your machines and auxiliary systems to increase productivity. It analyses whether the machine is properly maintained by the customer and operated by qualified personnel.  The service includes Bystronic equipment, operators and certain accessories to determine if there is potential downtime. Bystronic Service brings clarity to the planning of your downtimes.  </a:t>
            </a:r>
            <a:endPar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5" name="Picture 4">
            <a:extLst>
              <a:ext uri="{FF2B5EF4-FFF2-40B4-BE49-F238E27FC236}">
                <a16:creationId xmlns:a16="http://schemas.microsoft.com/office/drawing/2014/main" id="{84DFB6DE-C3A6-550E-5A64-0F12162F599B}"/>
              </a:ext>
            </a:extLst>
          </p:cNvPr>
          <p:cNvPicPr>
            <a:picLocks noChangeAspect="1"/>
          </p:cNvPicPr>
          <p:nvPr/>
        </p:nvPicPr>
        <p:blipFill>
          <a:blip r:embed="rId3"/>
          <a:stretch>
            <a:fillRect/>
          </a:stretch>
        </p:blipFill>
        <p:spPr>
          <a:xfrm>
            <a:off x="14074977" y="3472542"/>
            <a:ext cx="3520329" cy="2056491"/>
          </a:xfrm>
          <a:prstGeom prst="rect">
            <a:avLst/>
          </a:prstGeom>
        </p:spPr>
      </p:pic>
      <p:sp>
        <p:nvSpPr>
          <p:cNvPr id="8" name="TextBox 7">
            <a:extLst>
              <a:ext uri="{FF2B5EF4-FFF2-40B4-BE49-F238E27FC236}">
                <a16:creationId xmlns:a16="http://schemas.microsoft.com/office/drawing/2014/main" id="{383626B4-1075-E7CA-9490-015B01A89CD7}"/>
              </a:ext>
            </a:extLst>
          </p:cNvPr>
          <p:cNvSpPr txBox="1"/>
          <p:nvPr/>
        </p:nvSpPr>
        <p:spPr>
          <a:xfrm>
            <a:off x="427822" y="3398006"/>
            <a:ext cx="13457846" cy="1823576"/>
          </a:xfrm>
          <a:prstGeom prst="rect">
            <a:avLst/>
          </a:prstGeom>
          <a:noFill/>
        </p:spPr>
        <p:txBody>
          <a:bodyPr wrap="square">
            <a:spAutoFit/>
          </a:bodyPr>
          <a:lstStyle/>
          <a:p>
            <a:pPr marL="0" marR="0" lvl="0" indent="0" algn="l" defTabSz="500634" rtl="0" eaLnBrk="1" fontAlgn="auto" latinLnBrk="0" hangingPunct="1">
              <a:lnSpc>
                <a:spcPct val="100000"/>
              </a:lnSpc>
              <a:spcBef>
                <a:spcPts val="0"/>
              </a:spcBef>
              <a:spcAft>
                <a:spcPts val="900"/>
              </a:spcAft>
              <a:buClrTx/>
              <a:buSzTx/>
              <a:buFontTx/>
              <a:buNone/>
              <a:tabLst/>
              <a:defRPr/>
            </a:pPr>
            <a:r>
              <a:rPr kumimoji="0" lang="en-GB" sz="2100" b="1" i="0" u="none" strike="noStrike" kern="1200" cap="none" spc="0" normalizeH="0" baseline="0" noProof="0" dirty="0">
                <a:ln>
                  <a:noFill/>
                </a:ln>
                <a:solidFill>
                  <a:prstClr val="black"/>
                </a:solidFill>
                <a:effectLst/>
                <a:uLnTx/>
                <a:uFillTx/>
                <a:latin typeface="Calibri Light" panose="020F0302020204030204"/>
                <a:ea typeface="+mn-ea"/>
                <a:cs typeface="+mn-cs"/>
              </a:rPr>
              <a:t>Parts &amp; Consumables</a:t>
            </a:r>
          </a:p>
          <a:p>
            <a:pPr marL="0" marR="0" lvl="0" indent="0" algn="just" defTabSz="500634" rtl="0" eaLnBrk="1" fontAlgn="auto" latinLnBrk="0" hangingPunct="1">
              <a:lnSpc>
                <a:spcPct val="100000"/>
              </a:lnSpc>
              <a:spcBef>
                <a:spcPts val="0"/>
              </a:spcBef>
              <a:spcAft>
                <a:spcPts val="90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Original spare parts kits from Bystronic guarantee the value retention of your Bystronic systems and extend their service life. All consumables are carefully selected and tested by our experts. They are optimally matched to your system and contribute to excellent results in production. Thanks to our decentralized logistics, you benefit from high availability and fast delivery times. Our web shop also offers you the opportunity to order spare parts around the clock.</a:t>
            </a:r>
            <a:endPar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0" name="TextBox 9">
            <a:extLst>
              <a:ext uri="{FF2B5EF4-FFF2-40B4-BE49-F238E27FC236}">
                <a16:creationId xmlns:a16="http://schemas.microsoft.com/office/drawing/2014/main" id="{9096BC20-19E0-48F6-F56D-37FB59D5DD5D}"/>
              </a:ext>
            </a:extLst>
          </p:cNvPr>
          <p:cNvSpPr txBox="1"/>
          <p:nvPr/>
        </p:nvSpPr>
        <p:spPr>
          <a:xfrm>
            <a:off x="3849891" y="5846794"/>
            <a:ext cx="13157787" cy="2054409"/>
          </a:xfrm>
          <a:prstGeom prst="rect">
            <a:avLst/>
          </a:prstGeom>
          <a:noFill/>
        </p:spPr>
        <p:txBody>
          <a:bodyPr wrap="square">
            <a:spAutoFit/>
          </a:bodyPr>
          <a:lstStyle/>
          <a:p>
            <a:pPr marL="0" marR="0" lvl="0" indent="0" algn="l" defTabSz="500634" rtl="0" eaLnBrk="1" fontAlgn="auto" latinLnBrk="0" hangingPunct="1">
              <a:lnSpc>
                <a:spcPct val="100000"/>
              </a:lnSpc>
              <a:spcBef>
                <a:spcPts val="0"/>
              </a:spcBef>
              <a:spcAft>
                <a:spcPts val="90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Bystronic Customer Training - We train your employees</a:t>
            </a:r>
          </a:p>
          <a:p>
            <a:pPr marL="0" marR="0" lvl="0" indent="0" algn="l" defTabSz="500634" rtl="0" eaLnBrk="1" fontAlgn="auto" latinLnBrk="0" hangingPunct="1">
              <a:lnSpc>
                <a:spcPct val="100000"/>
              </a:lnSpc>
              <a:spcBef>
                <a:spcPts val="0"/>
              </a:spcBef>
              <a:spcAft>
                <a:spcPts val="900"/>
              </a:spcAft>
              <a:buClrTx/>
              <a:buSzTx/>
              <a:buFontTx/>
              <a:buNone/>
              <a:tabLst/>
              <a:defRPr/>
            </a:pPr>
            <a:r>
              <a:rPr kumimoji="0" lang="en-GB" sz="2100" b="1" i="0" u="none" strike="noStrike" kern="1200" cap="none" spc="0" normalizeH="0" baseline="0" noProof="0" dirty="0">
                <a:ln>
                  <a:noFill/>
                </a:ln>
                <a:solidFill>
                  <a:prstClr val="black"/>
                </a:solidFill>
                <a:effectLst/>
                <a:uLnTx/>
                <a:uFillTx/>
                <a:latin typeface="Calibri Light" panose="020F0302020204030204"/>
                <a:ea typeface="+mn-ea"/>
                <a:cs typeface="+mn-cs"/>
              </a:rPr>
              <a:t>Fast to the desired quality</a:t>
            </a: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 Certified training courses ensure the safe and efficient use of your machines.</a:t>
            </a:r>
          </a:p>
          <a:p>
            <a:pPr marL="0" marR="0" lvl="0" indent="0" algn="l" defTabSz="500634" rtl="0" eaLnBrk="1" fontAlgn="auto" latinLnBrk="0" hangingPunct="1">
              <a:lnSpc>
                <a:spcPct val="100000"/>
              </a:lnSpc>
              <a:spcBef>
                <a:spcPts val="0"/>
              </a:spcBef>
              <a:spcAft>
                <a:spcPts val="900"/>
              </a:spcAft>
              <a:buClrTx/>
              <a:buSzTx/>
              <a:buFontTx/>
              <a:buNone/>
              <a:tabLst/>
              <a:defRPr/>
            </a:pPr>
            <a:r>
              <a:rPr kumimoji="0" lang="en-GB" sz="2100" b="1" i="0" u="none" strike="noStrike" kern="1200" cap="none" spc="0" normalizeH="0" baseline="0" noProof="0" dirty="0">
                <a:ln>
                  <a:noFill/>
                </a:ln>
                <a:solidFill>
                  <a:prstClr val="black"/>
                </a:solidFill>
                <a:effectLst/>
                <a:uLnTx/>
                <a:uFillTx/>
                <a:latin typeface="Calibri Light" panose="020F0302020204030204"/>
                <a:ea typeface="+mn-ea"/>
                <a:cs typeface="+mn-cs"/>
              </a:rPr>
              <a:t>Theory and practice</a:t>
            </a: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 We offer you a wide range of training courses based on a combination of theoretical and practical exercise units. </a:t>
            </a:r>
          </a:p>
          <a:p>
            <a:pPr marL="0" marR="0" lvl="0" indent="0" algn="l" defTabSz="500634" rtl="0" eaLnBrk="1" fontAlgn="auto" latinLnBrk="0" hangingPunct="1">
              <a:lnSpc>
                <a:spcPct val="100000"/>
              </a:lnSpc>
              <a:spcBef>
                <a:spcPts val="0"/>
              </a:spcBef>
              <a:spcAft>
                <a:spcPts val="900"/>
              </a:spcAft>
              <a:buClrTx/>
              <a:buSzTx/>
              <a:buFontTx/>
              <a:buNone/>
              <a:tabLst/>
              <a:defRPr/>
            </a:pPr>
            <a:r>
              <a:rPr kumimoji="0" lang="en-GB" sz="2100" b="1" i="0" u="none" strike="noStrike" kern="1200" cap="none" spc="0" normalizeH="0" baseline="0" noProof="0" dirty="0">
                <a:ln>
                  <a:noFill/>
                </a:ln>
                <a:solidFill>
                  <a:prstClr val="black"/>
                </a:solidFill>
                <a:effectLst/>
                <a:uLnTx/>
                <a:uFillTx/>
                <a:latin typeface="Calibri Light" panose="020F0302020204030204"/>
                <a:ea typeface="+mn-ea"/>
                <a:cs typeface="+mn-cs"/>
              </a:rPr>
              <a:t>Flexible and modern</a:t>
            </a: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 The training courses take place at your site with the latest equipment.</a:t>
            </a:r>
            <a:endPar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1" name="Picture 10">
            <a:extLst>
              <a:ext uri="{FF2B5EF4-FFF2-40B4-BE49-F238E27FC236}">
                <a16:creationId xmlns:a16="http://schemas.microsoft.com/office/drawing/2014/main" id="{EED72601-CCD4-0E5B-D689-E9D36EFA141F}"/>
              </a:ext>
            </a:extLst>
          </p:cNvPr>
          <p:cNvPicPr>
            <a:picLocks noChangeAspect="1"/>
          </p:cNvPicPr>
          <p:nvPr/>
        </p:nvPicPr>
        <p:blipFill>
          <a:blip r:embed="rId4"/>
          <a:stretch>
            <a:fillRect/>
          </a:stretch>
        </p:blipFill>
        <p:spPr>
          <a:xfrm>
            <a:off x="572514" y="5856292"/>
            <a:ext cx="3194259" cy="2059763"/>
          </a:xfrm>
          <a:prstGeom prst="rect">
            <a:avLst/>
          </a:prstGeom>
        </p:spPr>
      </p:pic>
    </p:spTree>
    <p:extLst>
      <p:ext uri="{BB962C8B-B14F-4D97-AF65-F5344CB8AC3E}">
        <p14:creationId xmlns:p14="http://schemas.microsoft.com/office/powerpoint/2010/main" val="130248067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1565" r="-11008"/>
            </a:stretch>
          </a:blipFill>
        </p:spPr>
        <p:txBody>
          <a:bodyPr/>
          <a:lstStyle/>
          <a:p>
            <a:endParaRPr lang="nl-NL"/>
          </a:p>
        </p:txBody>
      </p:sp>
      <p:grpSp>
        <p:nvGrpSpPr>
          <p:cNvPr id="3" name="Group 3"/>
          <p:cNvGrpSpPr/>
          <p:nvPr/>
        </p:nvGrpSpPr>
        <p:grpSpPr>
          <a:xfrm>
            <a:off x="0" y="4744671"/>
            <a:ext cx="10006189" cy="4513629"/>
            <a:chOff x="0" y="0"/>
            <a:chExt cx="2635375" cy="1188775"/>
          </a:xfrm>
        </p:grpSpPr>
        <p:sp>
          <p:nvSpPr>
            <p:cNvPr id="4" name="Freeform 4"/>
            <p:cNvSpPr/>
            <p:nvPr/>
          </p:nvSpPr>
          <p:spPr>
            <a:xfrm>
              <a:off x="0" y="0"/>
              <a:ext cx="2635375" cy="1188775"/>
            </a:xfrm>
            <a:custGeom>
              <a:avLst/>
              <a:gdLst/>
              <a:ahLst/>
              <a:cxnLst/>
              <a:rect l="l" t="t" r="r" b="b"/>
              <a:pathLst>
                <a:path w="2635375" h="1188775">
                  <a:moveTo>
                    <a:pt x="0" y="0"/>
                  </a:moveTo>
                  <a:lnTo>
                    <a:pt x="2635375" y="0"/>
                  </a:lnTo>
                  <a:lnTo>
                    <a:pt x="2635375" y="1188775"/>
                  </a:lnTo>
                  <a:lnTo>
                    <a:pt x="0" y="1188775"/>
                  </a:lnTo>
                  <a:close/>
                </a:path>
              </a:pathLst>
            </a:custGeom>
            <a:solidFill>
              <a:srgbClr val="E9EDF6">
                <a:alpha val="84706"/>
              </a:srgbClr>
            </a:solidFill>
          </p:spPr>
          <p:txBody>
            <a:bodyPr/>
            <a:lstStyle/>
            <a:p>
              <a:endParaRPr lang="nl-NL"/>
            </a:p>
          </p:txBody>
        </p:sp>
        <p:sp>
          <p:nvSpPr>
            <p:cNvPr id="5" name="TextBox 5"/>
            <p:cNvSpPr txBox="1"/>
            <p:nvPr/>
          </p:nvSpPr>
          <p:spPr>
            <a:xfrm>
              <a:off x="0" y="0"/>
              <a:ext cx="2635375" cy="1188775"/>
            </a:xfrm>
            <a:prstGeom prst="rect">
              <a:avLst/>
            </a:prstGeom>
          </p:spPr>
          <p:txBody>
            <a:bodyPr lIns="50800" tIns="50800" rIns="50800" bIns="50800" rtlCol="0" anchor="ctr"/>
            <a:lstStyle/>
            <a:p>
              <a:pPr algn="ctr">
                <a:lnSpc>
                  <a:spcPts val="2160"/>
                </a:lnSpc>
              </a:pPr>
              <a:endParaRPr/>
            </a:p>
          </p:txBody>
        </p:sp>
      </p:grpSp>
      <p:sp>
        <p:nvSpPr>
          <p:cNvPr id="6" name="TextBox 6"/>
          <p:cNvSpPr txBox="1"/>
          <p:nvPr/>
        </p:nvSpPr>
        <p:spPr>
          <a:xfrm>
            <a:off x="552697" y="5399158"/>
            <a:ext cx="9326898" cy="1238250"/>
          </a:xfrm>
          <a:prstGeom prst="rect">
            <a:avLst/>
          </a:prstGeom>
        </p:spPr>
        <p:txBody>
          <a:bodyPr lIns="0" tIns="0" rIns="0" bIns="0" rtlCol="0" anchor="t">
            <a:spAutoFit/>
          </a:bodyPr>
          <a:lstStyle/>
          <a:p>
            <a:pPr>
              <a:lnSpc>
                <a:spcPts val="4915"/>
              </a:lnSpc>
            </a:pPr>
            <a:r>
              <a:rPr lang="en-US" sz="4096">
                <a:solidFill>
                  <a:srgbClr val="2D3A5F"/>
                </a:solidFill>
                <a:latin typeface="Montserrat Bold"/>
              </a:rPr>
              <a:t>EUROPEAN MARKET SITUATION </a:t>
            </a:r>
          </a:p>
          <a:p>
            <a:pPr algn="l">
              <a:lnSpc>
                <a:spcPts val="4915"/>
              </a:lnSpc>
            </a:pPr>
            <a:r>
              <a:rPr lang="en-US" sz="4096">
                <a:solidFill>
                  <a:srgbClr val="2D3A5F"/>
                </a:solidFill>
                <a:latin typeface="Montserrat"/>
              </a:rPr>
              <a:t>&amp; HOW DO WE ANTICIPATE </a:t>
            </a:r>
          </a:p>
        </p:txBody>
      </p:sp>
      <p:sp>
        <p:nvSpPr>
          <p:cNvPr id="7" name="Freeform 7"/>
          <p:cNvSpPr/>
          <p:nvPr/>
        </p:nvSpPr>
        <p:spPr>
          <a:xfrm>
            <a:off x="552697" y="7482145"/>
            <a:ext cx="2324099" cy="1157824"/>
          </a:xfrm>
          <a:custGeom>
            <a:avLst/>
            <a:gdLst/>
            <a:ahLst/>
            <a:cxnLst/>
            <a:rect l="l" t="t" r="r" b="b"/>
            <a:pathLst>
              <a:path w="2324099" h="1157824">
                <a:moveTo>
                  <a:pt x="0" y="0"/>
                </a:moveTo>
                <a:lnTo>
                  <a:pt x="2324099" y="0"/>
                </a:lnTo>
                <a:lnTo>
                  <a:pt x="2324099" y="1157824"/>
                </a:lnTo>
                <a:lnTo>
                  <a:pt x="0" y="11578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8" name="TextBox 8"/>
          <p:cNvSpPr txBox="1"/>
          <p:nvPr/>
        </p:nvSpPr>
        <p:spPr>
          <a:xfrm>
            <a:off x="6200290" y="7746742"/>
            <a:ext cx="2943710" cy="590531"/>
          </a:xfrm>
          <a:prstGeom prst="rect">
            <a:avLst/>
          </a:prstGeom>
        </p:spPr>
        <p:txBody>
          <a:bodyPr lIns="0" tIns="0" rIns="0" bIns="0" rtlCol="0" anchor="t">
            <a:spAutoFit/>
          </a:bodyPr>
          <a:lstStyle/>
          <a:p>
            <a:pPr algn="ctr">
              <a:lnSpc>
                <a:spcPts val="4799"/>
              </a:lnSpc>
            </a:pPr>
            <a:r>
              <a:rPr lang="en-US" sz="3999" dirty="0">
                <a:solidFill>
                  <a:srgbClr val="4F6AB3"/>
                </a:solidFill>
                <a:latin typeface="Montserrat Bold"/>
              </a:rPr>
              <a:t>GERTJAN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C99F211-5454-031E-D25D-7DE8BF970682}"/>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42" name="Group 41">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0936" y="0"/>
            <a:ext cx="18876171" cy="10279857"/>
            <a:chOff x="-417513" y="0"/>
            <a:chExt cx="12584114" cy="6853238"/>
          </a:xfrm>
        </p:grpSpPr>
        <p:sp>
          <p:nvSpPr>
            <p:cNvPr id="43"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4"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5"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6"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7"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8"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9"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0"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1"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2"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3"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4"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5"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6"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7"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8"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9"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60"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61"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62"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63"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sp>
        <p:nvSpPr>
          <p:cNvPr id="3" name="TextBox 2">
            <a:extLst>
              <a:ext uri="{FF2B5EF4-FFF2-40B4-BE49-F238E27FC236}">
                <a16:creationId xmlns:a16="http://schemas.microsoft.com/office/drawing/2014/main" id="{4D2D20A5-1F8C-EFE4-A4F3-0F9104D5C2B1}"/>
              </a:ext>
            </a:extLst>
          </p:cNvPr>
          <p:cNvSpPr txBox="1"/>
          <p:nvPr/>
        </p:nvSpPr>
        <p:spPr>
          <a:xfrm>
            <a:off x="6805614" y="207169"/>
            <a:ext cx="4722828" cy="55399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90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Rockwell" panose="02060603020205020403"/>
                <a:ea typeface="+mn-ea"/>
                <a:cs typeface="+mn-cs"/>
              </a:rPr>
              <a:t>Organisation Chart</a:t>
            </a:r>
            <a:endParaRPr kumimoji="0" lang="en-GB" sz="21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aphicFrame>
        <p:nvGraphicFramePr>
          <p:cNvPr id="7" name="Diagram 6">
            <a:extLst>
              <a:ext uri="{FF2B5EF4-FFF2-40B4-BE49-F238E27FC236}">
                <a16:creationId xmlns:a16="http://schemas.microsoft.com/office/drawing/2014/main" id="{68B3819D-7C3F-2DBA-B43A-D03CDFE597BB}"/>
              </a:ext>
            </a:extLst>
          </p:cNvPr>
          <p:cNvGraphicFramePr/>
          <p:nvPr/>
        </p:nvGraphicFramePr>
        <p:xfrm>
          <a:off x="328615" y="1041280"/>
          <a:ext cx="16918877" cy="8974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9379436"/>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03B2BD-5610-9AE5-4EED-F437B28A8F2B}"/>
            </a:ext>
          </a:extLst>
        </p:cNvPr>
        <p:cNvGrpSpPr/>
        <p:nvPr/>
      </p:nvGrpSpPr>
      <p:grpSpPr>
        <a:xfrm>
          <a:off x="0" y="0"/>
          <a:ext cx="0" cy="0"/>
          <a:chOff x="0" y="0"/>
          <a:chExt cx="0" cy="0"/>
        </a:xfrm>
      </p:grpSpPr>
      <p:sp>
        <p:nvSpPr>
          <p:cNvPr id="259" name="Rectangle 258">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0" cy="10303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261" name="Group 260">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6270" y="0"/>
            <a:ext cx="18876171" cy="10279857"/>
            <a:chOff x="-417513" y="0"/>
            <a:chExt cx="12584114" cy="6853238"/>
          </a:xfrm>
        </p:grpSpPr>
        <p:sp>
          <p:nvSpPr>
            <p:cNvPr id="262"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3"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4"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5"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6"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7"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8"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9"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0"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1"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2"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3"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4"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5"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6"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7"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8"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9"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80"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81"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82"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grpSp>
      <p:sp useBgFill="1">
        <p:nvSpPr>
          <p:cNvPr id="284" name="Rectangle 283">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85498" y="0"/>
            <a:ext cx="15402504" cy="103038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86" name="Isosceles Triangle 285">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96855" y="1432220"/>
            <a:ext cx="451161" cy="38893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 name="TextBox 3">
            <a:extLst>
              <a:ext uri="{FF2B5EF4-FFF2-40B4-BE49-F238E27FC236}">
                <a16:creationId xmlns:a16="http://schemas.microsoft.com/office/drawing/2014/main" id="{C1A05328-8654-E266-5DD2-DD7D4735FE96}"/>
              </a:ext>
            </a:extLst>
          </p:cNvPr>
          <p:cNvSpPr txBox="1"/>
          <p:nvPr/>
        </p:nvSpPr>
        <p:spPr>
          <a:xfrm>
            <a:off x="3114676" y="971515"/>
            <a:ext cx="14201777" cy="8844839"/>
          </a:xfrm>
          <a:prstGeom prst="rect">
            <a:avLst/>
          </a:prstGeom>
        </p:spPr>
        <p:txBody>
          <a:bodyPr vert="horz" lIns="137160" tIns="68580" rIns="137160" bIns="68580" rtlCol="0" anchor="t">
            <a:noAutofit/>
          </a:bodyPr>
          <a:lstStyle/>
          <a:p>
            <a:pPr marL="0" marR="0" lvl="0" indent="0" algn="l" defTabSz="1371600" rtl="0" eaLnBrk="1" fontAlgn="auto" latinLnBrk="0" hangingPunct="1">
              <a:lnSpc>
                <a:spcPct val="110000"/>
              </a:lnSpc>
              <a:spcBef>
                <a:spcPts val="0"/>
              </a:spcBef>
              <a:spcAft>
                <a:spcPts val="0"/>
              </a:spcAft>
              <a:buClr>
                <a:srgbClr val="F81B02"/>
              </a:buClr>
              <a:buSzPct val="110000"/>
              <a:buFontTx/>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mn-cs"/>
              </a:rPr>
              <a:t>Reporting to Andy Maxwell, Service Manager</a:t>
            </a:r>
          </a:p>
          <a:p>
            <a:pPr marL="428625" marR="0" lvl="0" indent="-428625" algn="l" defTabSz="1371600" rtl="0" eaLnBrk="1" fontAlgn="auto" latinLnBrk="0" hangingPunct="1">
              <a:lnSpc>
                <a:spcPct val="110000"/>
              </a:lnSpc>
              <a:spcBef>
                <a:spcPts val="0"/>
              </a:spcBef>
              <a:spcAft>
                <a:spcPts val="0"/>
              </a:spcAft>
              <a:buClr>
                <a:srgbClr val="F81B02"/>
              </a:buClr>
              <a:buSzPct val="110000"/>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mn-cs"/>
              </a:rPr>
              <a:t>Leads and promotes the Bystronic culture and values (People, Proactive, Openness). Creates a positive and inclusive working environment for all team members.</a:t>
            </a:r>
          </a:p>
          <a:p>
            <a:pPr marL="428625" marR="0" lvl="0" indent="-428625" algn="l" defTabSz="1371600" rtl="0" eaLnBrk="1" fontAlgn="auto" latinLnBrk="0" hangingPunct="1">
              <a:lnSpc>
                <a:spcPct val="110000"/>
              </a:lnSpc>
              <a:spcBef>
                <a:spcPts val="0"/>
              </a:spcBef>
              <a:spcAft>
                <a:spcPts val="0"/>
              </a:spcAft>
              <a:buClr>
                <a:srgbClr val="F81B02"/>
              </a:buClr>
              <a:buSzPct val="110000"/>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mn-cs"/>
              </a:rPr>
              <a:t>Promotes the objectives and targets of the Service Business Unit and Bystronic UK</a:t>
            </a:r>
          </a:p>
          <a:p>
            <a:pPr marL="428625" marR="0" lvl="0" indent="-428625" algn="l" defTabSz="1371600" rtl="0" eaLnBrk="1" fontAlgn="auto" latinLnBrk="0" hangingPunct="1">
              <a:lnSpc>
                <a:spcPct val="110000"/>
              </a:lnSpc>
              <a:spcBef>
                <a:spcPts val="0"/>
              </a:spcBef>
              <a:spcAft>
                <a:spcPts val="0"/>
              </a:spcAft>
              <a:buClr>
                <a:srgbClr val="F81B02"/>
              </a:buClr>
              <a:buSzPct val="110000"/>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mn-cs"/>
              </a:rPr>
              <a:t>Builds up and maintains strong relationships with the Service Manager and other Service Department Managers</a:t>
            </a:r>
          </a:p>
          <a:p>
            <a:pPr marL="428625" marR="0" lvl="0" indent="-428625" algn="l" defTabSz="1371600" rtl="0" eaLnBrk="1" fontAlgn="auto" latinLnBrk="0" hangingPunct="1">
              <a:lnSpc>
                <a:spcPct val="110000"/>
              </a:lnSpc>
              <a:spcBef>
                <a:spcPts val="0"/>
              </a:spcBef>
              <a:spcAft>
                <a:spcPts val="0"/>
              </a:spcAft>
              <a:buClr>
                <a:srgbClr val="F81B02"/>
              </a:buClr>
              <a:buSzPct val="110000"/>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mn-cs"/>
              </a:rPr>
              <a:t>Establishes clear development plans for Service Team Managers. Works with Service team managers to establish development plans for Service Technicians</a:t>
            </a:r>
          </a:p>
          <a:p>
            <a:pPr marL="428625" marR="0" lvl="0" indent="-428625" algn="l" defTabSz="1371600" rtl="0" eaLnBrk="1" fontAlgn="auto" latinLnBrk="0" hangingPunct="1">
              <a:lnSpc>
                <a:spcPct val="110000"/>
              </a:lnSpc>
              <a:spcBef>
                <a:spcPts val="0"/>
              </a:spcBef>
              <a:spcAft>
                <a:spcPts val="0"/>
              </a:spcAft>
              <a:buClr>
                <a:srgbClr val="F81B02"/>
              </a:buClr>
              <a:buSzPct val="110000"/>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mn-cs"/>
              </a:rPr>
              <a:t>Reviews current and forthcoming activities to establish capability requirements and performs GAP analysis of current skills and experience to determine training and development needs.</a:t>
            </a:r>
          </a:p>
          <a:p>
            <a:pPr marL="428625" marR="0" lvl="0" indent="-428625" algn="l" defTabSz="1371600" rtl="0" eaLnBrk="1" fontAlgn="auto" latinLnBrk="0" hangingPunct="1">
              <a:lnSpc>
                <a:spcPct val="110000"/>
              </a:lnSpc>
              <a:spcBef>
                <a:spcPts val="0"/>
              </a:spcBef>
              <a:spcAft>
                <a:spcPts val="0"/>
              </a:spcAft>
              <a:buClr>
                <a:srgbClr val="F81B02"/>
              </a:buClr>
              <a:buSzPct val="110000"/>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mn-cs"/>
              </a:rPr>
              <a:t>Plans and provides training for Service Team Managers and Service Technicians. Aligned to the needs of the business and the individual development plans and capabilities of the team members.</a:t>
            </a:r>
          </a:p>
          <a:p>
            <a:pPr marL="428625" marR="0" lvl="0" indent="-428625" algn="l" defTabSz="1371600" rtl="0" eaLnBrk="1" fontAlgn="auto" latinLnBrk="0" hangingPunct="1">
              <a:lnSpc>
                <a:spcPct val="110000"/>
              </a:lnSpc>
              <a:spcBef>
                <a:spcPts val="0"/>
              </a:spcBef>
              <a:spcAft>
                <a:spcPts val="0"/>
              </a:spcAft>
              <a:buClr>
                <a:srgbClr val="F81B02"/>
              </a:buClr>
              <a:buSzPct val="110000"/>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mn-cs"/>
              </a:rPr>
              <a:t> Develop the capabilities of Service Team Managers to enable them to act effectively as engineers and as managers. Assists the Service Team Managers in developing the capabilities of the Service Technicians.</a:t>
            </a:r>
          </a:p>
          <a:p>
            <a:pPr marL="428625" marR="0" lvl="0" indent="-428625" algn="l" defTabSz="1371600" rtl="0" eaLnBrk="1" fontAlgn="auto" latinLnBrk="0" hangingPunct="1">
              <a:lnSpc>
                <a:spcPct val="110000"/>
              </a:lnSpc>
              <a:spcBef>
                <a:spcPts val="0"/>
              </a:spcBef>
              <a:spcAft>
                <a:spcPts val="0"/>
              </a:spcAft>
              <a:buClr>
                <a:srgbClr val="F81B02"/>
              </a:buClr>
              <a:buSzPct val="110000"/>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mn-cs"/>
              </a:rPr>
              <a:t>Communicates clearly with Service Team Managers holding regular formal meetings and ensuring frequent informal contact.</a:t>
            </a:r>
          </a:p>
          <a:p>
            <a:pPr marL="428625" marR="0" lvl="0" indent="-428625" algn="l" defTabSz="1371600" rtl="0" eaLnBrk="1" fontAlgn="auto" latinLnBrk="0" hangingPunct="1">
              <a:lnSpc>
                <a:spcPct val="110000"/>
              </a:lnSpc>
              <a:spcBef>
                <a:spcPts val="0"/>
              </a:spcBef>
              <a:spcAft>
                <a:spcPts val="0"/>
              </a:spcAft>
              <a:buClr>
                <a:srgbClr val="F81B02"/>
              </a:buClr>
              <a:buSzPct val="110000"/>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mn-cs"/>
              </a:rPr>
              <a:t>Acts as a trusted source for disseminating information from the Bystronic management team to the field operations team</a:t>
            </a:r>
          </a:p>
          <a:p>
            <a:pPr marL="428625" marR="0" lvl="0" indent="-428625" algn="l" defTabSz="1371600" rtl="0" eaLnBrk="1" fontAlgn="auto" latinLnBrk="0" hangingPunct="1">
              <a:lnSpc>
                <a:spcPct val="110000"/>
              </a:lnSpc>
              <a:spcBef>
                <a:spcPts val="0"/>
              </a:spcBef>
              <a:spcAft>
                <a:spcPts val="0"/>
              </a:spcAft>
              <a:buClr>
                <a:srgbClr val="F81B02"/>
              </a:buClr>
              <a:buSzPct val="110000"/>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mn-cs"/>
              </a:rPr>
              <a:t>Acts as a trusted representative of the field operations team sharing their needs, requirements, ideas, and concerns with the BYUK management team.</a:t>
            </a:r>
          </a:p>
          <a:p>
            <a:pPr marL="428625" marR="0" lvl="0" indent="-428625" algn="l" defTabSz="1371600" rtl="0" eaLnBrk="1" fontAlgn="auto" latinLnBrk="0" hangingPunct="1">
              <a:lnSpc>
                <a:spcPct val="110000"/>
              </a:lnSpc>
              <a:spcBef>
                <a:spcPts val="0"/>
              </a:spcBef>
              <a:spcAft>
                <a:spcPts val="0"/>
              </a:spcAft>
              <a:buClr>
                <a:srgbClr val="F81B02"/>
              </a:buClr>
              <a:buSzPct val="110000"/>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High level of direct and indirect customer contact, including regular time on-site with members of the service team, prioritizing the Service Team Managers.</a:t>
            </a:r>
          </a:p>
          <a:p>
            <a:pPr marL="428625" marR="0" lvl="0" indent="-428625" algn="l" defTabSz="1371600" rtl="0" eaLnBrk="1" fontAlgn="auto" latinLnBrk="0" hangingPunct="1">
              <a:lnSpc>
                <a:spcPct val="110000"/>
              </a:lnSpc>
              <a:spcBef>
                <a:spcPts val="0"/>
              </a:spcBef>
              <a:spcAft>
                <a:spcPts val="0"/>
              </a:spcAft>
              <a:buClr>
                <a:srgbClr val="F81B02"/>
              </a:buClr>
              <a:buSzPct val="110000"/>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Provides customer reassurance for significant or ongoing issues and follows up on all NPS detractors</a:t>
            </a:r>
          </a:p>
          <a:p>
            <a:pPr marL="428625" marR="0" lvl="0" indent="-428625" algn="l" defTabSz="1371600" rtl="0" eaLnBrk="1" fontAlgn="auto" latinLnBrk="0" hangingPunct="1">
              <a:lnSpc>
                <a:spcPct val="110000"/>
              </a:lnSpc>
              <a:spcBef>
                <a:spcPts val="0"/>
              </a:spcBef>
              <a:spcAft>
                <a:spcPts val="0"/>
              </a:spcAft>
              <a:buClr>
                <a:srgbClr val="F81B02"/>
              </a:buClr>
              <a:buSzPct val="110000"/>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High focus on developing professionalism within the field service team. Communication skills, positive behaviours, proactivity, punctuality, dress, H&amp;S, working methodology, housekeeping, tools, and equipment. </a:t>
            </a:r>
          </a:p>
          <a:p>
            <a:pPr marL="428625" marR="0" lvl="0" indent="-428625" algn="l" defTabSz="1371600" rtl="0" eaLnBrk="1" fontAlgn="auto" latinLnBrk="0" hangingPunct="1">
              <a:lnSpc>
                <a:spcPct val="110000"/>
              </a:lnSpc>
              <a:spcBef>
                <a:spcPts val="0"/>
              </a:spcBef>
              <a:spcAft>
                <a:spcPts val="0"/>
              </a:spcAft>
              <a:buClr>
                <a:srgbClr val="F81B02"/>
              </a:buClr>
              <a:buSzPct val="110000"/>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Works closely with the Spares Manager to ensure management of consignment car stock and special tools. </a:t>
            </a:r>
          </a:p>
          <a:p>
            <a:pPr marL="428625" marR="0" lvl="0" indent="-428625" algn="l" defTabSz="1371600" rtl="0" eaLnBrk="1" fontAlgn="auto" latinLnBrk="0" hangingPunct="1">
              <a:lnSpc>
                <a:spcPct val="110000"/>
              </a:lnSpc>
              <a:spcBef>
                <a:spcPts val="0"/>
              </a:spcBef>
              <a:spcAft>
                <a:spcPts val="0"/>
              </a:spcAft>
              <a:buClr>
                <a:srgbClr val="F81B02"/>
              </a:buClr>
              <a:buSzPct val="110000"/>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287BB364-AB22-0628-5304-0B2385031062}"/>
              </a:ext>
            </a:extLst>
          </p:cNvPr>
          <p:cNvSpPr txBox="1"/>
          <p:nvPr/>
        </p:nvSpPr>
        <p:spPr>
          <a:xfrm>
            <a:off x="8138537" y="207169"/>
            <a:ext cx="3992252" cy="55399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black"/>
                </a:solidFill>
                <a:effectLst/>
                <a:uLnTx/>
                <a:uFillTx/>
                <a:latin typeface="Rockwell" panose="02060603020205020403"/>
                <a:ea typeface="+mn-ea"/>
                <a:cs typeface="+mn-cs"/>
              </a:rPr>
              <a:t>Job Specification </a:t>
            </a:r>
            <a:endParaRPr kumimoji="0" lang="en-GB" sz="21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566676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E0B875-0542-E618-6570-517D398AA625}"/>
            </a:ext>
          </a:extLst>
        </p:cNvPr>
        <p:cNvGrpSpPr/>
        <p:nvPr/>
      </p:nvGrpSpPr>
      <p:grpSpPr>
        <a:xfrm>
          <a:off x="0" y="0"/>
          <a:ext cx="0" cy="0"/>
          <a:chOff x="0" y="0"/>
          <a:chExt cx="0" cy="0"/>
        </a:xfrm>
      </p:grpSpPr>
      <p:sp>
        <p:nvSpPr>
          <p:cNvPr id="259" name="Rectangle 258">
            <a:extLst>
              <a:ext uri="{FF2B5EF4-FFF2-40B4-BE49-F238E27FC236}">
                <a16:creationId xmlns:a16="http://schemas.microsoft.com/office/drawing/2014/main" id="{AAE09BCF-4CFA-9A36-D2BA-4CD63694B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0" cy="10303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261" name="Group 260">
            <a:extLst>
              <a:ext uri="{FF2B5EF4-FFF2-40B4-BE49-F238E27FC236}">
                <a16:creationId xmlns:a16="http://schemas.microsoft.com/office/drawing/2014/main" id="{80B4BB6C-1B72-B77B-80E2-85FCB90894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6270" y="0"/>
            <a:ext cx="18876171" cy="10279857"/>
            <a:chOff x="-417513" y="0"/>
            <a:chExt cx="12584114" cy="6853238"/>
          </a:xfrm>
        </p:grpSpPr>
        <p:sp>
          <p:nvSpPr>
            <p:cNvPr id="262" name="Freeform 5">
              <a:extLst>
                <a:ext uri="{FF2B5EF4-FFF2-40B4-BE49-F238E27FC236}">
                  <a16:creationId xmlns:a16="http://schemas.microsoft.com/office/drawing/2014/main" id="{BFFDEED5-F17D-150E-F261-67EC0DA8EB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3" name="Freeform 6">
              <a:extLst>
                <a:ext uri="{FF2B5EF4-FFF2-40B4-BE49-F238E27FC236}">
                  <a16:creationId xmlns:a16="http://schemas.microsoft.com/office/drawing/2014/main" id="{5E958B65-8170-2E33-211A-9C22DA8AF3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4" name="Freeform 7">
              <a:extLst>
                <a:ext uri="{FF2B5EF4-FFF2-40B4-BE49-F238E27FC236}">
                  <a16:creationId xmlns:a16="http://schemas.microsoft.com/office/drawing/2014/main" id="{D48584E4-9478-D3AC-C780-C81F5FE853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5" name="Freeform 8">
              <a:extLst>
                <a:ext uri="{FF2B5EF4-FFF2-40B4-BE49-F238E27FC236}">
                  <a16:creationId xmlns:a16="http://schemas.microsoft.com/office/drawing/2014/main" id="{49C85D7C-8AE7-E1D9-0BA2-70C56DD13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6" name="Freeform 9">
              <a:extLst>
                <a:ext uri="{FF2B5EF4-FFF2-40B4-BE49-F238E27FC236}">
                  <a16:creationId xmlns:a16="http://schemas.microsoft.com/office/drawing/2014/main" id="{762A4AB9-4AE2-3C26-84FF-0F84F1A8A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7" name="Freeform 10">
              <a:extLst>
                <a:ext uri="{FF2B5EF4-FFF2-40B4-BE49-F238E27FC236}">
                  <a16:creationId xmlns:a16="http://schemas.microsoft.com/office/drawing/2014/main" id="{60E2E3E2-422E-5271-BDC6-5E27AF257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8" name="Freeform 11">
              <a:extLst>
                <a:ext uri="{FF2B5EF4-FFF2-40B4-BE49-F238E27FC236}">
                  <a16:creationId xmlns:a16="http://schemas.microsoft.com/office/drawing/2014/main" id="{DC178A68-4B3E-7DC7-18EB-E52AB65B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9" name="Freeform 12">
              <a:extLst>
                <a:ext uri="{FF2B5EF4-FFF2-40B4-BE49-F238E27FC236}">
                  <a16:creationId xmlns:a16="http://schemas.microsoft.com/office/drawing/2014/main" id="{54096F7A-FBF8-8B8A-FA5D-7DC2947CD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0" name="Freeform 13">
              <a:extLst>
                <a:ext uri="{FF2B5EF4-FFF2-40B4-BE49-F238E27FC236}">
                  <a16:creationId xmlns:a16="http://schemas.microsoft.com/office/drawing/2014/main" id="{280A4901-688F-F204-40B5-8ADEEC9BB4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1" name="Freeform 14">
              <a:extLst>
                <a:ext uri="{FF2B5EF4-FFF2-40B4-BE49-F238E27FC236}">
                  <a16:creationId xmlns:a16="http://schemas.microsoft.com/office/drawing/2014/main" id="{421CB1B4-0699-D98C-E2F5-D2A1633667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2" name="Freeform 15">
              <a:extLst>
                <a:ext uri="{FF2B5EF4-FFF2-40B4-BE49-F238E27FC236}">
                  <a16:creationId xmlns:a16="http://schemas.microsoft.com/office/drawing/2014/main" id="{E26AB2D2-B832-DC38-5706-2B1604050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3" name="Freeform 16">
              <a:extLst>
                <a:ext uri="{FF2B5EF4-FFF2-40B4-BE49-F238E27FC236}">
                  <a16:creationId xmlns:a16="http://schemas.microsoft.com/office/drawing/2014/main" id="{DF526D92-45AD-3FC2-5AE2-89F459D56F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4" name="Freeform 17">
              <a:extLst>
                <a:ext uri="{FF2B5EF4-FFF2-40B4-BE49-F238E27FC236}">
                  <a16:creationId xmlns:a16="http://schemas.microsoft.com/office/drawing/2014/main" id="{A45C8FFA-6847-864C-64A8-66F88EA3F0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5" name="Freeform 18">
              <a:extLst>
                <a:ext uri="{FF2B5EF4-FFF2-40B4-BE49-F238E27FC236}">
                  <a16:creationId xmlns:a16="http://schemas.microsoft.com/office/drawing/2014/main" id="{21778167-320E-2F45-8264-2F80140384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6" name="Freeform 19">
              <a:extLst>
                <a:ext uri="{FF2B5EF4-FFF2-40B4-BE49-F238E27FC236}">
                  <a16:creationId xmlns:a16="http://schemas.microsoft.com/office/drawing/2014/main" id="{6F38071F-EA57-2818-81C3-74D00DE44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7" name="Freeform 20">
              <a:extLst>
                <a:ext uri="{FF2B5EF4-FFF2-40B4-BE49-F238E27FC236}">
                  <a16:creationId xmlns:a16="http://schemas.microsoft.com/office/drawing/2014/main" id="{4DB89418-E690-0A80-4468-9BA8B6CCD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8" name="Freeform 21">
              <a:extLst>
                <a:ext uri="{FF2B5EF4-FFF2-40B4-BE49-F238E27FC236}">
                  <a16:creationId xmlns:a16="http://schemas.microsoft.com/office/drawing/2014/main" id="{694F2699-5868-5FD3-ABDA-65B7B3B27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9" name="Freeform 22">
              <a:extLst>
                <a:ext uri="{FF2B5EF4-FFF2-40B4-BE49-F238E27FC236}">
                  <a16:creationId xmlns:a16="http://schemas.microsoft.com/office/drawing/2014/main" id="{57AAC317-BCAB-027F-C870-84AED4DD3D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80" name="Freeform 23">
              <a:extLst>
                <a:ext uri="{FF2B5EF4-FFF2-40B4-BE49-F238E27FC236}">
                  <a16:creationId xmlns:a16="http://schemas.microsoft.com/office/drawing/2014/main" id="{33570958-05C8-020C-CCB8-4C463EB0C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81" name="Freeform 24">
              <a:extLst>
                <a:ext uri="{FF2B5EF4-FFF2-40B4-BE49-F238E27FC236}">
                  <a16:creationId xmlns:a16="http://schemas.microsoft.com/office/drawing/2014/main" id="{AD613EAE-BEE5-A559-5B42-30A9668AB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82" name="Freeform 25">
              <a:extLst>
                <a:ext uri="{FF2B5EF4-FFF2-40B4-BE49-F238E27FC236}">
                  <a16:creationId xmlns:a16="http://schemas.microsoft.com/office/drawing/2014/main" id="{E05181E1-2223-3BD1-5D1A-AECC41728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grpSp>
      <p:sp useBgFill="1">
        <p:nvSpPr>
          <p:cNvPr id="284" name="Rectangle 283">
            <a:extLst>
              <a:ext uri="{FF2B5EF4-FFF2-40B4-BE49-F238E27FC236}">
                <a16:creationId xmlns:a16="http://schemas.microsoft.com/office/drawing/2014/main" id="{5415925D-DE34-76AD-0C87-3E9DB8E42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85498" y="0"/>
            <a:ext cx="15402504" cy="103038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86" name="Isosceles Triangle 285">
            <a:extLst>
              <a:ext uri="{FF2B5EF4-FFF2-40B4-BE49-F238E27FC236}">
                <a16:creationId xmlns:a16="http://schemas.microsoft.com/office/drawing/2014/main" id="{CDA897A6-836C-4FA8-5615-F6F28202C4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96855" y="1432220"/>
            <a:ext cx="451161" cy="38893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 name="TextBox 3">
            <a:extLst>
              <a:ext uri="{FF2B5EF4-FFF2-40B4-BE49-F238E27FC236}">
                <a16:creationId xmlns:a16="http://schemas.microsoft.com/office/drawing/2014/main" id="{870F8287-F552-FC39-7CC5-2AA9A0714923}"/>
              </a:ext>
            </a:extLst>
          </p:cNvPr>
          <p:cNvSpPr txBox="1"/>
          <p:nvPr/>
        </p:nvSpPr>
        <p:spPr>
          <a:xfrm>
            <a:off x="3114676" y="971515"/>
            <a:ext cx="14909006" cy="8844839"/>
          </a:xfrm>
          <a:prstGeom prst="rect">
            <a:avLst/>
          </a:prstGeom>
        </p:spPr>
        <p:txBody>
          <a:bodyPr vert="horz" lIns="137160" tIns="68580" rIns="137160" bIns="68580" rtlCol="0" anchor="t">
            <a:noAutofit/>
          </a:bodyPr>
          <a:lstStyle/>
          <a:p>
            <a:pPr marL="0" marR="0" lvl="0" indent="0" algn="l" defTabSz="1371600" rtl="0" eaLnBrk="1" fontAlgn="auto" latinLnBrk="0" hangingPunct="1">
              <a:lnSpc>
                <a:spcPct val="110000"/>
              </a:lnSpc>
              <a:spcBef>
                <a:spcPts val="0"/>
              </a:spcBef>
              <a:spcAft>
                <a:spcPts val="900"/>
              </a:spcAft>
              <a:buClr>
                <a:srgbClr val="F81B02"/>
              </a:buClr>
              <a:buSzPct val="110000"/>
              <a:buFontTx/>
              <a:buNone/>
              <a:tabLst/>
              <a:defRPr/>
            </a:pPr>
            <a:endPar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4C8BBE5D-54A3-823E-8B0D-6D3D94FA7D4B}"/>
              </a:ext>
            </a:extLst>
          </p:cNvPr>
          <p:cNvSpPr txBox="1"/>
          <p:nvPr/>
        </p:nvSpPr>
        <p:spPr>
          <a:xfrm>
            <a:off x="7295572" y="207169"/>
            <a:ext cx="6420427" cy="55399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black"/>
                </a:solidFill>
                <a:effectLst/>
                <a:uLnTx/>
                <a:uFillTx/>
                <a:latin typeface="Rockwell" panose="02060603020205020403"/>
                <a:ea typeface="+mn-ea"/>
                <a:cs typeface="+mn-cs"/>
              </a:rPr>
              <a:t>Job Specification, continued…. </a:t>
            </a:r>
            <a:endParaRPr kumimoji="0" lang="en-GB" sz="21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7" name="TextBox 6">
            <a:extLst>
              <a:ext uri="{FF2B5EF4-FFF2-40B4-BE49-F238E27FC236}">
                <a16:creationId xmlns:a16="http://schemas.microsoft.com/office/drawing/2014/main" id="{7E526F3D-2319-8BC0-31DC-D9E76661F7A8}"/>
              </a:ext>
            </a:extLst>
          </p:cNvPr>
          <p:cNvSpPr txBox="1"/>
          <p:nvPr/>
        </p:nvSpPr>
        <p:spPr>
          <a:xfrm>
            <a:off x="3114674" y="1340734"/>
            <a:ext cx="14778039" cy="6878806"/>
          </a:xfrm>
          <a:prstGeom prst="rect">
            <a:avLst/>
          </a:prstGeom>
          <a:noFill/>
        </p:spPr>
        <p:txBody>
          <a:bodyPr wrap="square">
            <a:spAutoFit/>
          </a:bodyPr>
          <a:lstStyle/>
          <a:p>
            <a:pPr marL="428625" marR="0" lvl="0" indent="-428625" algn="l" defTabSz="685800" rtl="0" eaLnBrk="1" fontAlgn="auto" latinLnBrk="0" hangingPunct="1">
              <a:lnSpc>
                <a:spcPct val="100000"/>
              </a:lnSpc>
              <a:spcBef>
                <a:spcPts val="0"/>
              </a:spcBef>
              <a:spcAft>
                <a:spcPts val="0"/>
              </a:spcAft>
              <a:buClr>
                <a:srgbClr val="F81B02"/>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Works closely with the Project Manager (and installation Partner) who will be responsible for planning and scheduling forthcoming installations. </a:t>
            </a:r>
          </a:p>
          <a:p>
            <a:pPr marL="428625" marR="0" lvl="0" indent="-428625" algn="l" defTabSz="685800" rtl="0" eaLnBrk="1" fontAlgn="auto" latinLnBrk="0" hangingPunct="1">
              <a:lnSpc>
                <a:spcPct val="100000"/>
              </a:lnSpc>
              <a:spcBef>
                <a:spcPts val="0"/>
              </a:spcBef>
              <a:spcAft>
                <a:spcPts val="0"/>
              </a:spcAft>
              <a:buClr>
                <a:srgbClr val="F81B02"/>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Works closely with Aftersales Manager, who will be responsible for planning and scheduling Preventative Maintenance Services, to ensure all planned preventative maintenance services are correctly and professionally delivered with all actions completed and documented. </a:t>
            </a:r>
          </a:p>
          <a:p>
            <a:pPr marL="428625" marR="0" lvl="0" indent="-428625" algn="l" defTabSz="685800" rtl="0" eaLnBrk="1" fontAlgn="auto" latinLnBrk="0" hangingPunct="1">
              <a:lnSpc>
                <a:spcPct val="100000"/>
              </a:lnSpc>
              <a:spcBef>
                <a:spcPts val="0"/>
              </a:spcBef>
              <a:spcAft>
                <a:spcPts val="0"/>
              </a:spcAft>
              <a:buClr>
                <a:srgbClr val="F81B02"/>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Has responsibility for all contractors undertaking Service Operations activities, for and on behalf of BYUK. </a:t>
            </a:r>
          </a:p>
          <a:p>
            <a:pPr marL="428625" marR="0" lvl="0" indent="-428625" algn="l" defTabSz="685800" rtl="0" eaLnBrk="1" fontAlgn="auto" latinLnBrk="0" hangingPunct="1">
              <a:lnSpc>
                <a:spcPct val="100000"/>
              </a:lnSpc>
              <a:spcBef>
                <a:spcPts val="0"/>
              </a:spcBef>
              <a:spcAft>
                <a:spcPts val="0"/>
              </a:spcAft>
              <a:buClr>
                <a:srgbClr val="F81B02"/>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Ensures all Service technicians have the right Tools and Equipment to enable them to complete their activities safely and as efficiently as practicable. </a:t>
            </a:r>
          </a:p>
          <a:p>
            <a:pPr marL="428625" marR="0" lvl="0" indent="-428625" algn="l" defTabSz="685800" rtl="0" eaLnBrk="1" fontAlgn="auto" latinLnBrk="0" hangingPunct="1">
              <a:lnSpc>
                <a:spcPct val="100000"/>
              </a:lnSpc>
              <a:spcBef>
                <a:spcPts val="0"/>
              </a:spcBef>
              <a:spcAft>
                <a:spcPts val="0"/>
              </a:spcAft>
              <a:buClr>
                <a:srgbClr val="F81B02"/>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Responsibility for all service technician recruitment and onboarding </a:t>
            </a:r>
          </a:p>
          <a:p>
            <a:pPr marL="428625" marR="0" lvl="0" indent="-428625" algn="l" defTabSz="685800" rtl="0" eaLnBrk="1" fontAlgn="auto" latinLnBrk="0" hangingPunct="1">
              <a:lnSpc>
                <a:spcPct val="100000"/>
              </a:lnSpc>
              <a:spcBef>
                <a:spcPts val="0"/>
              </a:spcBef>
              <a:spcAft>
                <a:spcPts val="0"/>
              </a:spcAft>
              <a:buClr>
                <a:srgbClr val="F81B02"/>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Succession planning for all Service Team Managers and Service Technicians (leavers, retirees, promotions) </a:t>
            </a:r>
          </a:p>
          <a:p>
            <a:pPr marL="428625" marR="0" lvl="0" indent="-428625" algn="l" defTabSz="685800" rtl="0" eaLnBrk="1" fontAlgn="auto" latinLnBrk="0" hangingPunct="1">
              <a:lnSpc>
                <a:spcPct val="100000"/>
              </a:lnSpc>
              <a:spcBef>
                <a:spcPts val="0"/>
              </a:spcBef>
              <a:spcAft>
                <a:spcPts val="0"/>
              </a:spcAft>
              <a:buClr>
                <a:srgbClr val="F81B02"/>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Responsibility for ensuring customer satisfaction through the continual focus on NPS, FTFR. Direct responsibility for Engineer satisfaction (ES).</a:t>
            </a:r>
          </a:p>
          <a:p>
            <a:pPr marL="428625" marR="0" lvl="0" indent="-428625" algn="l" defTabSz="685800" rtl="0" eaLnBrk="1" fontAlgn="auto" latinLnBrk="0" hangingPunct="1">
              <a:lnSpc>
                <a:spcPct val="100000"/>
              </a:lnSpc>
              <a:spcBef>
                <a:spcPts val="0"/>
              </a:spcBef>
              <a:spcAft>
                <a:spcPts val="0"/>
              </a:spcAft>
              <a:buClr>
                <a:srgbClr val="F81B02"/>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Ensuring all directives set out in the BYUK Handbook and Incident Management Proto-col are followed. </a:t>
            </a:r>
          </a:p>
          <a:p>
            <a:pPr marL="428625" marR="0" lvl="0" indent="-428625" algn="l" defTabSz="685800" rtl="0" eaLnBrk="1" fontAlgn="auto" latinLnBrk="0" hangingPunct="1">
              <a:lnSpc>
                <a:spcPct val="100000"/>
              </a:lnSpc>
              <a:spcBef>
                <a:spcPts val="0"/>
              </a:spcBef>
              <a:spcAft>
                <a:spcPts val="0"/>
              </a:spcAft>
              <a:buClr>
                <a:srgbClr val="F81B02"/>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Promotes After-Sales activities and initiatives within the field operations team to ensure consistent achievement of targets aligned with the strategic goals of the business. </a:t>
            </a:r>
          </a:p>
          <a:p>
            <a:pPr marL="428625" marR="0" lvl="0" indent="-428625" algn="l" defTabSz="685800" rtl="0" eaLnBrk="1" fontAlgn="auto" latinLnBrk="0" hangingPunct="1">
              <a:lnSpc>
                <a:spcPct val="100000"/>
              </a:lnSpc>
              <a:spcBef>
                <a:spcPts val="0"/>
              </a:spcBef>
              <a:spcAft>
                <a:spcPts val="0"/>
              </a:spcAft>
              <a:buClr>
                <a:srgbClr val="F81B02"/>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Assigns development tasks to the local service team, reviews work evaluates the performance against pre-determined and aligned goals and provides feedback. </a:t>
            </a:r>
          </a:p>
          <a:p>
            <a:pPr marL="428625" marR="0" lvl="0" indent="-428625" algn="l" defTabSz="685800" rtl="0" eaLnBrk="1" fontAlgn="auto" latinLnBrk="0" hangingPunct="1">
              <a:lnSpc>
                <a:spcPct val="100000"/>
              </a:lnSpc>
              <a:spcBef>
                <a:spcPts val="0"/>
              </a:spcBef>
              <a:spcAft>
                <a:spcPts val="0"/>
              </a:spcAft>
              <a:buClr>
                <a:srgbClr val="F81B02"/>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Ensures a positive working environment and collaborative approach </a:t>
            </a:r>
          </a:p>
          <a:p>
            <a:pPr marL="428625" marR="0" lvl="0" indent="-428625" algn="l" defTabSz="685800" rtl="0" eaLnBrk="1" fontAlgn="auto" latinLnBrk="0" hangingPunct="1">
              <a:lnSpc>
                <a:spcPct val="100000"/>
              </a:lnSpc>
              <a:spcBef>
                <a:spcPts val="0"/>
              </a:spcBef>
              <a:spcAft>
                <a:spcPts val="0"/>
              </a:spcAft>
              <a:buClr>
                <a:srgbClr val="F81B02"/>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Develops team by providing performance feedback, coaching, and motivation; responsible for the planning and supports of the completion of team training; assesses employees’ strengths and development needs and establishes personal development plans; holds constructive career development discussions.	</a:t>
            </a:r>
          </a:p>
        </p:txBody>
      </p:sp>
    </p:spTree>
    <p:extLst>
      <p:ext uri="{BB962C8B-B14F-4D97-AF65-F5344CB8AC3E}">
        <p14:creationId xmlns:p14="http://schemas.microsoft.com/office/powerpoint/2010/main" val="3242775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F5CD62-F59E-44B3-5C31-B253BD19743A}"/>
            </a:ext>
          </a:extLst>
        </p:cNvPr>
        <p:cNvGrpSpPr/>
        <p:nvPr/>
      </p:nvGrpSpPr>
      <p:grpSpPr>
        <a:xfrm>
          <a:off x="0" y="0"/>
          <a:ext cx="0" cy="0"/>
          <a:chOff x="0" y="0"/>
          <a:chExt cx="0" cy="0"/>
        </a:xfrm>
      </p:grpSpPr>
      <p:sp>
        <p:nvSpPr>
          <p:cNvPr id="259" name="Rectangle 258">
            <a:extLst>
              <a:ext uri="{FF2B5EF4-FFF2-40B4-BE49-F238E27FC236}">
                <a16:creationId xmlns:a16="http://schemas.microsoft.com/office/drawing/2014/main" id="{128ED21C-518B-D520-174D-588F14B94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0" cy="10303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261" name="Group 260">
            <a:extLst>
              <a:ext uri="{FF2B5EF4-FFF2-40B4-BE49-F238E27FC236}">
                <a16:creationId xmlns:a16="http://schemas.microsoft.com/office/drawing/2014/main" id="{9366E2ED-0B9B-F39E-0BC2-C4C050DE40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6270" y="0"/>
            <a:ext cx="18876171" cy="10279857"/>
            <a:chOff x="-417513" y="0"/>
            <a:chExt cx="12584114" cy="6853238"/>
          </a:xfrm>
        </p:grpSpPr>
        <p:sp>
          <p:nvSpPr>
            <p:cNvPr id="262" name="Freeform 5">
              <a:extLst>
                <a:ext uri="{FF2B5EF4-FFF2-40B4-BE49-F238E27FC236}">
                  <a16:creationId xmlns:a16="http://schemas.microsoft.com/office/drawing/2014/main" id="{50C5BAC6-1946-2897-9F3B-C13F14A9D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3" name="Freeform 6">
              <a:extLst>
                <a:ext uri="{FF2B5EF4-FFF2-40B4-BE49-F238E27FC236}">
                  <a16:creationId xmlns:a16="http://schemas.microsoft.com/office/drawing/2014/main" id="{A166F5AE-5CBE-5D7D-EB57-1B77D3819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4" name="Freeform 7">
              <a:extLst>
                <a:ext uri="{FF2B5EF4-FFF2-40B4-BE49-F238E27FC236}">
                  <a16:creationId xmlns:a16="http://schemas.microsoft.com/office/drawing/2014/main" id="{0029A12E-5181-9976-8744-13DBA6838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5" name="Freeform 8">
              <a:extLst>
                <a:ext uri="{FF2B5EF4-FFF2-40B4-BE49-F238E27FC236}">
                  <a16:creationId xmlns:a16="http://schemas.microsoft.com/office/drawing/2014/main" id="{AA61F896-A9EB-965B-63F8-88F5E7C92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6" name="Freeform 9">
              <a:extLst>
                <a:ext uri="{FF2B5EF4-FFF2-40B4-BE49-F238E27FC236}">
                  <a16:creationId xmlns:a16="http://schemas.microsoft.com/office/drawing/2014/main" id="{67E75A22-C003-ADF3-F2E4-0A8255A730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7" name="Freeform 10">
              <a:extLst>
                <a:ext uri="{FF2B5EF4-FFF2-40B4-BE49-F238E27FC236}">
                  <a16:creationId xmlns:a16="http://schemas.microsoft.com/office/drawing/2014/main" id="{470F3866-1AD7-BC10-896D-8AB3C5408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8" name="Freeform 11">
              <a:extLst>
                <a:ext uri="{FF2B5EF4-FFF2-40B4-BE49-F238E27FC236}">
                  <a16:creationId xmlns:a16="http://schemas.microsoft.com/office/drawing/2014/main" id="{0C56BCC7-DB7F-65B6-23EF-6D7CAA3B40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9" name="Freeform 12">
              <a:extLst>
                <a:ext uri="{FF2B5EF4-FFF2-40B4-BE49-F238E27FC236}">
                  <a16:creationId xmlns:a16="http://schemas.microsoft.com/office/drawing/2014/main" id="{9DD74BAC-538E-C556-FC7D-E69DD2B7C0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0" name="Freeform 13">
              <a:extLst>
                <a:ext uri="{FF2B5EF4-FFF2-40B4-BE49-F238E27FC236}">
                  <a16:creationId xmlns:a16="http://schemas.microsoft.com/office/drawing/2014/main" id="{F4F13D13-DD17-0D4E-F76C-5F1B6B6E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1" name="Freeform 14">
              <a:extLst>
                <a:ext uri="{FF2B5EF4-FFF2-40B4-BE49-F238E27FC236}">
                  <a16:creationId xmlns:a16="http://schemas.microsoft.com/office/drawing/2014/main" id="{351E8C76-4F2C-7925-2581-5CACEC0E1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2" name="Freeform 15">
              <a:extLst>
                <a:ext uri="{FF2B5EF4-FFF2-40B4-BE49-F238E27FC236}">
                  <a16:creationId xmlns:a16="http://schemas.microsoft.com/office/drawing/2014/main" id="{E7E9BBBF-BE59-0FF7-695F-58636CA8E9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3" name="Freeform 16">
              <a:extLst>
                <a:ext uri="{FF2B5EF4-FFF2-40B4-BE49-F238E27FC236}">
                  <a16:creationId xmlns:a16="http://schemas.microsoft.com/office/drawing/2014/main" id="{65C1621D-F2CF-8D6F-9176-E42A3F616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4" name="Freeform 17">
              <a:extLst>
                <a:ext uri="{FF2B5EF4-FFF2-40B4-BE49-F238E27FC236}">
                  <a16:creationId xmlns:a16="http://schemas.microsoft.com/office/drawing/2014/main" id="{F8000FC9-8206-4144-EEB8-E18C4BB07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5" name="Freeform 18">
              <a:extLst>
                <a:ext uri="{FF2B5EF4-FFF2-40B4-BE49-F238E27FC236}">
                  <a16:creationId xmlns:a16="http://schemas.microsoft.com/office/drawing/2014/main" id="{0C40522F-524F-DA32-AA7F-B169662A5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6" name="Freeform 19">
              <a:extLst>
                <a:ext uri="{FF2B5EF4-FFF2-40B4-BE49-F238E27FC236}">
                  <a16:creationId xmlns:a16="http://schemas.microsoft.com/office/drawing/2014/main" id="{4BF26375-BC4E-F631-8ECF-BB2B3B4097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7" name="Freeform 20">
              <a:extLst>
                <a:ext uri="{FF2B5EF4-FFF2-40B4-BE49-F238E27FC236}">
                  <a16:creationId xmlns:a16="http://schemas.microsoft.com/office/drawing/2014/main" id="{4CF50064-C235-3A6A-A2E1-A35C66C67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8" name="Freeform 21">
              <a:extLst>
                <a:ext uri="{FF2B5EF4-FFF2-40B4-BE49-F238E27FC236}">
                  <a16:creationId xmlns:a16="http://schemas.microsoft.com/office/drawing/2014/main" id="{095E2DC7-C2DD-95DD-85B5-CD08CAF0A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9" name="Freeform 22">
              <a:extLst>
                <a:ext uri="{FF2B5EF4-FFF2-40B4-BE49-F238E27FC236}">
                  <a16:creationId xmlns:a16="http://schemas.microsoft.com/office/drawing/2014/main" id="{C4D4C37D-887A-54A7-32F8-14938D581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80" name="Freeform 23">
              <a:extLst>
                <a:ext uri="{FF2B5EF4-FFF2-40B4-BE49-F238E27FC236}">
                  <a16:creationId xmlns:a16="http://schemas.microsoft.com/office/drawing/2014/main" id="{CF09B5F6-33CE-5F78-BE5C-7673816AE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81" name="Freeform 24">
              <a:extLst>
                <a:ext uri="{FF2B5EF4-FFF2-40B4-BE49-F238E27FC236}">
                  <a16:creationId xmlns:a16="http://schemas.microsoft.com/office/drawing/2014/main" id="{12246BD0-01DE-6657-9E60-AD5751A58B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82" name="Freeform 25">
              <a:extLst>
                <a:ext uri="{FF2B5EF4-FFF2-40B4-BE49-F238E27FC236}">
                  <a16:creationId xmlns:a16="http://schemas.microsoft.com/office/drawing/2014/main" id="{FD3094FE-81EB-1FBC-39B9-2FEB4CEB98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grpSp>
      <p:sp useBgFill="1">
        <p:nvSpPr>
          <p:cNvPr id="284" name="Rectangle 283">
            <a:extLst>
              <a:ext uri="{FF2B5EF4-FFF2-40B4-BE49-F238E27FC236}">
                <a16:creationId xmlns:a16="http://schemas.microsoft.com/office/drawing/2014/main" id="{62FCCC0A-F5BC-3ED6-A810-51FC12AF3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85498" y="0"/>
            <a:ext cx="15402504" cy="103038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86" name="Isosceles Triangle 285">
            <a:extLst>
              <a:ext uri="{FF2B5EF4-FFF2-40B4-BE49-F238E27FC236}">
                <a16:creationId xmlns:a16="http://schemas.microsoft.com/office/drawing/2014/main" id="{3051AFF0-6857-8BA8-882A-A864CDCC0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96855" y="1432220"/>
            <a:ext cx="451161" cy="38893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 name="TextBox 3">
            <a:extLst>
              <a:ext uri="{FF2B5EF4-FFF2-40B4-BE49-F238E27FC236}">
                <a16:creationId xmlns:a16="http://schemas.microsoft.com/office/drawing/2014/main" id="{80CE2E50-8F3C-3B7E-D2C1-65729FE593BB}"/>
              </a:ext>
            </a:extLst>
          </p:cNvPr>
          <p:cNvSpPr txBox="1"/>
          <p:nvPr/>
        </p:nvSpPr>
        <p:spPr>
          <a:xfrm>
            <a:off x="3114676" y="971515"/>
            <a:ext cx="14909006" cy="8844839"/>
          </a:xfrm>
          <a:prstGeom prst="rect">
            <a:avLst/>
          </a:prstGeom>
        </p:spPr>
        <p:txBody>
          <a:bodyPr vert="horz" lIns="137160" tIns="68580" rIns="137160" bIns="68580" rtlCol="0" anchor="t">
            <a:noAutofit/>
          </a:bodyPr>
          <a:lstStyle/>
          <a:p>
            <a:pPr marL="0" marR="0" lvl="0" indent="0" algn="l" defTabSz="1371600" rtl="0" eaLnBrk="1" fontAlgn="auto" latinLnBrk="0" hangingPunct="1">
              <a:lnSpc>
                <a:spcPct val="110000"/>
              </a:lnSpc>
              <a:spcBef>
                <a:spcPts val="0"/>
              </a:spcBef>
              <a:spcAft>
                <a:spcPts val="900"/>
              </a:spcAft>
              <a:buClr>
                <a:srgbClr val="F81B02"/>
              </a:buClr>
              <a:buSzPct val="110000"/>
              <a:buFontTx/>
              <a:buNone/>
              <a:tabLst/>
              <a:defRPr/>
            </a:pPr>
            <a:endPar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2E547B31-7BCF-DB66-8EA7-56FB2D4B69FB}"/>
              </a:ext>
            </a:extLst>
          </p:cNvPr>
          <p:cNvSpPr txBox="1"/>
          <p:nvPr/>
        </p:nvSpPr>
        <p:spPr>
          <a:xfrm>
            <a:off x="7295573" y="207169"/>
            <a:ext cx="5021934" cy="55399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black"/>
                </a:solidFill>
                <a:effectLst/>
                <a:uLnTx/>
                <a:uFillTx/>
                <a:latin typeface="Rockwell" panose="02060603020205020403"/>
                <a:ea typeface="+mn-ea"/>
                <a:cs typeface="+mn-cs"/>
              </a:rPr>
              <a:t>Person Measurables</a:t>
            </a:r>
            <a:endParaRPr kumimoji="0" lang="en-GB" sz="21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3" name="TextBox 2">
            <a:extLst>
              <a:ext uri="{FF2B5EF4-FFF2-40B4-BE49-F238E27FC236}">
                <a16:creationId xmlns:a16="http://schemas.microsoft.com/office/drawing/2014/main" id="{8FFDE4D8-F766-9930-2187-C6583138966F}"/>
              </a:ext>
            </a:extLst>
          </p:cNvPr>
          <p:cNvSpPr txBox="1"/>
          <p:nvPr/>
        </p:nvSpPr>
        <p:spPr>
          <a:xfrm>
            <a:off x="3527031" y="1671638"/>
            <a:ext cx="13544103" cy="7201972"/>
          </a:xfrm>
          <a:prstGeom prst="rect">
            <a:avLst/>
          </a:prstGeom>
          <a:noFill/>
        </p:spPr>
        <p:txBody>
          <a:bodyPr wrap="square">
            <a:spAutoFit/>
          </a:bodyPr>
          <a:lstStyle/>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Recognised as a role model by peers, direct reports, and management. Delivers business results across a variety of measures, including, but not limited to:</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Customer Satisfaction: NPS</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Engineer Satisfaction: ES</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Primary Leading Indicators: FTFR</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Billable Hours</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Employee Engagement</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Service Efficiency Metrics</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Displays strong leadership skills and behaviour, in areas such as:</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Customer orientation and focus in line with World Class Service Vision</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Motivation of and clear direction for Service Team Managers</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Regular, timely, and constructive feedback sought and provided</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Completion and quality of direct reports’ performance reviews and career development discussions</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Open, honest, and sincere communication</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Coaching of employees (direct reports and others)</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Advocate for change and continuous improvement</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Identifies and implements operational improvements</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Demonstrates comprehensive talent development skills, such as:</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Identifies the individual strengths and development needs of direct reports; creates and implements development plans (based on corporate framework) and demonstrates success</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Attains retention and promotion rates above benchmarks</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Ensures the quality of recruited talent and capability development</a:t>
            </a:r>
          </a:p>
        </p:txBody>
      </p:sp>
    </p:spTree>
    <p:extLst>
      <p:ext uri="{BB962C8B-B14F-4D97-AF65-F5344CB8AC3E}">
        <p14:creationId xmlns:p14="http://schemas.microsoft.com/office/powerpoint/2010/main" val="3083039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F35DB9-D2D3-97B8-26F5-95D6FDA0D239}"/>
            </a:ext>
          </a:extLst>
        </p:cNvPr>
        <p:cNvGrpSpPr/>
        <p:nvPr/>
      </p:nvGrpSpPr>
      <p:grpSpPr>
        <a:xfrm>
          <a:off x="0" y="0"/>
          <a:ext cx="0" cy="0"/>
          <a:chOff x="0" y="0"/>
          <a:chExt cx="0" cy="0"/>
        </a:xfrm>
      </p:grpSpPr>
      <p:sp>
        <p:nvSpPr>
          <p:cNvPr id="259" name="Rectangle 258">
            <a:extLst>
              <a:ext uri="{FF2B5EF4-FFF2-40B4-BE49-F238E27FC236}">
                <a16:creationId xmlns:a16="http://schemas.microsoft.com/office/drawing/2014/main" id="{85FAC4AD-DDC4-9D95-F69A-CB02CD202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0" cy="10303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261" name="Group 260">
            <a:extLst>
              <a:ext uri="{FF2B5EF4-FFF2-40B4-BE49-F238E27FC236}">
                <a16:creationId xmlns:a16="http://schemas.microsoft.com/office/drawing/2014/main" id="{A4F27BCA-4B92-E25D-7055-E83F0097E5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6270" y="0"/>
            <a:ext cx="18876171" cy="10279857"/>
            <a:chOff x="-417513" y="0"/>
            <a:chExt cx="12584114" cy="6853238"/>
          </a:xfrm>
        </p:grpSpPr>
        <p:sp>
          <p:nvSpPr>
            <p:cNvPr id="262" name="Freeform 5">
              <a:extLst>
                <a:ext uri="{FF2B5EF4-FFF2-40B4-BE49-F238E27FC236}">
                  <a16:creationId xmlns:a16="http://schemas.microsoft.com/office/drawing/2014/main" id="{FDE4210B-FC95-3B98-6CD7-ED4AB94104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3" name="Freeform 6">
              <a:extLst>
                <a:ext uri="{FF2B5EF4-FFF2-40B4-BE49-F238E27FC236}">
                  <a16:creationId xmlns:a16="http://schemas.microsoft.com/office/drawing/2014/main" id="{BFB269BE-61FB-F4E6-9215-D36D87A5E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4" name="Freeform 7">
              <a:extLst>
                <a:ext uri="{FF2B5EF4-FFF2-40B4-BE49-F238E27FC236}">
                  <a16:creationId xmlns:a16="http://schemas.microsoft.com/office/drawing/2014/main" id="{2006AEB5-ABC4-67BF-943B-4FEBADB27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5" name="Freeform 8">
              <a:extLst>
                <a:ext uri="{FF2B5EF4-FFF2-40B4-BE49-F238E27FC236}">
                  <a16:creationId xmlns:a16="http://schemas.microsoft.com/office/drawing/2014/main" id="{500D1ADE-82F0-0B55-4D26-94F5492ABB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6" name="Freeform 9">
              <a:extLst>
                <a:ext uri="{FF2B5EF4-FFF2-40B4-BE49-F238E27FC236}">
                  <a16:creationId xmlns:a16="http://schemas.microsoft.com/office/drawing/2014/main" id="{502A0CB2-0222-5C7B-2936-224E5FF9F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7" name="Freeform 10">
              <a:extLst>
                <a:ext uri="{FF2B5EF4-FFF2-40B4-BE49-F238E27FC236}">
                  <a16:creationId xmlns:a16="http://schemas.microsoft.com/office/drawing/2014/main" id="{B82ABA1D-5D5D-7894-49EE-0A1B760CB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8" name="Freeform 11">
              <a:extLst>
                <a:ext uri="{FF2B5EF4-FFF2-40B4-BE49-F238E27FC236}">
                  <a16:creationId xmlns:a16="http://schemas.microsoft.com/office/drawing/2014/main" id="{CF40675C-49FE-A5F3-9A10-36B6DB9FB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9" name="Freeform 12">
              <a:extLst>
                <a:ext uri="{FF2B5EF4-FFF2-40B4-BE49-F238E27FC236}">
                  <a16:creationId xmlns:a16="http://schemas.microsoft.com/office/drawing/2014/main" id="{3571A8EF-BD07-058F-48E2-14B298ECE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0" name="Freeform 13">
              <a:extLst>
                <a:ext uri="{FF2B5EF4-FFF2-40B4-BE49-F238E27FC236}">
                  <a16:creationId xmlns:a16="http://schemas.microsoft.com/office/drawing/2014/main" id="{EFBFA3C2-5653-B353-D362-C8F2F8975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1" name="Freeform 14">
              <a:extLst>
                <a:ext uri="{FF2B5EF4-FFF2-40B4-BE49-F238E27FC236}">
                  <a16:creationId xmlns:a16="http://schemas.microsoft.com/office/drawing/2014/main" id="{08AAD591-9DD6-0CE4-FE5E-63F65ACAF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2" name="Freeform 15">
              <a:extLst>
                <a:ext uri="{FF2B5EF4-FFF2-40B4-BE49-F238E27FC236}">
                  <a16:creationId xmlns:a16="http://schemas.microsoft.com/office/drawing/2014/main" id="{D89C64E6-35B4-BCC7-7E67-99DB5454F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3" name="Freeform 16">
              <a:extLst>
                <a:ext uri="{FF2B5EF4-FFF2-40B4-BE49-F238E27FC236}">
                  <a16:creationId xmlns:a16="http://schemas.microsoft.com/office/drawing/2014/main" id="{FDCFB0BC-A7ED-D627-BE3D-E2193ADAB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4" name="Freeform 17">
              <a:extLst>
                <a:ext uri="{FF2B5EF4-FFF2-40B4-BE49-F238E27FC236}">
                  <a16:creationId xmlns:a16="http://schemas.microsoft.com/office/drawing/2014/main" id="{E772D547-A931-8C4C-2BEF-CE253832B9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5" name="Freeform 18">
              <a:extLst>
                <a:ext uri="{FF2B5EF4-FFF2-40B4-BE49-F238E27FC236}">
                  <a16:creationId xmlns:a16="http://schemas.microsoft.com/office/drawing/2014/main" id="{B52EDDC2-E1F5-7A05-073B-0D4F701EE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6" name="Freeform 19">
              <a:extLst>
                <a:ext uri="{FF2B5EF4-FFF2-40B4-BE49-F238E27FC236}">
                  <a16:creationId xmlns:a16="http://schemas.microsoft.com/office/drawing/2014/main" id="{29348C1B-3478-F3E9-C187-F36D84B42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7" name="Freeform 20">
              <a:extLst>
                <a:ext uri="{FF2B5EF4-FFF2-40B4-BE49-F238E27FC236}">
                  <a16:creationId xmlns:a16="http://schemas.microsoft.com/office/drawing/2014/main" id="{9915B94D-388E-935B-8D5D-BF681C82D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8" name="Freeform 21">
              <a:extLst>
                <a:ext uri="{FF2B5EF4-FFF2-40B4-BE49-F238E27FC236}">
                  <a16:creationId xmlns:a16="http://schemas.microsoft.com/office/drawing/2014/main" id="{B0A8AA17-85E2-F57C-F85B-5F2140368E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9" name="Freeform 22">
              <a:extLst>
                <a:ext uri="{FF2B5EF4-FFF2-40B4-BE49-F238E27FC236}">
                  <a16:creationId xmlns:a16="http://schemas.microsoft.com/office/drawing/2014/main" id="{66D6C82E-02C5-F855-6770-60F03A19F2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80" name="Freeform 23">
              <a:extLst>
                <a:ext uri="{FF2B5EF4-FFF2-40B4-BE49-F238E27FC236}">
                  <a16:creationId xmlns:a16="http://schemas.microsoft.com/office/drawing/2014/main" id="{F421D163-70E5-4A90-D98E-F53C2ABD3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81" name="Freeform 24">
              <a:extLst>
                <a:ext uri="{FF2B5EF4-FFF2-40B4-BE49-F238E27FC236}">
                  <a16:creationId xmlns:a16="http://schemas.microsoft.com/office/drawing/2014/main" id="{1868B79E-6B3F-F535-B525-F82E2DFFE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82" name="Freeform 25">
              <a:extLst>
                <a:ext uri="{FF2B5EF4-FFF2-40B4-BE49-F238E27FC236}">
                  <a16:creationId xmlns:a16="http://schemas.microsoft.com/office/drawing/2014/main" id="{D5791B64-4BD1-FC15-94C1-D9C07D415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grpSp>
      <p:sp useBgFill="1">
        <p:nvSpPr>
          <p:cNvPr id="284" name="Rectangle 283">
            <a:extLst>
              <a:ext uri="{FF2B5EF4-FFF2-40B4-BE49-F238E27FC236}">
                <a16:creationId xmlns:a16="http://schemas.microsoft.com/office/drawing/2014/main" id="{6F325E3B-ED78-EE70-4991-6B798D524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85498" y="0"/>
            <a:ext cx="15402504" cy="103038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86" name="Isosceles Triangle 285">
            <a:extLst>
              <a:ext uri="{FF2B5EF4-FFF2-40B4-BE49-F238E27FC236}">
                <a16:creationId xmlns:a16="http://schemas.microsoft.com/office/drawing/2014/main" id="{126E6572-5DAD-675B-99E0-2CD8DD2F7A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96855" y="1432220"/>
            <a:ext cx="451161" cy="38893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 name="TextBox 3">
            <a:extLst>
              <a:ext uri="{FF2B5EF4-FFF2-40B4-BE49-F238E27FC236}">
                <a16:creationId xmlns:a16="http://schemas.microsoft.com/office/drawing/2014/main" id="{ED85D2CC-9418-7A36-F55C-00EA1B4FC421}"/>
              </a:ext>
            </a:extLst>
          </p:cNvPr>
          <p:cNvSpPr txBox="1"/>
          <p:nvPr/>
        </p:nvSpPr>
        <p:spPr>
          <a:xfrm>
            <a:off x="3114676" y="971515"/>
            <a:ext cx="14909006" cy="8844839"/>
          </a:xfrm>
          <a:prstGeom prst="rect">
            <a:avLst/>
          </a:prstGeom>
        </p:spPr>
        <p:txBody>
          <a:bodyPr vert="horz" lIns="137160" tIns="68580" rIns="137160" bIns="68580" rtlCol="0" anchor="t">
            <a:noAutofit/>
          </a:bodyPr>
          <a:lstStyle/>
          <a:p>
            <a:pPr marL="0" marR="0" lvl="0" indent="0" algn="l" defTabSz="1371600" rtl="0" eaLnBrk="1" fontAlgn="auto" latinLnBrk="0" hangingPunct="1">
              <a:lnSpc>
                <a:spcPct val="110000"/>
              </a:lnSpc>
              <a:spcBef>
                <a:spcPts val="0"/>
              </a:spcBef>
              <a:spcAft>
                <a:spcPts val="900"/>
              </a:spcAft>
              <a:buClr>
                <a:srgbClr val="F81B02"/>
              </a:buClr>
              <a:buSzPct val="110000"/>
              <a:buFontTx/>
              <a:buNone/>
              <a:tabLst/>
              <a:defRPr/>
            </a:pPr>
            <a:endPar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8F9C3E2F-7594-2468-5D31-E0D058EDB69F}"/>
              </a:ext>
            </a:extLst>
          </p:cNvPr>
          <p:cNvSpPr txBox="1"/>
          <p:nvPr/>
        </p:nvSpPr>
        <p:spPr>
          <a:xfrm>
            <a:off x="6413175" y="264275"/>
            <a:ext cx="6126255" cy="55399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black"/>
                </a:solidFill>
                <a:effectLst/>
                <a:uLnTx/>
                <a:uFillTx/>
                <a:latin typeface="Rockwell" panose="02060603020205020403"/>
                <a:ea typeface="+mn-ea"/>
                <a:cs typeface="+mn-cs"/>
              </a:rPr>
              <a:t>Personal Skills and Experience</a:t>
            </a:r>
            <a:endParaRPr kumimoji="0" lang="en-GB" sz="21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3" name="TextBox 2">
            <a:extLst>
              <a:ext uri="{FF2B5EF4-FFF2-40B4-BE49-F238E27FC236}">
                <a16:creationId xmlns:a16="http://schemas.microsoft.com/office/drawing/2014/main" id="{BA684387-004C-1405-1043-3DF82246BB15}"/>
              </a:ext>
            </a:extLst>
          </p:cNvPr>
          <p:cNvSpPr txBox="1"/>
          <p:nvPr/>
        </p:nvSpPr>
        <p:spPr>
          <a:xfrm>
            <a:off x="3395100" y="1210652"/>
            <a:ext cx="13544103" cy="687880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
                <a:srgbClr val="FF0000"/>
              </a:buClr>
              <a:buSzTx/>
              <a:buFontTx/>
              <a:buNone/>
              <a:tabLst/>
              <a:defRPr/>
            </a:pPr>
            <a:r>
              <a:rPr kumimoji="0" lang="en-GB" sz="2100" b="1" i="0" u="none" strike="noStrike" kern="1200" cap="none" spc="0" normalizeH="0" baseline="0" noProof="0" dirty="0">
                <a:ln>
                  <a:noFill/>
                </a:ln>
                <a:solidFill>
                  <a:prstClr val="black"/>
                </a:solidFill>
                <a:effectLst/>
                <a:uLnTx/>
                <a:uFillTx/>
                <a:latin typeface="Calibri Light" panose="020F0302020204030204"/>
                <a:ea typeface="+mn-ea"/>
                <a:cs typeface="+mn-cs"/>
              </a:rPr>
              <a:t>Personal Skills</a:t>
            </a:r>
          </a:p>
          <a:p>
            <a:pPr marL="0" marR="0" lvl="0" indent="0" algn="l" defTabSz="685800" rtl="0" eaLnBrk="1" fontAlgn="auto" latinLnBrk="0" hangingPunct="1">
              <a:lnSpc>
                <a:spcPct val="100000"/>
              </a:lnSpc>
              <a:spcBef>
                <a:spcPts val="0"/>
              </a:spcBef>
              <a:spcAft>
                <a:spcPts val="0"/>
              </a:spcAft>
              <a:buClr>
                <a:srgbClr val="FF0000"/>
              </a:buClr>
              <a:buSzTx/>
              <a:buFontTx/>
              <a:buNone/>
              <a:tabLst/>
              <a:defRPr/>
            </a:pPr>
            <a:endParaRPr kumimoji="0" lang="en-GB" sz="21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Understand customer satisfaction drivers</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Ability to work closely with other Service Department Managers to deliver the Financial and Performance targets of the Service Business Unit and Bystronic UK</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Resilient, determined to succeed, passionate in supporting others to succeed.</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Ability to plan effectivity but also to react efficiently and decisively to changing circumstances</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Customer Focus: Is dedicated to meeting the expectations and requirements of internal and external customers; gets first-hand customer information and uses it for improvements in service delivery; acts with customers in mind</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Willingness to travel up to 50% throughout the UK, occasionally outside</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685800" rtl="0" eaLnBrk="1" fontAlgn="auto" latinLnBrk="0" hangingPunct="1">
              <a:lnSpc>
                <a:spcPct val="100000"/>
              </a:lnSpc>
              <a:spcBef>
                <a:spcPts val="0"/>
              </a:spcBef>
              <a:spcAft>
                <a:spcPts val="0"/>
              </a:spcAft>
              <a:buClr>
                <a:srgbClr val="FF0000"/>
              </a:buClr>
              <a:buSzTx/>
              <a:buFontTx/>
              <a:buNone/>
              <a:tabLst/>
              <a:defRPr/>
            </a:pPr>
            <a:r>
              <a:rPr kumimoji="0" lang="en-GB" sz="2100" b="1" i="0" u="none" strike="noStrike" kern="1200" cap="none" spc="0" normalizeH="0" baseline="0" noProof="0" dirty="0">
                <a:ln>
                  <a:noFill/>
                </a:ln>
                <a:solidFill>
                  <a:prstClr val="black"/>
                </a:solidFill>
                <a:effectLst/>
                <a:uLnTx/>
                <a:uFillTx/>
                <a:latin typeface="Calibri Light" panose="020F0302020204030204"/>
                <a:ea typeface="+mn-ea"/>
                <a:cs typeface="+mn-cs"/>
              </a:rPr>
              <a:t>Work Experience</a:t>
            </a:r>
          </a:p>
          <a:p>
            <a:pPr marL="0" marR="0" lvl="0" indent="0" algn="l" defTabSz="685800" rtl="0" eaLnBrk="1" fontAlgn="auto" latinLnBrk="0" hangingPunct="1">
              <a:lnSpc>
                <a:spcPct val="100000"/>
              </a:lnSpc>
              <a:spcBef>
                <a:spcPts val="0"/>
              </a:spcBef>
              <a:spcAft>
                <a:spcPts val="0"/>
              </a:spcAft>
              <a:buClr>
                <a:srgbClr val="FF0000"/>
              </a:buClr>
              <a:buSzTx/>
              <a:buFontTx/>
              <a:buNone/>
              <a:tabLst/>
              <a:defRPr/>
            </a:pPr>
            <a:endParaRPr kumimoji="0" lang="en-GB" sz="21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Significant experience in a field service environment.</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A proven track record of managing and directing multiple field service professionals.</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Applicable product and industry knowledge and affinity with industrial customer solutions, technology, and services.</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685800" rtl="0" eaLnBrk="1" fontAlgn="auto" latinLnBrk="0" hangingPunct="1">
              <a:lnSpc>
                <a:spcPct val="100000"/>
              </a:lnSpc>
              <a:spcBef>
                <a:spcPts val="0"/>
              </a:spcBef>
              <a:spcAft>
                <a:spcPts val="0"/>
              </a:spcAft>
              <a:buClr>
                <a:srgbClr val="FF0000"/>
              </a:buClr>
              <a:buSzTx/>
              <a:buFontTx/>
              <a:buNone/>
              <a:tabLst/>
              <a:defRPr/>
            </a:pPr>
            <a:r>
              <a:rPr kumimoji="0" lang="en-GB" sz="2100" b="1" i="0" u="none" strike="noStrike" kern="1200" cap="none" spc="0" normalizeH="0" baseline="0" noProof="0" dirty="0">
                <a:ln>
                  <a:noFill/>
                </a:ln>
                <a:solidFill>
                  <a:prstClr val="black"/>
                </a:solidFill>
                <a:effectLst/>
                <a:uLnTx/>
                <a:uFillTx/>
                <a:latin typeface="Calibri Light" panose="020F0302020204030204"/>
                <a:ea typeface="+mn-ea"/>
                <a:cs typeface="+mn-cs"/>
              </a:rPr>
              <a:t>Education</a:t>
            </a: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685800" rtl="0" eaLnBrk="1" fontAlgn="auto" latinLnBrk="0" hangingPunct="1">
              <a:lnSpc>
                <a:spcPct val="100000"/>
              </a:lnSpc>
              <a:spcBef>
                <a:spcPts val="0"/>
              </a:spcBef>
              <a:spcAft>
                <a:spcPts val="0"/>
              </a:spcAft>
              <a:buClr>
                <a:srgbClr val="FF0000"/>
              </a:buClr>
              <a:buSzTx/>
              <a:buFontTx/>
              <a:buNone/>
              <a:tabLst/>
              <a:defRPr/>
            </a:pPr>
            <a:endParaRPr kumimoji="0" lang="en-GB" sz="21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Higher level of education, university degree in business-related/technical subject preferred OR equivalent time served experience in a similar role.</a:t>
            </a:r>
          </a:p>
        </p:txBody>
      </p:sp>
    </p:spTree>
    <p:extLst>
      <p:ext uri="{BB962C8B-B14F-4D97-AF65-F5344CB8AC3E}">
        <p14:creationId xmlns:p14="http://schemas.microsoft.com/office/powerpoint/2010/main" val="3508604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AB3B09-9D49-0425-658F-98268E444D18}"/>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4511" y="-89064"/>
            <a:ext cx="18773777" cy="10385697"/>
            <a:chOff x="-329674" y="-51881"/>
            <a:chExt cx="12515851" cy="6923798"/>
          </a:xfrm>
        </p:grpSpPr>
        <p:sp>
          <p:nvSpPr>
            <p:cNvPr id="9"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2"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3"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4"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5"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6"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7"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8"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9"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0"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1"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2"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3"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4"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5"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grpSp>
      <p:grpSp>
        <p:nvGrpSpPr>
          <p:cNvPr id="29" name="Group 28">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03940" y="1779725"/>
            <a:ext cx="13272518" cy="6716900"/>
            <a:chOff x="1669293" y="1186483"/>
            <a:chExt cx="8848345" cy="4477933"/>
          </a:xfrm>
        </p:grpSpPr>
        <p:sp>
          <p:nvSpPr>
            <p:cNvPr id="30" name="Rectangle 29">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1" name="Isosceles Triangle 30">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2" name="Rectangle 31">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sp useBgFill="1">
        <p:nvSpPr>
          <p:cNvPr id="34" name="Rectangle 33">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0" cy="10287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36" name="Group 35">
            <a:extLst>
              <a:ext uri="{FF2B5EF4-FFF2-40B4-BE49-F238E27FC236}">
                <a16:creationId xmlns:a16="http://schemas.microsoft.com/office/drawing/2014/main" id="{D91A9185-A7D5-460B-98BC-0BF2EBD3E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4511" y="-89064"/>
            <a:ext cx="18773777" cy="10385697"/>
            <a:chOff x="-329674" y="-51881"/>
            <a:chExt cx="12515851" cy="6923798"/>
          </a:xfrm>
        </p:grpSpPr>
        <p:sp>
          <p:nvSpPr>
            <p:cNvPr id="37" name="Freeform 5">
              <a:extLst>
                <a:ext uri="{FF2B5EF4-FFF2-40B4-BE49-F238E27FC236}">
                  <a16:creationId xmlns:a16="http://schemas.microsoft.com/office/drawing/2014/main" id="{8AFC1764-6516-4F77-BF30-B8ADB3C9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38" name="Freeform 6">
              <a:extLst>
                <a:ext uri="{FF2B5EF4-FFF2-40B4-BE49-F238E27FC236}">
                  <a16:creationId xmlns:a16="http://schemas.microsoft.com/office/drawing/2014/main" id="{FCAFF9F9-F806-47EC-BCAC-9921E719F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accent1">
                  <a:alpha val="1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39" name="Freeform 7">
              <a:extLst>
                <a:ext uri="{FF2B5EF4-FFF2-40B4-BE49-F238E27FC236}">
                  <a16:creationId xmlns:a16="http://schemas.microsoft.com/office/drawing/2014/main" id="{09D92491-36BD-4861-BA54-DD88E6089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accent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0" name="Freeform 8">
              <a:extLst>
                <a:ext uri="{FF2B5EF4-FFF2-40B4-BE49-F238E27FC236}">
                  <a16:creationId xmlns:a16="http://schemas.microsoft.com/office/drawing/2014/main" id="{23740E15-AB86-4E5C-A137-07E0DDC03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1" name="Freeform 9">
              <a:extLst>
                <a:ext uri="{FF2B5EF4-FFF2-40B4-BE49-F238E27FC236}">
                  <a16:creationId xmlns:a16="http://schemas.microsoft.com/office/drawing/2014/main" id="{BE097852-1F54-4EF0-A1BE-561272FCD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2" name="Freeform 10">
              <a:extLst>
                <a:ext uri="{FF2B5EF4-FFF2-40B4-BE49-F238E27FC236}">
                  <a16:creationId xmlns:a16="http://schemas.microsoft.com/office/drawing/2014/main" id="{5C2DF1F9-21CC-430E-84C8-356C73C6F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3" name="Freeform 11">
              <a:extLst>
                <a:ext uri="{FF2B5EF4-FFF2-40B4-BE49-F238E27FC236}">
                  <a16:creationId xmlns:a16="http://schemas.microsoft.com/office/drawing/2014/main" id="{7F11B45B-3EDE-4B6A-903B-0AE6E9DD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accent1">
                  <a:alpha val="7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4" name="Freeform 12">
              <a:extLst>
                <a:ext uri="{FF2B5EF4-FFF2-40B4-BE49-F238E27FC236}">
                  <a16:creationId xmlns:a16="http://schemas.microsoft.com/office/drawing/2014/main" id="{F77FDDC5-477E-420D-B98F-42ABA2477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5" name="Freeform 13">
              <a:extLst>
                <a:ext uri="{FF2B5EF4-FFF2-40B4-BE49-F238E27FC236}">
                  <a16:creationId xmlns:a16="http://schemas.microsoft.com/office/drawing/2014/main" id="{A92C0474-B573-45C5-84C5-194CE1715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6" name="Freeform 14">
              <a:extLst>
                <a:ext uri="{FF2B5EF4-FFF2-40B4-BE49-F238E27FC236}">
                  <a16:creationId xmlns:a16="http://schemas.microsoft.com/office/drawing/2014/main" id="{2FBC62F8-64D0-4025-99AE-A04E291D9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7" name="Freeform 15">
              <a:extLst>
                <a:ext uri="{FF2B5EF4-FFF2-40B4-BE49-F238E27FC236}">
                  <a16:creationId xmlns:a16="http://schemas.microsoft.com/office/drawing/2014/main" id="{7632F945-80B5-4575-A538-29495BF8F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8" name="Freeform 16">
              <a:extLst>
                <a:ext uri="{FF2B5EF4-FFF2-40B4-BE49-F238E27FC236}">
                  <a16:creationId xmlns:a16="http://schemas.microsoft.com/office/drawing/2014/main" id="{5562CC17-43D4-4E57-AE08-83952EE5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9" name="Freeform 17">
              <a:extLst>
                <a:ext uri="{FF2B5EF4-FFF2-40B4-BE49-F238E27FC236}">
                  <a16:creationId xmlns:a16="http://schemas.microsoft.com/office/drawing/2014/main" id="{E1D78CFE-04CA-4101-AFCF-196940B2D1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50" name="Freeform 18">
              <a:extLst>
                <a:ext uri="{FF2B5EF4-FFF2-40B4-BE49-F238E27FC236}">
                  <a16:creationId xmlns:a16="http://schemas.microsoft.com/office/drawing/2014/main" id="{41F2A149-A64E-4690-B049-18C156A8E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51" name="Freeform 19">
              <a:extLst>
                <a:ext uri="{FF2B5EF4-FFF2-40B4-BE49-F238E27FC236}">
                  <a16:creationId xmlns:a16="http://schemas.microsoft.com/office/drawing/2014/main" id="{D9313C72-D62D-4416-A6AE-7EB7D6B54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accent1">
                  <a:alpha val="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52" name="Freeform 20">
              <a:extLst>
                <a:ext uri="{FF2B5EF4-FFF2-40B4-BE49-F238E27FC236}">
                  <a16:creationId xmlns:a16="http://schemas.microsoft.com/office/drawing/2014/main" id="{77B03BEA-76E5-4ECB-B9BB-D89D27509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53" name="Freeform 21">
              <a:extLst>
                <a:ext uri="{FF2B5EF4-FFF2-40B4-BE49-F238E27FC236}">
                  <a16:creationId xmlns:a16="http://schemas.microsoft.com/office/drawing/2014/main" id="{6AF6BECE-416D-4C3A-AD6F-68B08F3CA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54" name="Freeform 22">
              <a:extLst>
                <a:ext uri="{FF2B5EF4-FFF2-40B4-BE49-F238E27FC236}">
                  <a16:creationId xmlns:a16="http://schemas.microsoft.com/office/drawing/2014/main" id="{B9197E2A-A098-480D-A2A6-3F3B889ED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accent1">
                  <a:alpha val="4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55" name="Freeform 23">
              <a:extLst>
                <a:ext uri="{FF2B5EF4-FFF2-40B4-BE49-F238E27FC236}">
                  <a16:creationId xmlns:a16="http://schemas.microsoft.com/office/drawing/2014/main" id="{5A493EDB-6C9E-483F-86A6-0F473E590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grpSp>
      <p:sp>
        <p:nvSpPr>
          <p:cNvPr id="57" name="Isosceles Triangle 56">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235380" y="4914893"/>
            <a:ext cx="451161" cy="38893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extBox 1">
            <a:extLst>
              <a:ext uri="{FF2B5EF4-FFF2-40B4-BE49-F238E27FC236}">
                <a16:creationId xmlns:a16="http://schemas.microsoft.com/office/drawing/2014/main" id="{464D0671-8913-54A6-A4B2-2BFF716CB718}"/>
              </a:ext>
            </a:extLst>
          </p:cNvPr>
          <p:cNvSpPr txBox="1"/>
          <p:nvPr/>
        </p:nvSpPr>
        <p:spPr>
          <a:xfrm>
            <a:off x="12872265" y="1835421"/>
            <a:ext cx="4974954" cy="535531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prstClr val="black"/>
                </a:solidFill>
                <a:effectLst/>
                <a:uLnTx/>
                <a:uFillTx/>
                <a:latin typeface="Calibri Light" panose="020F0302020204030204"/>
                <a:ea typeface="+mn-ea"/>
                <a:cs typeface="+mn-cs"/>
              </a:rPr>
              <a:t>Process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Completed RFI returned to Wallace Hind</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Selected Candidates presented to Andy Maxwell</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Selected Candidates interview to preliminary interview with Matthew Hogg</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Successful Candidates will be invited to interview with Andy Maxwell.</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Final Interview with Andy Maxwell and Chris Burnett, Director Aftersales EMEA</a:t>
            </a:r>
          </a:p>
        </p:txBody>
      </p:sp>
      <p:sp>
        <p:nvSpPr>
          <p:cNvPr id="4" name="TextBox 3">
            <a:extLst>
              <a:ext uri="{FF2B5EF4-FFF2-40B4-BE49-F238E27FC236}">
                <a16:creationId xmlns:a16="http://schemas.microsoft.com/office/drawing/2014/main" id="{4AE77537-815A-54D6-A821-D4995CBD7F2A}"/>
              </a:ext>
            </a:extLst>
          </p:cNvPr>
          <p:cNvSpPr txBox="1"/>
          <p:nvPr/>
        </p:nvSpPr>
        <p:spPr>
          <a:xfrm>
            <a:off x="965663" y="1806338"/>
            <a:ext cx="4344596" cy="567847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prstClr val="black"/>
                </a:solidFill>
                <a:effectLst/>
                <a:uLnTx/>
                <a:uFillTx/>
                <a:latin typeface="Calibri Light" panose="020F0302020204030204"/>
                <a:ea typeface="+mn-ea"/>
                <a:cs typeface="+mn-cs"/>
              </a:rPr>
              <a:t>Package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£55,000 - £60,000</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£8,000 Annual Bonus</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Company Car</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Contributory Pension </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25 Days Holiday</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Private Healthcare</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Life Insurance</a:t>
            </a: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endPar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28625" marR="0" lvl="0" indent="-428625" algn="l" defTabSz="6858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GB" sz="2100" b="0" i="0" u="none" strike="noStrike" kern="1200" cap="none" spc="0" normalizeH="0" baseline="0" noProof="0" dirty="0">
                <a:ln>
                  <a:noFill/>
                </a:ln>
                <a:solidFill>
                  <a:prstClr val="black"/>
                </a:solidFill>
                <a:effectLst/>
                <a:uLnTx/>
                <a:uFillTx/>
                <a:latin typeface="Calibri Light" panose="020F0302020204030204"/>
                <a:ea typeface="+mn-ea"/>
                <a:cs typeface="+mn-cs"/>
              </a:rPr>
              <a:t>Benefits Hub</a:t>
            </a:r>
          </a:p>
        </p:txBody>
      </p:sp>
      <p:pic>
        <p:nvPicPr>
          <p:cNvPr id="5" name="Picture 4">
            <a:extLst>
              <a:ext uri="{FF2B5EF4-FFF2-40B4-BE49-F238E27FC236}">
                <a16:creationId xmlns:a16="http://schemas.microsoft.com/office/drawing/2014/main" id="{D2090DA0-AB30-126C-CB94-93531A9BC5BB}"/>
              </a:ext>
            </a:extLst>
          </p:cNvPr>
          <p:cNvPicPr>
            <a:picLocks noChangeAspect="1"/>
          </p:cNvPicPr>
          <p:nvPr/>
        </p:nvPicPr>
        <p:blipFill>
          <a:blip r:embed="rId2"/>
          <a:stretch>
            <a:fillRect/>
          </a:stretch>
        </p:blipFill>
        <p:spPr>
          <a:xfrm>
            <a:off x="5662429" y="2316863"/>
            <a:ext cx="6532304" cy="62090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28555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dirty="0">
                <a:ln>
                  <a:noFill/>
                </a:ln>
                <a:solidFill>
                  <a:srgbClr val="FFFFFF"/>
                </a:solidFill>
                <a:effectLst/>
                <a:uLnTx/>
                <a:uFillTx/>
                <a:latin typeface="TT Rounds Condensed"/>
                <a:ea typeface="+mn-ea"/>
                <a:cs typeface="+mn-cs"/>
              </a:rPr>
              <a:t>IESF I 03</a:t>
            </a:r>
          </a:p>
        </p:txBody>
      </p:sp>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 name="Group 9"/>
          <p:cNvGrpSpPr/>
          <p:nvPr/>
        </p:nvGrpSpPr>
        <p:grpSpPr>
          <a:xfrm>
            <a:off x="12274624" y="0"/>
            <a:ext cx="6013375" cy="8794058"/>
            <a:chOff x="0" y="0"/>
            <a:chExt cx="8017833" cy="11725410"/>
          </a:xfrm>
        </p:grpSpPr>
        <p:sp>
          <p:nvSpPr>
            <p:cNvPr id="10" name="Freeform 10"/>
            <p:cNvSpPr/>
            <p:nvPr/>
          </p:nvSpPr>
          <p:spPr>
            <a:xfrm>
              <a:off x="0" y="0"/>
              <a:ext cx="8017844" cy="11725402"/>
            </a:xfrm>
            <a:custGeom>
              <a:avLst/>
              <a:gdLst/>
              <a:ahLst/>
              <a:cxnLst/>
              <a:rect l="l" t="t" r="r" b="b"/>
              <a:pathLst>
                <a:path w="8017844" h="11725402">
                  <a:moveTo>
                    <a:pt x="0" y="0"/>
                  </a:moveTo>
                  <a:lnTo>
                    <a:pt x="8017844" y="0"/>
                  </a:lnTo>
                  <a:lnTo>
                    <a:pt x="8017844" y="11725402"/>
                  </a:lnTo>
                  <a:lnTo>
                    <a:pt x="0" y="11725402"/>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 name="TextBox 10">
            <a:extLst>
              <a:ext uri="{FF2B5EF4-FFF2-40B4-BE49-F238E27FC236}">
                <a16:creationId xmlns:a16="http://schemas.microsoft.com/office/drawing/2014/main" id="{A19D020B-B6C6-FB51-CC3D-41CAF8EB7006}"/>
              </a:ext>
            </a:extLst>
          </p:cNvPr>
          <p:cNvSpPr txBox="1"/>
          <p:nvPr/>
        </p:nvSpPr>
        <p:spPr>
          <a:xfrm>
            <a:off x="12579626" y="190500"/>
            <a:ext cx="5130489" cy="166199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Growth is on the horizon </a:t>
            </a:r>
          </a:p>
        </p:txBody>
      </p:sp>
      <p:sp>
        <p:nvSpPr>
          <p:cNvPr id="8" name="TextBox 7">
            <a:extLst>
              <a:ext uri="{FF2B5EF4-FFF2-40B4-BE49-F238E27FC236}">
                <a16:creationId xmlns:a16="http://schemas.microsoft.com/office/drawing/2014/main" id="{3144C8EB-868D-5C04-19BB-A60D6F2F2EC0}"/>
              </a:ext>
            </a:extLst>
          </p:cNvPr>
          <p:cNvSpPr txBox="1"/>
          <p:nvPr/>
        </p:nvSpPr>
        <p:spPr>
          <a:xfrm>
            <a:off x="584511" y="710114"/>
            <a:ext cx="11027963"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Vistage, the world's leading business performance and leadership advancement organisation for small and medium-sized businesses key predictions for 2024:</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Business confidence has increased, with 77% feeling economically optimistic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63% of business leaders anticipate an increase in revenue in 2024</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53% expect to observe an increase in profitability within the next 12 months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56% are budgeting to increase number of staff</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7" name="Freeform 12">
            <a:extLst>
              <a:ext uri="{FF2B5EF4-FFF2-40B4-BE49-F238E27FC236}">
                <a16:creationId xmlns:a16="http://schemas.microsoft.com/office/drawing/2014/main" id="{9C66781C-2FC1-25CF-5E10-2EA2E1493A99}"/>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11" name="TextBox 13">
            <a:extLst>
              <a:ext uri="{FF2B5EF4-FFF2-40B4-BE49-F238E27FC236}">
                <a16:creationId xmlns:a16="http://schemas.microsoft.com/office/drawing/2014/main" id="{69D222C6-F7A8-F3AB-6D6D-14EE2364E700}"/>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1023711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dirty="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10"/>
          <p:cNvSpPr txBox="1"/>
          <p:nvPr/>
        </p:nvSpPr>
        <p:spPr>
          <a:xfrm>
            <a:off x="1296400" y="368908"/>
            <a:ext cx="16029776" cy="83099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Montserrat" panose="00000500000000000000" pitchFamily="2" charset="0"/>
                <a:ea typeface="+mn-ea"/>
                <a:cs typeface="+mn-cs"/>
              </a:rPr>
              <a:t>Future Outlook – 5 sectors to be excited by</a:t>
            </a:r>
          </a:p>
        </p:txBody>
      </p:sp>
      <p:sp>
        <p:nvSpPr>
          <p:cNvPr id="8" name="TextBox 7">
            <a:extLst>
              <a:ext uri="{FF2B5EF4-FFF2-40B4-BE49-F238E27FC236}">
                <a16:creationId xmlns:a16="http://schemas.microsoft.com/office/drawing/2014/main" id="{0234AC42-F4B4-85DE-A129-7D07B501387E}"/>
              </a:ext>
            </a:extLst>
          </p:cNvPr>
          <p:cNvSpPr txBox="1"/>
          <p:nvPr/>
        </p:nvSpPr>
        <p:spPr>
          <a:xfrm>
            <a:off x="609601" y="1341872"/>
            <a:ext cx="17093888" cy="71096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 Transport and Storage:</a:t>
            </a: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According to the Office of National Statistics, transport and storage is currently the fastest-growing industry in the UK. The sector has seen strong growth in recent years, primarily thanks to a surge in online shopping post-pandemic. The number of new businesses in the industry increased by 21% from 2019-2021 alone.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2. Food and Drink Manufacturing: </a:t>
            </a: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UK food and drink is a sector on the rise, being worth £112 billion as of 2021 and growing 4.2% in a year.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3. Education Technology: </a:t>
            </a: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The UK market is valued at approximately £3.5 billion. The rise in EdTech companies has primarily been fuelled by the COVID-19 pandemic, as schools and universities have gravitated towards online learning.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4. E-commerce: </a:t>
            </a: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COVID-19, fundamentally changed the way we shop. In particular, on-demand marketplaces specialising in same- or next-day deliveries of food, fashion, and beauty have been particularly popular. In 2020, it made up 32.5% of the country’s retail sales – a figure that is predicted to increase to 38.6% by 2025.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5. Healthcare: </a:t>
            </a: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As an aging population the UK has had to make advancements in medical technology, and there’s a growing demand for medical services. In 2019, healthcare made up 10% of gross domestic product (GDP). This is forecast to increase year-on-year.</a:t>
            </a:r>
          </a:p>
        </p:txBody>
      </p:sp>
      <p:sp>
        <p:nvSpPr>
          <p:cNvPr id="7" name="Freeform 12">
            <a:extLst>
              <a:ext uri="{FF2B5EF4-FFF2-40B4-BE49-F238E27FC236}">
                <a16:creationId xmlns:a16="http://schemas.microsoft.com/office/drawing/2014/main" id="{FDC2F632-CCF2-45A3-5DDC-CF1243BC9FDB}"/>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9" name="TextBox 13">
            <a:extLst>
              <a:ext uri="{FF2B5EF4-FFF2-40B4-BE49-F238E27FC236}">
                <a16:creationId xmlns:a16="http://schemas.microsoft.com/office/drawing/2014/main" id="{72993CC5-6206-DF12-519F-40BA53430B7B}"/>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2904725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 name="Group 9">
            <a:extLst>
              <a:ext uri="{FF2B5EF4-FFF2-40B4-BE49-F238E27FC236}">
                <a16:creationId xmlns:a16="http://schemas.microsoft.com/office/drawing/2014/main" id="{71B0F97A-42EE-EB65-116B-836B5638D897}"/>
              </a:ext>
            </a:extLst>
          </p:cNvPr>
          <p:cNvGrpSpPr/>
          <p:nvPr/>
        </p:nvGrpSpPr>
        <p:grpSpPr>
          <a:xfrm>
            <a:off x="0" y="0"/>
            <a:ext cx="18287987" cy="8794058"/>
            <a:chOff x="0" y="0"/>
            <a:chExt cx="8017833" cy="11725410"/>
          </a:xfrm>
        </p:grpSpPr>
        <p:sp>
          <p:nvSpPr>
            <p:cNvPr id="11" name="Freeform 10">
              <a:extLst>
                <a:ext uri="{FF2B5EF4-FFF2-40B4-BE49-F238E27FC236}">
                  <a16:creationId xmlns:a16="http://schemas.microsoft.com/office/drawing/2014/main" id="{3800D431-ED8F-8989-EEE1-E38610204C7C}"/>
                </a:ext>
              </a:extLst>
            </p:cNvPr>
            <p:cNvSpPr/>
            <p:nvPr/>
          </p:nvSpPr>
          <p:spPr>
            <a:xfrm>
              <a:off x="0" y="0"/>
              <a:ext cx="8017844" cy="11725402"/>
            </a:xfrm>
            <a:custGeom>
              <a:avLst/>
              <a:gdLst/>
              <a:ahLst/>
              <a:cxnLst/>
              <a:rect l="l" t="t" r="r" b="b"/>
              <a:pathLst>
                <a:path w="8017844" h="11725402">
                  <a:moveTo>
                    <a:pt x="0" y="0"/>
                  </a:moveTo>
                  <a:lnTo>
                    <a:pt x="8017844" y="0"/>
                  </a:lnTo>
                  <a:lnTo>
                    <a:pt x="8017844" y="11725402"/>
                  </a:lnTo>
                  <a:lnTo>
                    <a:pt x="0" y="11725402"/>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10">
            <a:extLst>
              <a:ext uri="{FF2B5EF4-FFF2-40B4-BE49-F238E27FC236}">
                <a16:creationId xmlns:a16="http://schemas.microsoft.com/office/drawing/2014/main" id="{82CB2682-B3EF-A33D-1F67-02A0C47C242B}"/>
              </a:ext>
            </a:extLst>
          </p:cNvPr>
          <p:cNvSpPr txBox="1"/>
          <p:nvPr/>
        </p:nvSpPr>
        <p:spPr>
          <a:xfrm>
            <a:off x="685800" y="1471413"/>
            <a:ext cx="5056976" cy="92333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Thank you </a:t>
            </a:r>
            <a:endPar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12" name="Freeform 12">
            <a:extLst>
              <a:ext uri="{FF2B5EF4-FFF2-40B4-BE49-F238E27FC236}">
                <a16:creationId xmlns:a16="http://schemas.microsoft.com/office/drawing/2014/main" id="{7804739B-5D3F-8C25-8AEC-2F5CC94D80B5}"/>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13" name="TextBox 13">
            <a:extLst>
              <a:ext uri="{FF2B5EF4-FFF2-40B4-BE49-F238E27FC236}">
                <a16:creationId xmlns:a16="http://schemas.microsoft.com/office/drawing/2014/main" id="{90A8CA10-CCC9-1323-FB50-6A55814A60DC}"/>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1343856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1565" r="-11008"/>
            </a:stretch>
          </a:blipFill>
        </p:spPr>
        <p:txBody>
          <a:bodyPr/>
          <a:lstStyle/>
          <a:p>
            <a:endParaRPr lang="nl-NL"/>
          </a:p>
        </p:txBody>
      </p:sp>
      <p:grpSp>
        <p:nvGrpSpPr>
          <p:cNvPr id="3" name="Group 3"/>
          <p:cNvGrpSpPr/>
          <p:nvPr/>
        </p:nvGrpSpPr>
        <p:grpSpPr>
          <a:xfrm>
            <a:off x="0" y="4744671"/>
            <a:ext cx="10006189" cy="4513629"/>
            <a:chOff x="0" y="0"/>
            <a:chExt cx="2635375" cy="1188775"/>
          </a:xfrm>
        </p:grpSpPr>
        <p:sp>
          <p:nvSpPr>
            <p:cNvPr id="4" name="Freeform 4"/>
            <p:cNvSpPr/>
            <p:nvPr/>
          </p:nvSpPr>
          <p:spPr>
            <a:xfrm>
              <a:off x="0" y="0"/>
              <a:ext cx="2635375" cy="1188775"/>
            </a:xfrm>
            <a:custGeom>
              <a:avLst/>
              <a:gdLst/>
              <a:ahLst/>
              <a:cxnLst/>
              <a:rect l="l" t="t" r="r" b="b"/>
              <a:pathLst>
                <a:path w="2635375" h="1188775">
                  <a:moveTo>
                    <a:pt x="0" y="0"/>
                  </a:moveTo>
                  <a:lnTo>
                    <a:pt x="2635375" y="0"/>
                  </a:lnTo>
                  <a:lnTo>
                    <a:pt x="2635375" y="1188775"/>
                  </a:lnTo>
                  <a:lnTo>
                    <a:pt x="0" y="1188775"/>
                  </a:lnTo>
                  <a:close/>
                </a:path>
              </a:pathLst>
            </a:custGeom>
            <a:solidFill>
              <a:srgbClr val="E9EDF6">
                <a:alpha val="84706"/>
              </a:srgbClr>
            </a:solidFill>
          </p:spPr>
          <p:txBody>
            <a:bodyPr/>
            <a:lstStyle/>
            <a:p>
              <a:endParaRPr lang="nl-NL"/>
            </a:p>
          </p:txBody>
        </p:sp>
        <p:sp>
          <p:nvSpPr>
            <p:cNvPr id="5" name="TextBox 5"/>
            <p:cNvSpPr txBox="1"/>
            <p:nvPr/>
          </p:nvSpPr>
          <p:spPr>
            <a:xfrm>
              <a:off x="0" y="0"/>
              <a:ext cx="2635375" cy="1188775"/>
            </a:xfrm>
            <a:prstGeom prst="rect">
              <a:avLst/>
            </a:prstGeom>
          </p:spPr>
          <p:txBody>
            <a:bodyPr lIns="50800" tIns="50800" rIns="50800" bIns="50800" rtlCol="0" anchor="ctr"/>
            <a:lstStyle/>
            <a:p>
              <a:pPr algn="ctr">
                <a:lnSpc>
                  <a:spcPts val="2160"/>
                </a:lnSpc>
              </a:pPr>
              <a:endParaRPr/>
            </a:p>
          </p:txBody>
        </p:sp>
      </p:grpSp>
      <p:sp>
        <p:nvSpPr>
          <p:cNvPr id="6" name="TextBox 6"/>
          <p:cNvSpPr txBox="1"/>
          <p:nvPr/>
        </p:nvSpPr>
        <p:spPr>
          <a:xfrm>
            <a:off x="552697" y="5369484"/>
            <a:ext cx="9247911" cy="1390650"/>
          </a:xfrm>
          <a:prstGeom prst="rect">
            <a:avLst/>
          </a:prstGeom>
        </p:spPr>
        <p:txBody>
          <a:bodyPr lIns="0" tIns="0" rIns="0" bIns="0" rtlCol="0" anchor="t">
            <a:spAutoFit/>
          </a:bodyPr>
          <a:lstStyle/>
          <a:p>
            <a:pPr algn="l">
              <a:lnSpc>
                <a:spcPts val="5519"/>
              </a:lnSpc>
            </a:pPr>
            <a:r>
              <a:rPr lang="en-US" sz="4599">
                <a:solidFill>
                  <a:srgbClr val="2D3A5F"/>
                </a:solidFill>
                <a:latin typeface="Montserrat Bold"/>
              </a:rPr>
              <a:t>AI IN EXECUTIVE SEARCH - </a:t>
            </a:r>
            <a:r>
              <a:rPr lang="en-US" sz="4599">
                <a:solidFill>
                  <a:srgbClr val="2D3A5F"/>
                </a:solidFill>
                <a:latin typeface="Montserrat"/>
              </a:rPr>
              <a:t>PRESENTATION AI TASKFORCE</a:t>
            </a:r>
          </a:p>
        </p:txBody>
      </p:sp>
      <p:sp>
        <p:nvSpPr>
          <p:cNvPr id="7" name="Freeform 7"/>
          <p:cNvSpPr/>
          <p:nvPr/>
        </p:nvSpPr>
        <p:spPr>
          <a:xfrm>
            <a:off x="552697" y="7482145"/>
            <a:ext cx="2324099" cy="1157824"/>
          </a:xfrm>
          <a:custGeom>
            <a:avLst/>
            <a:gdLst/>
            <a:ahLst/>
            <a:cxnLst/>
            <a:rect l="l" t="t" r="r" b="b"/>
            <a:pathLst>
              <a:path w="2324099" h="1157824">
                <a:moveTo>
                  <a:pt x="0" y="0"/>
                </a:moveTo>
                <a:lnTo>
                  <a:pt x="2324099" y="0"/>
                </a:lnTo>
                <a:lnTo>
                  <a:pt x="2324099" y="1157824"/>
                </a:lnTo>
                <a:lnTo>
                  <a:pt x="0" y="11578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8" name="TextBox 8"/>
          <p:cNvSpPr txBox="1"/>
          <p:nvPr/>
        </p:nvSpPr>
        <p:spPr>
          <a:xfrm>
            <a:off x="5451986" y="7746742"/>
            <a:ext cx="4123989" cy="590550"/>
          </a:xfrm>
          <a:prstGeom prst="rect">
            <a:avLst/>
          </a:prstGeom>
        </p:spPr>
        <p:txBody>
          <a:bodyPr lIns="0" tIns="0" rIns="0" bIns="0" rtlCol="0" anchor="t">
            <a:spAutoFit/>
          </a:bodyPr>
          <a:lstStyle/>
          <a:p>
            <a:pPr algn="ctr">
              <a:lnSpc>
                <a:spcPts val="4799"/>
              </a:lnSpc>
            </a:pPr>
            <a:r>
              <a:rPr lang="en-US" sz="3999">
                <a:solidFill>
                  <a:srgbClr val="4F6AB3"/>
                </a:solidFill>
                <a:latin typeface="Montserrat Bold"/>
              </a:rPr>
              <a:t>BIBI &amp; KIRSTEN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3"/>
            <a:stretch>
              <a:fillRect t="-117" b="-117"/>
            </a:stretch>
          </a:blipFill>
        </p:spPr>
        <p:txBody>
          <a:bodyPr/>
          <a:lstStyle/>
          <a:p>
            <a:endParaRPr lang="nl-NL"/>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4" name="Group 4"/>
          <p:cNvGrpSpPr/>
          <p:nvPr/>
        </p:nvGrpSpPr>
        <p:grpSpPr>
          <a:xfrm>
            <a:off x="-273445" y="-15817"/>
            <a:ext cx="6726604" cy="8794058"/>
            <a:chOff x="0" y="0"/>
            <a:chExt cx="1030433" cy="1347141"/>
          </a:xfrm>
        </p:grpSpPr>
        <p:sp>
          <p:nvSpPr>
            <p:cNvPr id="5" name="Freeform 5"/>
            <p:cNvSpPr/>
            <p:nvPr/>
          </p:nvSpPr>
          <p:spPr>
            <a:xfrm>
              <a:off x="0" y="0"/>
              <a:ext cx="1030433" cy="1347141"/>
            </a:xfrm>
            <a:custGeom>
              <a:avLst/>
              <a:gdLst/>
              <a:ahLst/>
              <a:cxnLst/>
              <a:rect l="l" t="t" r="r" b="b"/>
              <a:pathLst>
                <a:path w="1030433" h="1347141">
                  <a:moveTo>
                    <a:pt x="0" y="0"/>
                  </a:moveTo>
                  <a:lnTo>
                    <a:pt x="1030433" y="0"/>
                  </a:lnTo>
                  <a:lnTo>
                    <a:pt x="1030433" y="1347141"/>
                  </a:lnTo>
                  <a:lnTo>
                    <a:pt x="0" y="1347141"/>
                  </a:lnTo>
                  <a:close/>
                </a:path>
              </a:pathLst>
            </a:custGeom>
            <a:blipFill>
              <a:blip r:embed="rId4"/>
              <a:stretch>
                <a:fillRect l="-18127" r="-51880"/>
              </a:stretch>
            </a:blipFill>
          </p:spPr>
          <p:txBody>
            <a:bodyPr/>
            <a:lstStyle/>
            <a:p>
              <a:endParaRPr lang="nl-NL"/>
            </a:p>
          </p:txBody>
        </p:sp>
      </p:grpSp>
      <p:sp>
        <p:nvSpPr>
          <p:cNvPr id="6" name="Freeform 6"/>
          <p:cNvSpPr/>
          <p:nvPr/>
        </p:nvSpPr>
        <p:spPr>
          <a:xfrm>
            <a:off x="6634134" y="909724"/>
            <a:ext cx="668644" cy="668644"/>
          </a:xfrm>
          <a:custGeom>
            <a:avLst/>
            <a:gdLst/>
            <a:ahLst/>
            <a:cxnLst/>
            <a:rect l="l" t="t" r="r" b="b"/>
            <a:pathLst>
              <a:path w="668644" h="668644">
                <a:moveTo>
                  <a:pt x="0" y="0"/>
                </a:moveTo>
                <a:lnTo>
                  <a:pt x="668644" y="0"/>
                </a:lnTo>
                <a:lnTo>
                  <a:pt x="668644" y="668644"/>
                </a:lnTo>
                <a:lnTo>
                  <a:pt x="0" y="6686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grpSp>
        <p:nvGrpSpPr>
          <p:cNvPr id="7" name="Group 7"/>
          <p:cNvGrpSpPr/>
          <p:nvPr/>
        </p:nvGrpSpPr>
        <p:grpSpPr>
          <a:xfrm>
            <a:off x="0" y="8778240"/>
            <a:ext cx="18288000" cy="1508760"/>
            <a:chOff x="0" y="0"/>
            <a:chExt cx="24384000" cy="2011680"/>
          </a:xfrm>
        </p:grpSpPr>
        <p:grpSp>
          <p:nvGrpSpPr>
            <p:cNvPr id="8" name="Group 8"/>
            <p:cNvGrpSpPr/>
            <p:nvPr/>
          </p:nvGrpSpPr>
          <p:grpSpPr>
            <a:xfrm>
              <a:off x="0" y="0"/>
              <a:ext cx="24384000" cy="2011680"/>
              <a:chOff x="0" y="0"/>
              <a:chExt cx="24384000" cy="2011680"/>
            </a:xfrm>
          </p:grpSpPr>
          <p:sp>
            <p:nvSpPr>
              <p:cNvPr id="9" name="Freeform 9"/>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10" name="Freeform 10"/>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7"/>
              <a:stretch>
                <a:fillRect t="-117" b="-117"/>
              </a:stretch>
            </a:blipFill>
          </p:spPr>
          <p:txBody>
            <a:bodyPr/>
            <a:lstStyle/>
            <a:p>
              <a:endParaRPr lang="nl-NL"/>
            </a:p>
          </p:txBody>
        </p:sp>
        <p:grpSp>
          <p:nvGrpSpPr>
            <p:cNvPr id="11" name="Group 11"/>
            <p:cNvGrpSpPr/>
            <p:nvPr/>
          </p:nvGrpSpPr>
          <p:grpSpPr>
            <a:xfrm>
              <a:off x="18638058" y="617868"/>
              <a:ext cx="5745940" cy="785774"/>
              <a:chOff x="0" y="0"/>
              <a:chExt cx="5745940" cy="785774"/>
            </a:xfrm>
          </p:grpSpPr>
          <p:sp>
            <p:nvSpPr>
              <p:cNvPr id="12" name="Freeform 12"/>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3" name="TextBox 13"/>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
        <p:nvSpPr>
          <p:cNvPr id="14" name="TextBox 14"/>
          <p:cNvSpPr txBox="1"/>
          <p:nvPr/>
        </p:nvSpPr>
        <p:spPr>
          <a:xfrm>
            <a:off x="7481119" y="892643"/>
            <a:ext cx="10452158" cy="1371600"/>
          </a:xfrm>
          <a:prstGeom prst="rect">
            <a:avLst/>
          </a:prstGeom>
        </p:spPr>
        <p:txBody>
          <a:bodyPr lIns="0" tIns="0" rIns="0" bIns="0" rtlCol="0" anchor="t">
            <a:spAutoFit/>
          </a:bodyPr>
          <a:lstStyle/>
          <a:p>
            <a:pPr>
              <a:lnSpc>
                <a:spcPts val="5400"/>
              </a:lnSpc>
            </a:pPr>
            <a:r>
              <a:rPr lang="en-US" sz="4500">
                <a:solidFill>
                  <a:srgbClr val="5C77B9"/>
                </a:solidFill>
                <a:latin typeface="Montserrat Bold"/>
              </a:rPr>
              <a:t>EUROPEAN MARKET SITUATION </a:t>
            </a:r>
          </a:p>
          <a:p>
            <a:pPr algn="l">
              <a:lnSpc>
                <a:spcPts val="5400"/>
              </a:lnSpc>
            </a:pPr>
            <a:r>
              <a:rPr lang="en-US" sz="4500">
                <a:solidFill>
                  <a:srgbClr val="2D3A5F"/>
                </a:solidFill>
                <a:latin typeface="Montserrat"/>
              </a:rPr>
              <a:t>&amp; HOW DO WE ANTICIPATE </a:t>
            </a:r>
          </a:p>
        </p:txBody>
      </p:sp>
      <p:sp>
        <p:nvSpPr>
          <p:cNvPr id="15" name="TextBox 15"/>
          <p:cNvSpPr txBox="1"/>
          <p:nvPr/>
        </p:nvSpPr>
        <p:spPr>
          <a:xfrm>
            <a:off x="7490644" y="2937640"/>
            <a:ext cx="8843384" cy="5359672"/>
          </a:xfrm>
          <a:prstGeom prst="rect">
            <a:avLst/>
          </a:prstGeom>
        </p:spPr>
        <p:txBody>
          <a:bodyPr lIns="0" tIns="0" rIns="0" bIns="0" rtlCol="0" anchor="t">
            <a:spAutoFit/>
          </a:bodyPr>
          <a:lstStyle/>
          <a:p>
            <a:pPr marL="431796" lvl="1" indent="-215898">
              <a:lnSpc>
                <a:spcPts val="2799"/>
              </a:lnSpc>
              <a:buFont typeface="Arial"/>
              <a:buChar char="•"/>
            </a:pPr>
            <a:r>
              <a:rPr lang="en-US" sz="1999" dirty="0">
                <a:solidFill>
                  <a:srgbClr val="000000"/>
                </a:solidFill>
                <a:latin typeface="Montserrat"/>
              </a:rPr>
              <a:t>COVID-19 pandemic influenced executive search demands.</a:t>
            </a:r>
          </a:p>
          <a:p>
            <a:pPr>
              <a:lnSpc>
                <a:spcPts val="2799"/>
              </a:lnSpc>
            </a:pPr>
            <a:endParaRPr lang="en-US" sz="1999" dirty="0">
              <a:solidFill>
                <a:srgbClr val="000000"/>
              </a:solidFill>
              <a:latin typeface="Montserrat"/>
            </a:endParaRPr>
          </a:p>
          <a:p>
            <a:pPr marL="431796" lvl="1" indent="-215898">
              <a:lnSpc>
                <a:spcPts val="2799"/>
              </a:lnSpc>
              <a:buFont typeface="Arial"/>
              <a:buChar char="•"/>
            </a:pPr>
            <a:r>
              <a:rPr lang="en-US" sz="1999" dirty="0">
                <a:solidFill>
                  <a:srgbClr val="000000"/>
                </a:solidFill>
                <a:latin typeface="Montserrat"/>
              </a:rPr>
              <a:t>Record-breaking revenues in 2022 and first half of 2023 highlighting industry's success.</a:t>
            </a:r>
          </a:p>
          <a:p>
            <a:pPr>
              <a:lnSpc>
                <a:spcPts val="2799"/>
              </a:lnSpc>
            </a:pPr>
            <a:endParaRPr lang="en-US" sz="1999" dirty="0">
              <a:solidFill>
                <a:srgbClr val="000000"/>
              </a:solidFill>
              <a:latin typeface="Montserrat"/>
            </a:endParaRPr>
          </a:p>
          <a:p>
            <a:pPr marL="431796" lvl="1" indent="-215898">
              <a:lnSpc>
                <a:spcPts val="2799"/>
              </a:lnSpc>
              <a:buFont typeface="Arial"/>
              <a:buChar char="•"/>
            </a:pPr>
            <a:r>
              <a:rPr lang="en-US" sz="1999" dirty="0">
                <a:solidFill>
                  <a:srgbClr val="000000"/>
                </a:solidFill>
                <a:latin typeface="Montserrat"/>
              </a:rPr>
              <a:t>Industry's swift adaptation to circumstances like due to economic shifts.</a:t>
            </a:r>
          </a:p>
          <a:p>
            <a:pPr>
              <a:lnSpc>
                <a:spcPts val="2799"/>
              </a:lnSpc>
            </a:pPr>
            <a:endParaRPr lang="en-US" sz="1999" dirty="0">
              <a:solidFill>
                <a:srgbClr val="000000"/>
              </a:solidFill>
              <a:latin typeface="Montserrat"/>
            </a:endParaRPr>
          </a:p>
          <a:p>
            <a:pPr marL="431796" lvl="1" indent="-215898">
              <a:lnSpc>
                <a:spcPts val="2799"/>
              </a:lnSpc>
              <a:buFont typeface="Arial"/>
              <a:buChar char="•"/>
            </a:pPr>
            <a:r>
              <a:rPr lang="en-US" sz="1999" dirty="0">
                <a:solidFill>
                  <a:srgbClr val="000000"/>
                </a:solidFill>
                <a:latin typeface="Montserrat"/>
              </a:rPr>
              <a:t>Softening business conditions in technology, financial services, consulting, retail, manufacturing, and crypto sectors.</a:t>
            </a:r>
          </a:p>
          <a:p>
            <a:pPr>
              <a:lnSpc>
                <a:spcPts val="2799"/>
              </a:lnSpc>
            </a:pPr>
            <a:endParaRPr lang="en-US" sz="1999" dirty="0">
              <a:solidFill>
                <a:srgbClr val="000000"/>
              </a:solidFill>
              <a:latin typeface="Montserrat"/>
            </a:endParaRPr>
          </a:p>
          <a:p>
            <a:pPr marL="431796" lvl="1" indent="-215898">
              <a:lnSpc>
                <a:spcPts val="2799"/>
              </a:lnSpc>
              <a:buFont typeface="Arial"/>
              <a:buChar char="•"/>
            </a:pPr>
            <a:r>
              <a:rPr lang="en-US" sz="1999" dirty="0">
                <a:solidFill>
                  <a:srgbClr val="000000"/>
                </a:solidFill>
                <a:latin typeface="Montserrat"/>
              </a:rPr>
              <a:t>High-profile layoffs and workforce reductions across sectors.</a:t>
            </a:r>
          </a:p>
          <a:p>
            <a:pPr>
              <a:lnSpc>
                <a:spcPts val="2799"/>
              </a:lnSpc>
            </a:pPr>
            <a:endParaRPr lang="en-US" sz="1999" dirty="0">
              <a:solidFill>
                <a:srgbClr val="000000"/>
              </a:solidFill>
              <a:latin typeface="Montserrat"/>
            </a:endParaRPr>
          </a:p>
          <a:p>
            <a:pPr marL="431796" lvl="1" indent="-215898">
              <a:lnSpc>
                <a:spcPts val="2799"/>
              </a:lnSpc>
              <a:buFont typeface="Arial"/>
              <a:buChar char="•"/>
            </a:pPr>
            <a:r>
              <a:rPr lang="en-US" sz="1999" dirty="0">
                <a:solidFill>
                  <a:srgbClr val="000000"/>
                </a:solidFill>
                <a:latin typeface="Montserrat"/>
              </a:rPr>
              <a:t>In our European market, it's not a crisis—it's a strategic pause to regroup.</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4444" y="0"/>
            <a:ext cx="6224307" cy="8794058"/>
            <a:chOff x="0" y="0"/>
            <a:chExt cx="953487" cy="1347141"/>
          </a:xfrm>
        </p:grpSpPr>
        <p:sp>
          <p:nvSpPr>
            <p:cNvPr id="3" name="Freeform 3"/>
            <p:cNvSpPr/>
            <p:nvPr/>
          </p:nvSpPr>
          <p:spPr>
            <a:xfrm>
              <a:off x="0" y="0"/>
              <a:ext cx="953487" cy="1347141"/>
            </a:xfrm>
            <a:custGeom>
              <a:avLst/>
              <a:gdLst/>
              <a:ahLst/>
              <a:cxnLst/>
              <a:rect l="l" t="t" r="r" b="b"/>
              <a:pathLst>
                <a:path w="953487" h="1347141">
                  <a:moveTo>
                    <a:pt x="0" y="0"/>
                  </a:moveTo>
                  <a:lnTo>
                    <a:pt x="953487" y="0"/>
                  </a:lnTo>
                  <a:lnTo>
                    <a:pt x="953487" y="1347141"/>
                  </a:lnTo>
                  <a:lnTo>
                    <a:pt x="0" y="1347141"/>
                  </a:lnTo>
                  <a:close/>
                </a:path>
              </a:pathLst>
            </a:custGeom>
            <a:blipFill>
              <a:blip r:embed="rId3"/>
              <a:stretch>
                <a:fillRect l="-133716" r="-44678"/>
              </a:stretch>
            </a:blipFill>
          </p:spPr>
          <p:txBody>
            <a:bodyPr/>
            <a:lstStyle/>
            <a:p>
              <a:endParaRPr lang="nl-NL"/>
            </a:p>
          </p:txBody>
        </p:sp>
      </p:grpSp>
      <p:sp>
        <p:nvSpPr>
          <p:cNvPr id="4" name="Freeform 4"/>
          <p:cNvSpPr/>
          <p:nvPr/>
        </p:nvSpPr>
        <p:spPr>
          <a:xfrm>
            <a:off x="6676749" y="813507"/>
            <a:ext cx="880195" cy="880195"/>
          </a:xfrm>
          <a:custGeom>
            <a:avLst/>
            <a:gdLst/>
            <a:ahLst/>
            <a:cxnLst/>
            <a:rect l="l" t="t" r="r" b="b"/>
            <a:pathLst>
              <a:path w="880195" h="880195">
                <a:moveTo>
                  <a:pt x="0" y="0"/>
                </a:moveTo>
                <a:lnTo>
                  <a:pt x="880196" y="0"/>
                </a:lnTo>
                <a:lnTo>
                  <a:pt x="880196" y="880196"/>
                </a:lnTo>
                <a:lnTo>
                  <a:pt x="0" y="880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5" name="TextBox 5"/>
          <p:cNvSpPr txBox="1"/>
          <p:nvPr/>
        </p:nvSpPr>
        <p:spPr>
          <a:xfrm>
            <a:off x="7835841" y="813507"/>
            <a:ext cx="10452158" cy="609600"/>
          </a:xfrm>
          <a:prstGeom prst="rect">
            <a:avLst/>
          </a:prstGeom>
        </p:spPr>
        <p:txBody>
          <a:bodyPr lIns="0" tIns="0" rIns="0" bIns="0" rtlCol="0" anchor="t">
            <a:spAutoFit/>
          </a:bodyPr>
          <a:lstStyle/>
          <a:p>
            <a:pPr algn="l">
              <a:lnSpc>
                <a:spcPts val="4800"/>
              </a:lnSpc>
            </a:pPr>
            <a:r>
              <a:rPr lang="en-US" sz="4000">
                <a:solidFill>
                  <a:srgbClr val="4F6AB3"/>
                </a:solidFill>
                <a:latin typeface="Montserrat Bold"/>
              </a:rPr>
              <a:t>IESF AI TASKFORCE</a:t>
            </a:r>
          </a:p>
        </p:txBody>
      </p:sp>
      <p:sp>
        <p:nvSpPr>
          <p:cNvPr id="6" name="TextBox 6"/>
          <p:cNvSpPr txBox="1"/>
          <p:nvPr/>
        </p:nvSpPr>
        <p:spPr>
          <a:xfrm>
            <a:off x="6794880" y="2066373"/>
            <a:ext cx="10528710" cy="2314128"/>
          </a:xfrm>
          <a:prstGeom prst="rect">
            <a:avLst/>
          </a:prstGeom>
        </p:spPr>
        <p:txBody>
          <a:bodyPr lIns="0" tIns="0" rIns="0" bIns="0" rtlCol="0" anchor="t">
            <a:spAutoFit/>
          </a:bodyPr>
          <a:lstStyle/>
          <a:p>
            <a:pPr>
              <a:lnSpc>
                <a:spcPts val="2800"/>
              </a:lnSpc>
            </a:pPr>
            <a:endParaRPr/>
          </a:p>
          <a:p>
            <a:pPr marL="431801" lvl="1" indent="-215900">
              <a:lnSpc>
                <a:spcPts val="3200"/>
              </a:lnSpc>
              <a:buFont typeface="Arial"/>
              <a:buChar char="•"/>
            </a:pPr>
            <a:r>
              <a:rPr lang="en-US" sz="2000">
                <a:solidFill>
                  <a:srgbClr val="2D3A5F"/>
                </a:solidFill>
                <a:latin typeface="Montserrat"/>
              </a:rPr>
              <a:t>Highlight &amp; present proven tools at AGM 2024</a:t>
            </a:r>
          </a:p>
          <a:p>
            <a:pPr marL="431801" lvl="1" indent="-215900">
              <a:lnSpc>
                <a:spcPts val="3200"/>
              </a:lnSpc>
              <a:buFont typeface="Arial"/>
              <a:buChar char="•"/>
            </a:pPr>
            <a:r>
              <a:rPr lang="en-US" sz="2000">
                <a:solidFill>
                  <a:srgbClr val="2D3A5F"/>
                </a:solidFill>
                <a:latin typeface="Montserrat"/>
              </a:rPr>
              <a:t>Test researched tool within several IESF partners to share advice to whole group</a:t>
            </a:r>
          </a:p>
          <a:p>
            <a:pPr marL="431801" lvl="1" indent="-215900">
              <a:lnSpc>
                <a:spcPts val="3200"/>
              </a:lnSpc>
              <a:buFont typeface="Arial"/>
              <a:buChar char="•"/>
            </a:pPr>
            <a:r>
              <a:rPr lang="en-US" sz="2000">
                <a:solidFill>
                  <a:srgbClr val="2D3A5F"/>
                </a:solidFill>
                <a:latin typeface="Montserrat"/>
              </a:rPr>
              <a:t>Demonstrate AI best practices for inspiration</a:t>
            </a:r>
          </a:p>
          <a:p>
            <a:pPr marL="431801" lvl="1" indent="-215900" algn="l">
              <a:lnSpc>
                <a:spcPts val="3200"/>
              </a:lnSpc>
              <a:buFont typeface="Arial"/>
              <a:buChar char="•"/>
            </a:pPr>
            <a:r>
              <a:rPr lang="en-US" sz="2000">
                <a:solidFill>
                  <a:srgbClr val="2D3A5F"/>
                </a:solidFill>
                <a:latin typeface="Montserrat"/>
              </a:rPr>
              <a:t>Initiate online demos via Zoom for each interesting tool</a:t>
            </a:r>
          </a:p>
        </p:txBody>
      </p:sp>
      <p:grpSp>
        <p:nvGrpSpPr>
          <p:cNvPr id="7" name="Group 7"/>
          <p:cNvGrpSpPr/>
          <p:nvPr/>
        </p:nvGrpSpPr>
        <p:grpSpPr>
          <a:xfrm>
            <a:off x="0" y="8778240"/>
            <a:ext cx="18288000" cy="1508760"/>
            <a:chOff x="0" y="0"/>
            <a:chExt cx="24384000" cy="2011680"/>
          </a:xfrm>
        </p:grpSpPr>
        <p:grpSp>
          <p:nvGrpSpPr>
            <p:cNvPr id="8" name="Group 8"/>
            <p:cNvGrpSpPr/>
            <p:nvPr/>
          </p:nvGrpSpPr>
          <p:grpSpPr>
            <a:xfrm>
              <a:off x="0" y="0"/>
              <a:ext cx="24384000" cy="2011680"/>
              <a:chOff x="0" y="0"/>
              <a:chExt cx="24384000" cy="2011680"/>
            </a:xfrm>
          </p:grpSpPr>
          <p:sp>
            <p:nvSpPr>
              <p:cNvPr id="9" name="Freeform 9"/>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10" name="Freeform 10"/>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6"/>
              <a:stretch>
                <a:fillRect t="-117" b="-117"/>
              </a:stretch>
            </a:blipFill>
          </p:spPr>
          <p:txBody>
            <a:bodyPr/>
            <a:lstStyle/>
            <a:p>
              <a:endParaRPr lang="nl-NL"/>
            </a:p>
          </p:txBody>
        </p:sp>
        <p:grpSp>
          <p:nvGrpSpPr>
            <p:cNvPr id="11" name="Group 11"/>
            <p:cNvGrpSpPr/>
            <p:nvPr/>
          </p:nvGrpSpPr>
          <p:grpSpPr>
            <a:xfrm>
              <a:off x="18638058" y="617868"/>
              <a:ext cx="5745940" cy="785774"/>
              <a:chOff x="0" y="0"/>
              <a:chExt cx="5745940" cy="785774"/>
            </a:xfrm>
          </p:grpSpPr>
          <p:sp>
            <p:nvSpPr>
              <p:cNvPr id="12" name="Freeform 12"/>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3" name="TextBox 13"/>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4444" y="0"/>
            <a:ext cx="6224307" cy="8794058"/>
            <a:chOff x="0" y="0"/>
            <a:chExt cx="953487" cy="1347141"/>
          </a:xfrm>
        </p:grpSpPr>
        <p:sp>
          <p:nvSpPr>
            <p:cNvPr id="3" name="Freeform 3"/>
            <p:cNvSpPr/>
            <p:nvPr/>
          </p:nvSpPr>
          <p:spPr>
            <a:xfrm>
              <a:off x="0" y="0"/>
              <a:ext cx="953487" cy="1347141"/>
            </a:xfrm>
            <a:custGeom>
              <a:avLst/>
              <a:gdLst/>
              <a:ahLst/>
              <a:cxnLst/>
              <a:rect l="l" t="t" r="r" b="b"/>
              <a:pathLst>
                <a:path w="953487" h="1347141">
                  <a:moveTo>
                    <a:pt x="0" y="0"/>
                  </a:moveTo>
                  <a:lnTo>
                    <a:pt x="953487" y="0"/>
                  </a:lnTo>
                  <a:lnTo>
                    <a:pt x="953487" y="1347141"/>
                  </a:lnTo>
                  <a:lnTo>
                    <a:pt x="0" y="1347141"/>
                  </a:lnTo>
                  <a:close/>
                </a:path>
              </a:pathLst>
            </a:custGeom>
            <a:blipFill>
              <a:blip r:embed="rId3"/>
              <a:stretch>
                <a:fillRect l="-133716" r="-44678"/>
              </a:stretch>
            </a:blipFill>
          </p:spPr>
          <p:txBody>
            <a:bodyPr/>
            <a:lstStyle/>
            <a:p>
              <a:endParaRPr lang="nl-NL"/>
            </a:p>
          </p:txBody>
        </p:sp>
      </p:grpSp>
      <p:sp>
        <p:nvSpPr>
          <p:cNvPr id="4" name="Freeform 4"/>
          <p:cNvSpPr/>
          <p:nvPr/>
        </p:nvSpPr>
        <p:spPr>
          <a:xfrm>
            <a:off x="6676749" y="813507"/>
            <a:ext cx="880195" cy="880195"/>
          </a:xfrm>
          <a:custGeom>
            <a:avLst/>
            <a:gdLst/>
            <a:ahLst/>
            <a:cxnLst/>
            <a:rect l="l" t="t" r="r" b="b"/>
            <a:pathLst>
              <a:path w="880195" h="880195">
                <a:moveTo>
                  <a:pt x="0" y="0"/>
                </a:moveTo>
                <a:lnTo>
                  <a:pt x="880196" y="0"/>
                </a:lnTo>
                <a:lnTo>
                  <a:pt x="880196" y="880196"/>
                </a:lnTo>
                <a:lnTo>
                  <a:pt x="0" y="880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5" name="TextBox 5"/>
          <p:cNvSpPr txBox="1"/>
          <p:nvPr/>
        </p:nvSpPr>
        <p:spPr>
          <a:xfrm>
            <a:off x="7835841" y="813507"/>
            <a:ext cx="10452158" cy="609600"/>
          </a:xfrm>
          <a:prstGeom prst="rect">
            <a:avLst/>
          </a:prstGeom>
        </p:spPr>
        <p:txBody>
          <a:bodyPr lIns="0" tIns="0" rIns="0" bIns="0" rtlCol="0" anchor="t">
            <a:spAutoFit/>
          </a:bodyPr>
          <a:lstStyle/>
          <a:p>
            <a:pPr algn="l">
              <a:lnSpc>
                <a:spcPts val="4800"/>
              </a:lnSpc>
            </a:pPr>
            <a:r>
              <a:rPr lang="en-US" sz="4000">
                <a:solidFill>
                  <a:srgbClr val="4F6AB3"/>
                </a:solidFill>
                <a:latin typeface="Montserrat Bold"/>
              </a:rPr>
              <a:t>AI IN EXECUTIVE SEARCH</a:t>
            </a:r>
          </a:p>
        </p:txBody>
      </p:sp>
      <p:sp>
        <p:nvSpPr>
          <p:cNvPr id="6" name="TextBox 6"/>
          <p:cNvSpPr txBox="1"/>
          <p:nvPr/>
        </p:nvSpPr>
        <p:spPr>
          <a:xfrm>
            <a:off x="6730590" y="1971775"/>
            <a:ext cx="10528710" cy="4774307"/>
          </a:xfrm>
          <a:prstGeom prst="rect">
            <a:avLst/>
          </a:prstGeom>
        </p:spPr>
        <p:txBody>
          <a:bodyPr lIns="0" tIns="0" rIns="0" bIns="0" rtlCol="0" anchor="t">
            <a:spAutoFit/>
          </a:bodyPr>
          <a:lstStyle/>
          <a:p>
            <a:pPr>
              <a:lnSpc>
                <a:spcPts val="3200"/>
              </a:lnSpc>
            </a:pPr>
            <a:endParaRPr/>
          </a:p>
          <a:p>
            <a:pPr>
              <a:lnSpc>
                <a:spcPts val="3200"/>
              </a:lnSpc>
            </a:pPr>
            <a:r>
              <a:rPr lang="en-US" sz="2000">
                <a:solidFill>
                  <a:srgbClr val="2D3A5F"/>
                </a:solidFill>
                <a:latin typeface="Montserrat"/>
              </a:rPr>
              <a:t>Enhance the executive search industry by streamlining processes, improving candidate sourcing and offering deeper insights into candidates' fit for leadership roles.</a:t>
            </a:r>
          </a:p>
          <a:p>
            <a:pPr>
              <a:lnSpc>
                <a:spcPts val="3200"/>
              </a:lnSpc>
            </a:pPr>
            <a:endParaRPr lang="en-US" sz="2000">
              <a:solidFill>
                <a:srgbClr val="2D3A5F"/>
              </a:solidFill>
              <a:latin typeface="Montserrat"/>
            </a:endParaRPr>
          </a:p>
          <a:p>
            <a:pPr marL="431801" lvl="1" indent="-215900">
              <a:lnSpc>
                <a:spcPts val="3200"/>
              </a:lnSpc>
              <a:buFont typeface="Arial"/>
              <a:buChar char="•"/>
            </a:pPr>
            <a:r>
              <a:rPr lang="en-US" sz="2000">
                <a:solidFill>
                  <a:srgbClr val="2D3A5F"/>
                </a:solidFill>
                <a:latin typeface="Montserrat"/>
              </a:rPr>
              <a:t>How extensively is AI being used at work today and for what tasks?</a:t>
            </a:r>
          </a:p>
          <a:p>
            <a:pPr marL="431801" lvl="1" indent="-215900">
              <a:lnSpc>
                <a:spcPts val="3200"/>
              </a:lnSpc>
              <a:buFont typeface="Arial"/>
              <a:buChar char="•"/>
            </a:pPr>
            <a:r>
              <a:rPr lang="en-US" sz="2000">
                <a:solidFill>
                  <a:srgbClr val="2D3A5F"/>
                </a:solidFill>
                <a:latin typeface="Montserrat"/>
              </a:rPr>
              <a:t>What AI tools are emerging to support Executive Search?</a:t>
            </a:r>
          </a:p>
          <a:p>
            <a:pPr marL="431801" lvl="1" indent="-215900">
              <a:lnSpc>
                <a:spcPts val="3200"/>
              </a:lnSpc>
              <a:buFont typeface="Arial"/>
              <a:buChar char="•"/>
            </a:pPr>
            <a:r>
              <a:rPr lang="en-US" sz="2000">
                <a:solidFill>
                  <a:srgbClr val="2D3A5F"/>
                </a:solidFill>
                <a:latin typeface="Montserrat"/>
              </a:rPr>
              <a:t>How can you harness the potential of AI to create competitive advantage?</a:t>
            </a:r>
          </a:p>
          <a:p>
            <a:pPr marL="431801" lvl="1" indent="-215900">
              <a:lnSpc>
                <a:spcPts val="3200"/>
              </a:lnSpc>
              <a:buFont typeface="Arial"/>
              <a:buChar char="•"/>
            </a:pPr>
            <a:r>
              <a:rPr lang="en-US" sz="2000">
                <a:solidFill>
                  <a:srgbClr val="2D3A5F"/>
                </a:solidFill>
                <a:latin typeface="Montserrat"/>
              </a:rPr>
              <a:t>What are the ethical and legal implications of increasing use of AI among job candidates, and how will it change our processes?</a:t>
            </a:r>
          </a:p>
          <a:p>
            <a:pPr algn="l">
              <a:lnSpc>
                <a:spcPts val="3200"/>
              </a:lnSpc>
            </a:pPr>
            <a:endParaRPr lang="en-US" sz="2000">
              <a:solidFill>
                <a:srgbClr val="2D3A5F"/>
              </a:solidFill>
              <a:latin typeface="Montserrat"/>
            </a:endParaRPr>
          </a:p>
          <a:p>
            <a:pPr algn="ctr">
              <a:lnSpc>
                <a:spcPts val="3200"/>
              </a:lnSpc>
            </a:pPr>
            <a:endParaRPr lang="en-US" sz="2000">
              <a:solidFill>
                <a:srgbClr val="2D3A5F"/>
              </a:solidFill>
              <a:latin typeface="Montserrat"/>
            </a:endParaRPr>
          </a:p>
        </p:txBody>
      </p:sp>
      <p:grpSp>
        <p:nvGrpSpPr>
          <p:cNvPr id="7" name="Group 7"/>
          <p:cNvGrpSpPr/>
          <p:nvPr/>
        </p:nvGrpSpPr>
        <p:grpSpPr>
          <a:xfrm>
            <a:off x="0" y="8778240"/>
            <a:ext cx="18288000" cy="1508760"/>
            <a:chOff x="0" y="0"/>
            <a:chExt cx="24384000" cy="2011680"/>
          </a:xfrm>
        </p:grpSpPr>
        <p:grpSp>
          <p:nvGrpSpPr>
            <p:cNvPr id="8" name="Group 8"/>
            <p:cNvGrpSpPr/>
            <p:nvPr/>
          </p:nvGrpSpPr>
          <p:grpSpPr>
            <a:xfrm>
              <a:off x="0" y="0"/>
              <a:ext cx="24384000" cy="2011680"/>
              <a:chOff x="0" y="0"/>
              <a:chExt cx="24384000" cy="2011680"/>
            </a:xfrm>
          </p:grpSpPr>
          <p:sp>
            <p:nvSpPr>
              <p:cNvPr id="9" name="Freeform 9"/>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10" name="Freeform 10"/>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6"/>
              <a:stretch>
                <a:fillRect t="-117" b="-117"/>
              </a:stretch>
            </a:blipFill>
          </p:spPr>
          <p:txBody>
            <a:bodyPr/>
            <a:lstStyle/>
            <a:p>
              <a:endParaRPr lang="nl-NL"/>
            </a:p>
          </p:txBody>
        </p:sp>
        <p:grpSp>
          <p:nvGrpSpPr>
            <p:cNvPr id="11" name="Group 11"/>
            <p:cNvGrpSpPr/>
            <p:nvPr/>
          </p:nvGrpSpPr>
          <p:grpSpPr>
            <a:xfrm>
              <a:off x="18638058" y="617868"/>
              <a:ext cx="5745940" cy="785774"/>
              <a:chOff x="0" y="0"/>
              <a:chExt cx="5745940" cy="785774"/>
            </a:xfrm>
          </p:grpSpPr>
          <p:sp>
            <p:nvSpPr>
              <p:cNvPr id="12" name="Freeform 12"/>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3" name="TextBox 13"/>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4444" y="0"/>
            <a:ext cx="6224307" cy="8794058"/>
            <a:chOff x="0" y="0"/>
            <a:chExt cx="953487" cy="1347141"/>
          </a:xfrm>
        </p:grpSpPr>
        <p:sp>
          <p:nvSpPr>
            <p:cNvPr id="3" name="Freeform 3"/>
            <p:cNvSpPr/>
            <p:nvPr/>
          </p:nvSpPr>
          <p:spPr>
            <a:xfrm>
              <a:off x="0" y="0"/>
              <a:ext cx="953487" cy="1347141"/>
            </a:xfrm>
            <a:custGeom>
              <a:avLst/>
              <a:gdLst/>
              <a:ahLst/>
              <a:cxnLst/>
              <a:rect l="l" t="t" r="r" b="b"/>
              <a:pathLst>
                <a:path w="953487" h="1347141">
                  <a:moveTo>
                    <a:pt x="0" y="0"/>
                  </a:moveTo>
                  <a:lnTo>
                    <a:pt x="953487" y="0"/>
                  </a:lnTo>
                  <a:lnTo>
                    <a:pt x="953487" y="1347141"/>
                  </a:lnTo>
                  <a:lnTo>
                    <a:pt x="0" y="1347141"/>
                  </a:lnTo>
                  <a:close/>
                </a:path>
              </a:pathLst>
            </a:custGeom>
            <a:blipFill>
              <a:blip r:embed="rId3"/>
              <a:stretch>
                <a:fillRect l="-55789" r="-55789"/>
              </a:stretch>
            </a:blipFill>
          </p:spPr>
          <p:txBody>
            <a:bodyPr/>
            <a:lstStyle/>
            <a:p>
              <a:endParaRPr lang="nl-NL"/>
            </a:p>
          </p:txBody>
        </p:sp>
      </p:grpSp>
      <p:sp>
        <p:nvSpPr>
          <p:cNvPr id="4" name="Freeform 4"/>
          <p:cNvSpPr/>
          <p:nvPr/>
        </p:nvSpPr>
        <p:spPr>
          <a:xfrm>
            <a:off x="6676749" y="813507"/>
            <a:ext cx="880195" cy="880195"/>
          </a:xfrm>
          <a:custGeom>
            <a:avLst/>
            <a:gdLst/>
            <a:ahLst/>
            <a:cxnLst/>
            <a:rect l="l" t="t" r="r" b="b"/>
            <a:pathLst>
              <a:path w="880195" h="880195">
                <a:moveTo>
                  <a:pt x="0" y="0"/>
                </a:moveTo>
                <a:lnTo>
                  <a:pt x="880196" y="0"/>
                </a:lnTo>
                <a:lnTo>
                  <a:pt x="880196" y="880196"/>
                </a:lnTo>
                <a:lnTo>
                  <a:pt x="0" y="880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grpSp>
        <p:nvGrpSpPr>
          <p:cNvPr id="5" name="Group 5"/>
          <p:cNvGrpSpPr/>
          <p:nvPr/>
        </p:nvGrpSpPr>
        <p:grpSpPr>
          <a:xfrm>
            <a:off x="0" y="8778240"/>
            <a:ext cx="18288000" cy="1508760"/>
            <a:chOff x="0" y="0"/>
            <a:chExt cx="24384000" cy="2011680"/>
          </a:xfrm>
        </p:grpSpPr>
        <p:grpSp>
          <p:nvGrpSpPr>
            <p:cNvPr id="6" name="Group 6"/>
            <p:cNvGrpSpPr/>
            <p:nvPr/>
          </p:nvGrpSpPr>
          <p:grpSpPr>
            <a:xfrm>
              <a:off x="0" y="0"/>
              <a:ext cx="24384000" cy="2011680"/>
              <a:chOff x="0" y="0"/>
              <a:chExt cx="24384000" cy="2011680"/>
            </a:xfrm>
          </p:grpSpPr>
          <p:sp>
            <p:nvSpPr>
              <p:cNvPr id="7" name="Freeform 7"/>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8" name="Freeform 8"/>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6"/>
              <a:stretch>
                <a:fillRect t="-117" b="-117"/>
              </a:stretch>
            </a:blipFill>
          </p:spPr>
          <p:txBody>
            <a:bodyPr/>
            <a:lstStyle/>
            <a:p>
              <a:endParaRPr lang="nl-NL"/>
            </a:p>
          </p:txBody>
        </p:sp>
        <p:grpSp>
          <p:nvGrpSpPr>
            <p:cNvPr id="9" name="Group 9"/>
            <p:cNvGrpSpPr/>
            <p:nvPr/>
          </p:nvGrpSpPr>
          <p:grpSpPr>
            <a:xfrm>
              <a:off x="18638058" y="617868"/>
              <a:ext cx="5745940" cy="785774"/>
              <a:chOff x="0" y="0"/>
              <a:chExt cx="5745940" cy="785774"/>
            </a:xfrm>
          </p:grpSpPr>
          <p:sp>
            <p:nvSpPr>
              <p:cNvPr id="10" name="Freeform 10"/>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1" name="TextBox 11"/>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
        <p:nvSpPr>
          <p:cNvPr id="12" name="Freeform 12"/>
          <p:cNvSpPr/>
          <p:nvPr/>
        </p:nvSpPr>
        <p:spPr>
          <a:xfrm>
            <a:off x="6814775" y="1771854"/>
            <a:ext cx="10535324" cy="6361546"/>
          </a:xfrm>
          <a:custGeom>
            <a:avLst/>
            <a:gdLst/>
            <a:ahLst/>
            <a:cxnLst/>
            <a:rect l="l" t="t" r="r" b="b"/>
            <a:pathLst>
              <a:path w="10535324" h="6361546">
                <a:moveTo>
                  <a:pt x="0" y="0"/>
                </a:moveTo>
                <a:lnTo>
                  <a:pt x="10535323" y="0"/>
                </a:lnTo>
                <a:lnTo>
                  <a:pt x="10535323" y="6361546"/>
                </a:lnTo>
                <a:lnTo>
                  <a:pt x="0" y="6361546"/>
                </a:lnTo>
                <a:lnTo>
                  <a:pt x="0" y="0"/>
                </a:lnTo>
                <a:close/>
              </a:path>
            </a:pathLst>
          </a:custGeom>
          <a:blipFill>
            <a:blip r:embed="rId7"/>
            <a:stretch>
              <a:fillRect r="-14589"/>
            </a:stretch>
          </a:blipFill>
        </p:spPr>
        <p:txBody>
          <a:bodyPr/>
          <a:lstStyle/>
          <a:p>
            <a:endParaRPr lang="nl-NL"/>
          </a:p>
        </p:txBody>
      </p:sp>
      <p:sp>
        <p:nvSpPr>
          <p:cNvPr id="13" name="TextBox 13"/>
          <p:cNvSpPr txBox="1"/>
          <p:nvPr/>
        </p:nvSpPr>
        <p:spPr>
          <a:xfrm>
            <a:off x="7835841" y="813507"/>
            <a:ext cx="10452158" cy="609600"/>
          </a:xfrm>
          <a:prstGeom prst="rect">
            <a:avLst/>
          </a:prstGeom>
        </p:spPr>
        <p:txBody>
          <a:bodyPr lIns="0" tIns="0" rIns="0" bIns="0" rtlCol="0" anchor="t">
            <a:spAutoFit/>
          </a:bodyPr>
          <a:lstStyle/>
          <a:p>
            <a:pPr algn="l">
              <a:lnSpc>
                <a:spcPts val="4800"/>
              </a:lnSpc>
            </a:pPr>
            <a:r>
              <a:rPr lang="en-US" sz="4000">
                <a:solidFill>
                  <a:srgbClr val="4F6AB3"/>
                </a:solidFill>
                <a:latin typeface="Montserrat Bold"/>
              </a:rPr>
              <a:t>AI FACT AND FIGURES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4444" y="0"/>
            <a:ext cx="6224307" cy="8794058"/>
            <a:chOff x="0" y="0"/>
            <a:chExt cx="953487" cy="1347141"/>
          </a:xfrm>
        </p:grpSpPr>
        <p:sp>
          <p:nvSpPr>
            <p:cNvPr id="3" name="Freeform 3"/>
            <p:cNvSpPr/>
            <p:nvPr/>
          </p:nvSpPr>
          <p:spPr>
            <a:xfrm>
              <a:off x="0" y="0"/>
              <a:ext cx="953487" cy="1347141"/>
            </a:xfrm>
            <a:custGeom>
              <a:avLst/>
              <a:gdLst/>
              <a:ahLst/>
              <a:cxnLst/>
              <a:rect l="l" t="t" r="r" b="b"/>
              <a:pathLst>
                <a:path w="953487" h="1347141">
                  <a:moveTo>
                    <a:pt x="0" y="0"/>
                  </a:moveTo>
                  <a:lnTo>
                    <a:pt x="953487" y="0"/>
                  </a:lnTo>
                  <a:lnTo>
                    <a:pt x="953487" y="1347141"/>
                  </a:lnTo>
                  <a:lnTo>
                    <a:pt x="0" y="1347141"/>
                  </a:lnTo>
                  <a:close/>
                </a:path>
              </a:pathLst>
            </a:custGeom>
            <a:blipFill>
              <a:blip r:embed="rId3"/>
              <a:stretch>
                <a:fillRect l="-81003" r="-81003"/>
              </a:stretch>
            </a:blipFill>
          </p:spPr>
          <p:txBody>
            <a:bodyPr/>
            <a:lstStyle/>
            <a:p>
              <a:endParaRPr lang="nl-NL"/>
            </a:p>
          </p:txBody>
        </p:sp>
      </p:grpSp>
      <p:sp>
        <p:nvSpPr>
          <p:cNvPr id="4" name="Freeform 4"/>
          <p:cNvSpPr/>
          <p:nvPr/>
        </p:nvSpPr>
        <p:spPr>
          <a:xfrm>
            <a:off x="6676749" y="813507"/>
            <a:ext cx="880195" cy="880195"/>
          </a:xfrm>
          <a:custGeom>
            <a:avLst/>
            <a:gdLst/>
            <a:ahLst/>
            <a:cxnLst/>
            <a:rect l="l" t="t" r="r" b="b"/>
            <a:pathLst>
              <a:path w="880195" h="880195">
                <a:moveTo>
                  <a:pt x="0" y="0"/>
                </a:moveTo>
                <a:lnTo>
                  <a:pt x="880196" y="0"/>
                </a:lnTo>
                <a:lnTo>
                  <a:pt x="880196" y="880196"/>
                </a:lnTo>
                <a:lnTo>
                  <a:pt x="0" y="880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grpSp>
        <p:nvGrpSpPr>
          <p:cNvPr id="5" name="Group 5"/>
          <p:cNvGrpSpPr/>
          <p:nvPr/>
        </p:nvGrpSpPr>
        <p:grpSpPr>
          <a:xfrm>
            <a:off x="0" y="8778240"/>
            <a:ext cx="18288000" cy="1508760"/>
            <a:chOff x="0" y="0"/>
            <a:chExt cx="24384000" cy="2011680"/>
          </a:xfrm>
        </p:grpSpPr>
        <p:grpSp>
          <p:nvGrpSpPr>
            <p:cNvPr id="6" name="Group 6"/>
            <p:cNvGrpSpPr/>
            <p:nvPr/>
          </p:nvGrpSpPr>
          <p:grpSpPr>
            <a:xfrm>
              <a:off x="0" y="0"/>
              <a:ext cx="24384000" cy="2011680"/>
              <a:chOff x="0" y="0"/>
              <a:chExt cx="24384000" cy="2011680"/>
            </a:xfrm>
          </p:grpSpPr>
          <p:sp>
            <p:nvSpPr>
              <p:cNvPr id="7" name="Freeform 7"/>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8" name="Freeform 8"/>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6"/>
              <a:stretch>
                <a:fillRect t="-117" b="-117"/>
              </a:stretch>
            </a:blipFill>
          </p:spPr>
          <p:txBody>
            <a:bodyPr/>
            <a:lstStyle/>
            <a:p>
              <a:endParaRPr lang="nl-NL"/>
            </a:p>
          </p:txBody>
        </p:sp>
        <p:grpSp>
          <p:nvGrpSpPr>
            <p:cNvPr id="9" name="Group 9"/>
            <p:cNvGrpSpPr/>
            <p:nvPr/>
          </p:nvGrpSpPr>
          <p:grpSpPr>
            <a:xfrm>
              <a:off x="18638058" y="617868"/>
              <a:ext cx="5745940" cy="785774"/>
              <a:chOff x="0" y="0"/>
              <a:chExt cx="5745940" cy="785774"/>
            </a:xfrm>
          </p:grpSpPr>
          <p:sp>
            <p:nvSpPr>
              <p:cNvPr id="10" name="Freeform 10"/>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1" name="TextBox 11"/>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
        <p:nvSpPr>
          <p:cNvPr id="12" name="TextBox 12"/>
          <p:cNvSpPr txBox="1"/>
          <p:nvPr/>
        </p:nvSpPr>
        <p:spPr>
          <a:xfrm>
            <a:off x="7835841" y="813507"/>
            <a:ext cx="10452158" cy="609600"/>
          </a:xfrm>
          <a:prstGeom prst="rect">
            <a:avLst/>
          </a:prstGeom>
        </p:spPr>
        <p:txBody>
          <a:bodyPr lIns="0" tIns="0" rIns="0" bIns="0" rtlCol="0" anchor="t">
            <a:spAutoFit/>
          </a:bodyPr>
          <a:lstStyle/>
          <a:p>
            <a:pPr algn="l">
              <a:lnSpc>
                <a:spcPts val="4800"/>
              </a:lnSpc>
            </a:pPr>
            <a:r>
              <a:rPr lang="en-US" sz="4000">
                <a:solidFill>
                  <a:srgbClr val="4F6AB3"/>
                </a:solidFill>
                <a:latin typeface="Montserrat Bold"/>
              </a:rPr>
              <a:t>CANDIDATES AND AI</a:t>
            </a:r>
          </a:p>
        </p:txBody>
      </p:sp>
      <p:sp>
        <p:nvSpPr>
          <p:cNvPr id="13" name="TextBox 13"/>
          <p:cNvSpPr txBox="1"/>
          <p:nvPr/>
        </p:nvSpPr>
        <p:spPr>
          <a:xfrm>
            <a:off x="6794880" y="2028273"/>
            <a:ext cx="10528710" cy="4775200"/>
          </a:xfrm>
          <a:prstGeom prst="rect">
            <a:avLst/>
          </a:prstGeom>
        </p:spPr>
        <p:txBody>
          <a:bodyPr lIns="0" tIns="0" rIns="0" bIns="0" rtlCol="0" anchor="t">
            <a:spAutoFit/>
          </a:bodyPr>
          <a:lstStyle/>
          <a:p>
            <a:pPr>
              <a:lnSpc>
                <a:spcPts val="3200"/>
              </a:lnSpc>
            </a:pPr>
            <a:endParaRPr/>
          </a:p>
          <a:p>
            <a:pPr marL="431801" lvl="1" indent="-215900">
              <a:lnSpc>
                <a:spcPts val="3200"/>
              </a:lnSpc>
              <a:buFont typeface="Arial"/>
              <a:buChar char="•"/>
            </a:pPr>
            <a:r>
              <a:rPr lang="en-US" sz="2000">
                <a:solidFill>
                  <a:srgbClr val="2D3A5F"/>
                </a:solidFill>
                <a:latin typeface="Montserrat"/>
              </a:rPr>
              <a:t>Job candidates are also using AI tools to create cover letters, résumés, and other content in support of their job searches </a:t>
            </a:r>
          </a:p>
          <a:p>
            <a:pPr marL="431801" lvl="1" indent="-215900">
              <a:lnSpc>
                <a:spcPts val="3200"/>
              </a:lnSpc>
              <a:buFont typeface="Arial"/>
              <a:buChar char="•"/>
            </a:pPr>
            <a:r>
              <a:rPr lang="en-US" sz="2000">
                <a:solidFill>
                  <a:srgbClr val="2D3A5F"/>
                </a:solidFill>
                <a:latin typeface="Montserrat"/>
              </a:rPr>
              <a:t>For example, candidates can use ChatGPT, Gemini (Google), Co-pilot (Microsoft) by providing it with a job description and a résumé and prompting it to suggest modifications. </a:t>
            </a:r>
          </a:p>
          <a:p>
            <a:pPr marL="431801" lvl="1" indent="-215900">
              <a:lnSpc>
                <a:spcPts val="3200"/>
              </a:lnSpc>
              <a:buFont typeface="Arial"/>
              <a:buChar char="•"/>
            </a:pPr>
            <a:r>
              <a:rPr lang="en-US" sz="2000">
                <a:solidFill>
                  <a:srgbClr val="2D3A5F"/>
                </a:solidFill>
                <a:latin typeface="Montserrat"/>
              </a:rPr>
              <a:t>Currently, there is no definitive way to determine whether a candidate has created content using AI.  </a:t>
            </a:r>
          </a:p>
          <a:p>
            <a:pPr marL="431801" lvl="1" indent="-215900">
              <a:lnSpc>
                <a:spcPts val="3200"/>
              </a:lnSpc>
              <a:buFont typeface="Arial"/>
              <a:buChar char="•"/>
            </a:pPr>
            <a:r>
              <a:rPr lang="en-US" sz="2000">
                <a:solidFill>
                  <a:srgbClr val="2D3A5F"/>
                </a:solidFill>
                <a:latin typeface="Montserrat"/>
              </a:rPr>
              <a:t>Executive search teams operate with high uncertainty about whether and when AI is being used </a:t>
            </a:r>
          </a:p>
          <a:p>
            <a:pPr>
              <a:lnSpc>
                <a:spcPts val="3200"/>
              </a:lnSpc>
            </a:pPr>
            <a:endParaRPr lang="en-US" sz="2000">
              <a:solidFill>
                <a:srgbClr val="2D3A5F"/>
              </a:solidFill>
              <a:latin typeface="Montserrat"/>
            </a:endParaRPr>
          </a:p>
          <a:p>
            <a:pPr algn="l">
              <a:lnSpc>
                <a:spcPts val="3200"/>
              </a:lnSpc>
            </a:pPr>
            <a:r>
              <a:rPr lang="en-US" sz="2000">
                <a:solidFill>
                  <a:srgbClr val="2D3A5F"/>
                </a:solidFill>
                <a:latin typeface="Montserrat Italics"/>
              </a:rPr>
              <a:t>*Conference Board 2023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1485300" y="1167813"/>
            <a:ext cx="13570154" cy="547371"/>
          </a:xfrm>
          <a:prstGeom prst="rect">
            <a:avLst/>
          </a:prstGeom>
        </p:spPr>
        <p:txBody>
          <a:bodyPr lIns="0" tIns="0" rIns="0" bIns="0" rtlCol="0" anchor="t">
            <a:spAutoFit/>
          </a:bodyPr>
          <a:lstStyle/>
          <a:p>
            <a:pPr>
              <a:lnSpc>
                <a:spcPts val="4240"/>
              </a:lnSpc>
            </a:pPr>
            <a:r>
              <a:rPr lang="en-US" sz="4000">
                <a:solidFill>
                  <a:srgbClr val="2D3A5F"/>
                </a:solidFill>
                <a:latin typeface="Montserrat Bold"/>
              </a:rPr>
              <a:t>AI: EXPANDING AND REFINING RECRUITMENT</a:t>
            </a:r>
          </a:p>
        </p:txBody>
      </p:sp>
      <p:sp>
        <p:nvSpPr>
          <p:cNvPr id="3" name="TextBox 3"/>
          <p:cNvSpPr txBox="1"/>
          <p:nvPr/>
        </p:nvSpPr>
        <p:spPr>
          <a:xfrm>
            <a:off x="1485300" y="2118283"/>
            <a:ext cx="14199825" cy="6375400"/>
          </a:xfrm>
          <a:prstGeom prst="rect">
            <a:avLst/>
          </a:prstGeom>
        </p:spPr>
        <p:txBody>
          <a:bodyPr lIns="0" tIns="0" rIns="0" bIns="0" rtlCol="0" anchor="t">
            <a:spAutoFit/>
          </a:bodyPr>
          <a:lstStyle/>
          <a:p>
            <a:pPr marL="431801" lvl="1" indent="-215900">
              <a:lnSpc>
                <a:spcPts val="3200"/>
              </a:lnSpc>
              <a:buAutoNum type="arabicPeriod"/>
            </a:pPr>
            <a:r>
              <a:rPr lang="en-US" sz="2000">
                <a:solidFill>
                  <a:srgbClr val="2D3A5F"/>
                </a:solidFill>
                <a:latin typeface="Montserrat"/>
              </a:rPr>
              <a:t> </a:t>
            </a:r>
            <a:r>
              <a:rPr lang="en-US" sz="2000">
                <a:solidFill>
                  <a:srgbClr val="2D3A5F"/>
                </a:solidFill>
                <a:latin typeface="Montserrat Bold"/>
              </a:rPr>
              <a:t>AI expands our search, attracting a larger pool of candidates.</a:t>
            </a:r>
          </a:p>
          <a:p>
            <a:pPr marL="863601" lvl="2" indent="-287867">
              <a:lnSpc>
                <a:spcPts val="3200"/>
              </a:lnSpc>
              <a:buFont typeface="Arial"/>
              <a:buChar char="⚬"/>
            </a:pPr>
            <a:r>
              <a:rPr lang="en-US" sz="2000">
                <a:solidFill>
                  <a:srgbClr val="2D3A5F"/>
                </a:solidFill>
                <a:latin typeface="Montserrat"/>
              </a:rPr>
              <a:t>Example: AI analyses online profiles to identify potential candidates who match job criteria.</a:t>
            </a:r>
          </a:p>
          <a:p>
            <a:pPr marL="431801" lvl="1" indent="-215900">
              <a:lnSpc>
                <a:spcPts val="3200"/>
              </a:lnSpc>
              <a:buAutoNum type="arabicPeriod"/>
            </a:pPr>
            <a:r>
              <a:rPr lang="en-US" sz="2000">
                <a:solidFill>
                  <a:srgbClr val="2D3A5F"/>
                </a:solidFill>
                <a:latin typeface="Montserrat"/>
              </a:rPr>
              <a:t> </a:t>
            </a:r>
            <a:r>
              <a:rPr lang="en-US" sz="2000">
                <a:solidFill>
                  <a:srgbClr val="2D3A5F"/>
                </a:solidFill>
                <a:latin typeface="Montserrat Bold"/>
              </a:rPr>
              <a:t>AI digs deeper into candidate backgrounds</a:t>
            </a:r>
            <a:r>
              <a:rPr lang="en-US" sz="2000">
                <a:solidFill>
                  <a:srgbClr val="2D3A5F"/>
                </a:solidFill>
                <a:latin typeface="Montserrat"/>
              </a:rPr>
              <a:t> for a complete view.</a:t>
            </a:r>
          </a:p>
          <a:p>
            <a:pPr marL="863601" lvl="2" indent="-287867">
              <a:lnSpc>
                <a:spcPts val="3200"/>
              </a:lnSpc>
              <a:buFont typeface="Arial"/>
              <a:buChar char="⚬"/>
            </a:pPr>
            <a:r>
              <a:rPr lang="en-US" sz="2000">
                <a:solidFill>
                  <a:srgbClr val="2D3A5F"/>
                </a:solidFill>
                <a:latin typeface="Montserrat"/>
              </a:rPr>
              <a:t>Example: AI tools evaluate a candidate's work history and skills beyond their resume.</a:t>
            </a:r>
          </a:p>
          <a:p>
            <a:pPr marL="431801" lvl="1" indent="-215900">
              <a:lnSpc>
                <a:spcPts val="3200"/>
              </a:lnSpc>
              <a:buAutoNum type="arabicPeriod"/>
            </a:pPr>
            <a:r>
              <a:rPr lang="en-US" sz="2000">
                <a:solidFill>
                  <a:srgbClr val="2D3A5F"/>
                </a:solidFill>
                <a:latin typeface="Montserrat"/>
              </a:rPr>
              <a:t> </a:t>
            </a:r>
            <a:r>
              <a:rPr lang="en-US" sz="2000">
                <a:solidFill>
                  <a:srgbClr val="2D3A5F"/>
                </a:solidFill>
                <a:latin typeface="Montserrat Bold"/>
              </a:rPr>
              <a:t>AI crafts compelling job ads to attract the best talent.</a:t>
            </a:r>
          </a:p>
          <a:p>
            <a:pPr marL="863601" lvl="2" indent="-287867">
              <a:lnSpc>
                <a:spcPts val="3200"/>
              </a:lnSpc>
              <a:buFont typeface="Arial"/>
              <a:buChar char="⚬"/>
            </a:pPr>
            <a:r>
              <a:rPr lang="en-US" sz="2000">
                <a:solidFill>
                  <a:srgbClr val="2D3A5F"/>
                </a:solidFill>
                <a:latin typeface="Montserrat"/>
              </a:rPr>
              <a:t>Example: AI recommends effective phrases and skills that are trending in the industry.</a:t>
            </a:r>
          </a:p>
          <a:p>
            <a:pPr marL="431801" lvl="1" indent="-215900">
              <a:lnSpc>
                <a:spcPts val="3200"/>
              </a:lnSpc>
              <a:buAutoNum type="arabicPeriod"/>
            </a:pPr>
            <a:r>
              <a:rPr lang="en-US" sz="2000">
                <a:solidFill>
                  <a:srgbClr val="2D3A5F"/>
                </a:solidFill>
                <a:latin typeface="Montserrat"/>
              </a:rPr>
              <a:t> </a:t>
            </a:r>
            <a:r>
              <a:rPr lang="en-US" sz="2000">
                <a:solidFill>
                  <a:srgbClr val="2D3A5F"/>
                </a:solidFill>
                <a:latin typeface="Montserrat Bold"/>
              </a:rPr>
              <a:t>AI improves candidate engagement with quick, informative interactions.</a:t>
            </a:r>
          </a:p>
          <a:p>
            <a:pPr marL="863601" lvl="2" indent="-287867">
              <a:lnSpc>
                <a:spcPts val="3200"/>
              </a:lnSpc>
              <a:buFont typeface="Arial"/>
              <a:buChar char="⚬"/>
            </a:pPr>
            <a:r>
              <a:rPr lang="en-US" sz="2000">
                <a:solidFill>
                  <a:srgbClr val="2D3A5F"/>
                </a:solidFill>
                <a:latin typeface="Montserrat"/>
              </a:rPr>
              <a:t>Example: A chatbot provides immediate answers and collects candidate info outside business hours.</a:t>
            </a:r>
          </a:p>
          <a:p>
            <a:pPr marL="431801" lvl="1" indent="-215900">
              <a:lnSpc>
                <a:spcPts val="3200"/>
              </a:lnSpc>
              <a:buAutoNum type="arabicPeriod"/>
            </a:pPr>
            <a:r>
              <a:rPr lang="en-US" sz="2000">
                <a:solidFill>
                  <a:srgbClr val="2D3A5F"/>
                </a:solidFill>
                <a:latin typeface="Montserrat"/>
              </a:rPr>
              <a:t> </a:t>
            </a:r>
            <a:r>
              <a:rPr lang="en-US" sz="2000">
                <a:solidFill>
                  <a:srgbClr val="2D3A5F"/>
                </a:solidFill>
                <a:latin typeface="Montserrat Bold"/>
              </a:rPr>
              <a:t>AI assists in assessing candidate suitability</a:t>
            </a:r>
            <a:r>
              <a:rPr lang="en-US" sz="2000">
                <a:solidFill>
                  <a:srgbClr val="2D3A5F"/>
                </a:solidFill>
                <a:latin typeface="Montserrat"/>
              </a:rPr>
              <a:t> more accurately.</a:t>
            </a:r>
          </a:p>
          <a:p>
            <a:pPr marL="863601" lvl="2" indent="-287867">
              <a:lnSpc>
                <a:spcPts val="3200"/>
              </a:lnSpc>
              <a:buFont typeface="Arial"/>
              <a:buChar char="⚬"/>
            </a:pPr>
            <a:r>
              <a:rPr lang="en-US" sz="2000">
                <a:solidFill>
                  <a:srgbClr val="2D3A5F"/>
                </a:solidFill>
                <a:latin typeface="Montserrat"/>
              </a:rPr>
              <a:t>Example: AI analyses verbal and non-verbal cues during video interviews for compatibility.</a:t>
            </a:r>
          </a:p>
          <a:p>
            <a:pPr marL="863601" lvl="2" indent="-287867">
              <a:lnSpc>
                <a:spcPts val="3200"/>
              </a:lnSpc>
              <a:buFont typeface="Arial"/>
              <a:buChar char="⚬"/>
            </a:pPr>
            <a:r>
              <a:rPr lang="en-US" sz="2000">
                <a:solidFill>
                  <a:srgbClr val="2D3A5F"/>
                </a:solidFill>
                <a:latin typeface="Montserrat"/>
              </a:rPr>
              <a:t>Example: AI can be used for pre-screening via interviews via What’s app or email.</a:t>
            </a:r>
          </a:p>
          <a:p>
            <a:pPr marL="431801" lvl="1" indent="-215900">
              <a:lnSpc>
                <a:spcPts val="3200"/>
              </a:lnSpc>
              <a:buAutoNum type="arabicPeriod"/>
            </a:pPr>
            <a:r>
              <a:rPr lang="en-US" sz="2000">
                <a:solidFill>
                  <a:srgbClr val="2D3A5F"/>
                </a:solidFill>
                <a:latin typeface="Montserrat"/>
              </a:rPr>
              <a:t> </a:t>
            </a:r>
            <a:r>
              <a:rPr lang="en-US" sz="2000">
                <a:solidFill>
                  <a:srgbClr val="2D3A5F"/>
                </a:solidFill>
                <a:latin typeface="Montserrat Bold"/>
              </a:rPr>
              <a:t>AI aids in researching and connecting with clients and prospects effectively.</a:t>
            </a:r>
          </a:p>
          <a:p>
            <a:pPr marL="863601" lvl="2" indent="-287867">
              <a:lnSpc>
                <a:spcPts val="3200"/>
              </a:lnSpc>
              <a:buFont typeface="Arial"/>
              <a:buChar char="⚬"/>
            </a:pPr>
            <a:r>
              <a:rPr lang="en-US" sz="2000">
                <a:solidFill>
                  <a:srgbClr val="2D3A5F"/>
                </a:solidFill>
                <a:latin typeface="Montserrat"/>
              </a:rPr>
              <a:t>Example: AI predicts client needs and identifies opportunities for new partnerships and supports in business development</a:t>
            </a:r>
          </a:p>
          <a:p>
            <a:pPr>
              <a:lnSpc>
                <a:spcPts val="3200"/>
              </a:lnSpc>
            </a:pPr>
            <a:endParaRPr lang="en-US" sz="2000">
              <a:solidFill>
                <a:srgbClr val="2D3A5F"/>
              </a:solidFill>
              <a:latin typeface="Montserrat"/>
            </a:endParaRPr>
          </a:p>
          <a:p>
            <a:pPr>
              <a:lnSpc>
                <a:spcPts val="3200"/>
              </a:lnSpc>
            </a:pPr>
            <a:r>
              <a:rPr lang="en-US" sz="2000">
                <a:solidFill>
                  <a:srgbClr val="2D3A5F"/>
                </a:solidFill>
                <a:latin typeface="Montserrat Italics"/>
              </a:rPr>
              <a:t>*Conference Board 2023</a:t>
            </a:r>
          </a:p>
        </p:txBody>
      </p:sp>
      <p:grpSp>
        <p:nvGrpSpPr>
          <p:cNvPr id="4" name="Group 4"/>
          <p:cNvGrpSpPr/>
          <p:nvPr/>
        </p:nvGrpSpPr>
        <p:grpSpPr>
          <a:xfrm>
            <a:off x="0" y="8778240"/>
            <a:ext cx="18288000" cy="1508760"/>
            <a:chOff x="0" y="0"/>
            <a:chExt cx="24384000" cy="2011680"/>
          </a:xfrm>
        </p:grpSpPr>
        <p:grpSp>
          <p:nvGrpSpPr>
            <p:cNvPr id="5" name="Group 5"/>
            <p:cNvGrpSpPr/>
            <p:nvPr/>
          </p:nvGrpSpPr>
          <p:grpSpPr>
            <a:xfrm>
              <a:off x="0" y="0"/>
              <a:ext cx="24384000" cy="2011680"/>
              <a:chOff x="0" y="0"/>
              <a:chExt cx="24384000" cy="2011680"/>
            </a:xfrm>
          </p:grpSpPr>
          <p:sp>
            <p:nvSpPr>
              <p:cNvPr id="6" name="Freeform 6"/>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7" name="Freeform 7"/>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3"/>
              <a:stretch>
                <a:fillRect t="-117" b="-117"/>
              </a:stretch>
            </a:blipFill>
          </p:spPr>
          <p:txBody>
            <a:bodyPr/>
            <a:lstStyle/>
            <a:p>
              <a:endParaRPr lang="nl-NL"/>
            </a:p>
          </p:txBody>
        </p:sp>
        <p:grpSp>
          <p:nvGrpSpPr>
            <p:cNvPr id="8" name="Group 8"/>
            <p:cNvGrpSpPr/>
            <p:nvPr/>
          </p:nvGrpSpPr>
          <p:grpSpPr>
            <a:xfrm>
              <a:off x="18638058" y="617868"/>
              <a:ext cx="5745940" cy="785774"/>
              <a:chOff x="0" y="0"/>
              <a:chExt cx="5745940" cy="785774"/>
            </a:xfrm>
          </p:grpSpPr>
          <p:sp>
            <p:nvSpPr>
              <p:cNvPr id="9" name="Freeform 9"/>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0" name="TextBox 10"/>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4444" y="0"/>
            <a:ext cx="6224307" cy="8794058"/>
            <a:chOff x="0" y="0"/>
            <a:chExt cx="953487" cy="1347141"/>
          </a:xfrm>
        </p:grpSpPr>
        <p:sp>
          <p:nvSpPr>
            <p:cNvPr id="3" name="Freeform 3"/>
            <p:cNvSpPr/>
            <p:nvPr/>
          </p:nvSpPr>
          <p:spPr>
            <a:xfrm>
              <a:off x="0" y="0"/>
              <a:ext cx="953487" cy="1347141"/>
            </a:xfrm>
            <a:custGeom>
              <a:avLst/>
              <a:gdLst/>
              <a:ahLst/>
              <a:cxnLst/>
              <a:rect l="l" t="t" r="r" b="b"/>
              <a:pathLst>
                <a:path w="953487" h="1347141">
                  <a:moveTo>
                    <a:pt x="0" y="0"/>
                  </a:moveTo>
                  <a:lnTo>
                    <a:pt x="953487" y="0"/>
                  </a:lnTo>
                  <a:lnTo>
                    <a:pt x="953487" y="1347141"/>
                  </a:lnTo>
                  <a:lnTo>
                    <a:pt x="0" y="1347141"/>
                  </a:lnTo>
                  <a:close/>
                </a:path>
              </a:pathLst>
            </a:custGeom>
            <a:blipFill>
              <a:blip r:embed="rId3"/>
              <a:stretch>
                <a:fillRect l="-133716" r="-44678"/>
              </a:stretch>
            </a:blipFill>
          </p:spPr>
          <p:txBody>
            <a:bodyPr/>
            <a:lstStyle/>
            <a:p>
              <a:endParaRPr lang="nl-NL"/>
            </a:p>
          </p:txBody>
        </p:sp>
      </p:grpSp>
      <p:sp>
        <p:nvSpPr>
          <p:cNvPr id="4" name="Freeform 4"/>
          <p:cNvSpPr/>
          <p:nvPr/>
        </p:nvSpPr>
        <p:spPr>
          <a:xfrm>
            <a:off x="6676749" y="813507"/>
            <a:ext cx="880195" cy="880195"/>
          </a:xfrm>
          <a:custGeom>
            <a:avLst/>
            <a:gdLst/>
            <a:ahLst/>
            <a:cxnLst/>
            <a:rect l="l" t="t" r="r" b="b"/>
            <a:pathLst>
              <a:path w="880195" h="880195">
                <a:moveTo>
                  <a:pt x="0" y="0"/>
                </a:moveTo>
                <a:lnTo>
                  <a:pt x="880196" y="0"/>
                </a:lnTo>
                <a:lnTo>
                  <a:pt x="880196" y="880196"/>
                </a:lnTo>
                <a:lnTo>
                  <a:pt x="0" y="880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5" name="TextBox 5"/>
          <p:cNvSpPr txBox="1"/>
          <p:nvPr/>
        </p:nvSpPr>
        <p:spPr>
          <a:xfrm>
            <a:off x="7835841" y="813507"/>
            <a:ext cx="10452158" cy="609600"/>
          </a:xfrm>
          <a:prstGeom prst="rect">
            <a:avLst/>
          </a:prstGeom>
        </p:spPr>
        <p:txBody>
          <a:bodyPr lIns="0" tIns="0" rIns="0" bIns="0" rtlCol="0" anchor="t">
            <a:spAutoFit/>
          </a:bodyPr>
          <a:lstStyle/>
          <a:p>
            <a:pPr algn="l">
              <a:lnSpc>
                <a:spcPts val="4800"/>
              </a:lnSpc>
            </a:pPr>
            <a:r>
              <a:rPr lang="en-US" sz="4000">
                <a:solidFill>
                  <a:srgbClr val="4F6AB3"/>
                </a:solidFill>
                <a:latin typeface="Montserrat Bold"/>
              </a:rPr>
              <a:t>ACTIONS SO FAR</a:t>
            </a:r>
          </a:p>
        </p:txBody>
      </p:sp>
      <p:sp>
        <p:nvSpPr>
          <p:cNvPr id="6" name="TextBox 6"/>
          <p:cNvSpPr txBox="1"/>
          <p:nvPr/>
        </p:nvSpPr>
        <p:spPr>
          <a:xfrm>
            <a:off x="6730590" y="1870995"/>
            <a:ext cx="10528710" cy="3574380"/>
          </a:xfrm>
          <a:prstGeom prst="rect">
            <a:avLst/>
          </a:prstGeom>
        </p:spPr>
        <p:txBody>
          <a:bodyPr lIns="0" tIns="0" rIns="0" bIns="0" rtlCol="0" anchor="t">
            <a:spAutoFit/>
          </a:bodyPr>
          <a:lstStyle/>
          <a:p>
            <a:pPr algn="ctr">
              <a:lnSpc>
                <a:spcPts val="3200"/>
              </a:lnSpc>
            </a:pPr>
            <a:endParaRPr/>
          </a:p>
          <a:p>
            <a:pPr marL="431801" lvl="1" indent="-215900">
              <a:lnSpc>
                <a:spcPts val="3200"/>
              </a:lnSpc>
              <a:buFont typeface="Arial"/>
              <a:buChar char="•"/>
            </a:pPr>
            <a:r>
              <a:rPr lang="en-US" sz="2000">
                <a:solidFill>
                  <a:srgbClr val="2D3A5F"/>
                </a:solidFill>
                <a:latin typeface="Montserrat"/>
              </a:rPr>
              <a:t>Online demonstration use of ChatGPT</a:t>
            </a:r>
          </a:p>
          <a:p>
            <a:pPr marL="431801" lvl="1" indent="-215900">
              <a:lnSpc>
                <a:spcPts val="3200"/>
              </a:lnSpc>
              <a:buFont typeface="Arial"/>
              <a:buChar char="•"/>
            </a:pPr>
            <a:r>
              <a:rPr lang="en-US" sz="2000">
                <a:solidFill>
                  <a:srgbClr val="2D3A5F"/>
                </a:solidFill>
                <a:latin typeface="Montserrat"/>
              </a:rPr>
              <a:t>Online Masterclass on AI in Executive Search with speaker Bas van den Haterd</a:t>
            </a:r>
          </a:p>
          <a:p>
            <a:pPr marL="431801" lvl="1" indent="-215900">
              <a:lnSpc>
                <a:spcPts val="3200"/>
              </a:lnSpc>
              <a:buFont typeface="Arial"/>
              <a:buChar char="•"/>
            </a:pPr>
            <a:r>
              <a:rPr lang="en-US" sz="2000">
                <a:solidFill>
                  <a:srgbClr val="2D3A5F"/>
                </a:solidFill>
                <a:latin typeface="Montserrat"/>
              </a:rPr>
              <a:t>Online 2 part Masterclass on AI and Social skills in recruitment by Trech </a:t>
            </a:r>
          </a:p>
          <a:p>
            <a:pPr marL="431801" lvl="1" indent="-215900">
              <a:lnSpc>
                <a:spcPts val="3200"/>
              </a:lnSpc>
              <a:buFont typeface="Arial"/>
              <a:buChar char="•"/>
            </a:pPr>
            <a:r>
              <a:rPr lang="en-US" sz="2000">
                <a:solidFill>
                  <a:srgbClr val="2D3A5F"/>
                </a:solidFill>
                <a:latin typeface="Montserrat"/>
              </a:rPr>
              <a:t>Investigated and tested a lot AI tools within our team</a:t>
            </a:r>
          </a:p>
          <a:p>
            <a:pPr marL="431801" lvl="1" indent="-215900">
              <a:lnSpc>
                <a:spcPts val="3200"/>
              </a:lnSpc>
              <a:buFont typeface="Arial"/>
              <a:buChar char="•"/>
            </a:pPr>
            <a:r>
              <a:rPr lang="en-US" sz="2000">
                <a:solidFill>
                  <a:srgbClr val="2D3A5F"/>
                </a:solidFill>
                <a:latin typeface="Montserrat"/>
              </a:rPr>
              <a:t>Selected the best tools for you to use in your executive search process</a:t>
            </a:r>
          </a:p>
          <a:p>
            <a:pPr>
              <a:lnSpc>
                <a:spcPts val="3200"/>
              </a:lnSpc>
            </a:pPr>
            <a:endParaRPr lang="en-US" sz="2000">
              <a:solidFill>
                <a:srgbClr val="2D3A5F"/>
              </a:solidFill>
              <a:latin typeface="Montserrat"/>
            </a:endParaRPr>
          </a:p>
          <a:p>
            <a:pPr>
              <a:lnSpc>
                <a:spcPts val="3200"/>
              </a:lnSpc>
            </a:pPr>
            <a:r>
              <a:rPr lang="en-US" sz="2000">
                <a:solidFill>
                  <a:srgbClr val="2D3A5F"/>
                </a:solidFill>
                <a:latin typeface="Montserrat"/>
              </a:rPr>
              <a:t>Today a preview and short demo of selected tools. </a:t>
            </a:r>
          </a:p>
          <a:p>
            <a:pPr algn="l">
              <a:lnSpc>
                <a:spcPts val="3200"/>
              </a:lnSpc>
            </a:pPr>
            <a:r>
              <a:rPr lang="en-US" sz="2000">
                <a:solidFill>
                  <a:srgbClr val="2D3A5F"/>
                </a:solidFill>
                <a:latin typeface="Montserrat"/>
              </a:rPr>
              <a:t>At the AGM in Amsterdam we will present our final results.</a:t>
            </a:r>
          </a:p>
        </p:txBody>
      </p:sp>
      <p:grpSp>
        <p:nvGrpSpPr>
          <p:cNvPr id="7" name="Group 7"/>
          <p:cNvGrpSpPr/>
          <p:nvPr/>
        </p:nvGrpSpPr>
        <p:grpSpPr>
          <a:xfrm>
            <a:off x="0" y="8778240"/>
            <a:ext cx="18288000" cy="1508760"/>
            <a:chOff x="0" y="0"/>
            <a:chExt cx="24384000" cy="2011680"/>
          </a:xfrm>
        </p:grpSpPr>
        <p:grpSp>
          <p:nvGrpSpPr>
            <p:cNvPr id="8" name="Group 8"/>
            <p:cNvGrpSpPr/>
            <p:nvPr/>
          </p:nvGrpSpPr>
          <p:grpSpPr>
            <a:xfrm>
              <a:off x="0" y="0"/>
              <a:ext cx="24384000" cy="2011680"/>
              <a:chOff x="0" y="0"/>
              <a:chExt cx="24384000" cy="2011680"/>
            </a:xfrm>
          </p:grpSpPr>
          <p:sp>
            <p:nvSpPr>
              <p:cNvPr id="9" name="Freeform 9"/>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10" name="Freeform 10"/>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6"/>
              <a:stretch>
                <a:fillRect t="-117" b="-117"/>
              </a:stretch>
            </a:blipFill>
          </p:spPr>
          <p:txBody>
            <a:bodyPr/>
            <a:lstStyle/>
            <a:p>
              <a:endParaRPr lang="nl-NL"/>
            </a:p>
          </p:txBody>
        </p:sp>
        <p:grpSp>
          <p:nvGrpSpPr>
            <p:cNvPr id="11" name="Group 11"/>
            <p:cNvGrpSpPr/>
            <p:nvPr/>
          </p:nvGrpSpPr>
          <p:grpSpPr>
            <a:xfrm>
              <a:off x="18638058" y="617868"/>
              <a:ext cx="5745940" cy="785774"/>
              <a:chOff x="0" y="0"/>
              <a:chExt cx="5745940" cy="785774"/>
            </a:xfrm>
          </p:grpSpPr>
          <p:sp>
            <p:nvSpPr>
              <p:cNvPr id="12" name="Freeform 12"/>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3" name="TextBox 13"/>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4444" y="0"/>
            <a:ext cx="6224307" cy="8794058"/>
            <a:chOff x="0" y="0"/>
            <a:chExt cx="953487" cy="1347141"/>
          </a:xfrm>
        </p:grpSpPr>
        <p:sp>
          <p:nvSpPr>
            <p:cNvPr id="3" name="Freeform 3"/>
            <p:cNvSpPr/>
            <p:nvPr/>
          </p:nvSpPr>
          <p:spPr>
            <a:xfrm>
              <a:off x="0" y="0"/>
              <a:ext cx="953487" cy="1347141"/>
            </a:xfrm>
            <a:custGeom>
              <a:avLst/>
              <a:gdLst/>
              <a:ahLst/>
              <a:cxnLst/>
              <a:rect l="l" t="t" r="r" b="b"/>
              <a:pathLst>
                <a:path w="953487" h="1347141">
                  <a:moveTo>
                    <a:pt x="0" y="0"/>
                  </a:moveTo>
                  <a:lnTo>
                    <a:pt x="953487" y="0"/>
                  </a:lnTo>
                  <a:lnTo>
                    <a:pt x="953487" y="1347141"/>
                  </a:lnTo>
                  <a:lnTo>
                    <a:pt x="0" y="1347141"/>
                  </a:lnTo>
                  <a:close/>
                </a:path>
              </a:pathLst>
            </a:custGeom>
            <a:blipFill>
              <a:blip r:embed="rId3"/>
              <a:stretch>
                <a:fillRect l="-55789" r="-55789"/>
              </a:stretch>
            </a:blipFill>
          </p:spPr>
          <p:txBody>
            <a:bodyPr/>
            <a:lstStyle/>
            <a:p>
              <a:endParaRPr lang="nl-NL"/>
            </a:p>
          </p:txBody>
        </p:sp>
      </p:grpSp>
      <p:sp>
        <p:nvSpPr>
          <p:cNvPr id="4" name="Freeform 4"/>
          <p:cNvSpPr/>
          <p:nvPr/>
        </p:nvSpPr>
        <p:spPr>
          <a:xfrm>
            <a:off x="6676749" y="813507"/>
            <a:ext cx="880195" cy="880195"/>
          </a:xfrm>
          <a:custGeom>
            <a:avLst/>
            <a:gdLst/>
            <a:ahLst/>
            <a:cxnLst/>
            <a:rect l="l" t="t" r="r" b="b"/>
            <a:pathLst>
              <a:path w="880195" h="880195">
                <a:moveTo>
                  <a:pt x="0" y="0"/>
                </a:moveTo>
                <a:lnTo>
                  <a:pt x="880196" y="0"/>
                </a:lnTo>
                <a:lnTo>
                  <a:pt x="880196" y="880196"/>
                </a:lnTo>
                <a:lnTo>
                  <a:pt x="0" y="880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grpSp>
        <p:nvGrpSpPr>
          <p:cNvPr id="5" name="Group 5"/>
          <p:cNvGrpSpPr/>
          <p:nvPr/>
        </p:nvGrpSpPr>
        <p:grpSpPr>
          <a:xfrm>
            <a:off x="0" y="8778240"/>
            <a:ext cx="18288000" cy="1508760"/>
            <a:chOff x="0" y="0"/>
            <a:chExt cx="24384000" cy="2011680"/>
          </a:xfrm>
        </p:grpSpPr>
        <p:grpSp>
          <p:nvGrpSpPr>
            <p:cNvPr id="6" name="Group 6"/>
            <p:cNvGrpSpPr/>
            <p:nvPr/>
          </p:nvGrpSpPr>
          <p:grpSpPr>
            <a:xfrm>
              <a:off x="0" y="0"/>
              <a:ext cx="24384000" cy="2011680"/>
              <a:chOff x="0" y="0"/>
              <a:chExt cx="24384000" cy="2011680"/>
            </a:xfrm>
          </p:grpSpPr>
          <p:sp>
            <p:nvSpPr>
              <p:cNvPr id="7" name="Freeform 7"/>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8" name="Freeform 8"/>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6"/>
              <a:stretch>
                <a:fillRect t="-117" b="-117"/>
              </a:stretch>
            </a:blipFill>
          </p:spPr>
          <p:txBody>
            <a:bodyPr/>
            <a:lstStyle/>
            <a:p>
              <a:endParaRPr lang="nl-NL"/>
            </a:p>
          </p:txBody>
        </p:sp>
        <p:grpSp>
          <p:nvGrpSpPr>
            <p:cNvPr id="9" name="Group 9"/>
            <p:cNvGrpSpPr/>
            <p:nvPr/>
          </p:nvGrpSpPr>
          <p:grpSpPr>
            <a:xfrm>
              <a:off x="18638058" y="617868"/>
              <a:ext cx="5745940" cy="785774"/>
              <a:chOff x="0" y="0"/>
              <a:chExt cx="5745940" cy="785774"/>
            </a:xfrm>
          </p:grpSpPr>
          <p:sp>
            <p:nvSpPr>
              <p:cNvPr id="10" name="Freeform 10"/>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1" name="TextBox 11"/>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
        <p:nvSpPr>
          <p:cNvPr id="12" name="TextBox 12"/>
          <p:cNvSpPr txBox="1"/>
          <p:nvPr/>
        </p:nvSpPr>
        <p:spPr>
          <a:xfrm>
            <a:off x="7835841" y="813507"/>
            <a:ext cx="10452158" cy="1219200"/>
          </a:xfrm>
          <a:prstGeom prst="rect">
            <a:avLst/>
          </a:prstGeom>
        </p:spPr>
        <p:txBody>
          <a:bodyPr lIns="0" tIns="0" rIns="0" bIns="0" rtlCol="0" anchor="t">
            <a:spAutoFit/>
          </a:bodyPr>
          <a:lstStyle/>
          <a:p>
            <a:pPr>
              <a:lnSpc>
                <a:spcPts val="4800"/>
              </a:lnSpc>
            </a:pPr>
            <a:r>
              <a:rPr lang="en-US" sz="4000">
                <a:solidFill>
                  <a:srgbClr val="4F6AB3"/>
                </a:solidFill>
                <a:latin typeface="Montserrat Bold"/>
              </a:rPr>
              <a:t>QUESTIONS TO THINK ABOUT </a:t>
            </a:r>
          </a:p>
          <a:p>
            <a:pPr algn="l">
              <a:lnSpc>
                <a:spcPts val="4800"/>
              </a:lnSpc>
            </a:pPr>
            <a:endParaRPr lang="en-US" sz="4000">
              <a:solidFill>
                <a:srgbClr val="4F6AB3"/>
              </a:solidFill>
              <a:latin typeface="Montserrat Bold"/>
            </a:endParaRPr>
          </a:p>
        </p:txBody>
      </p:sp>
      <p:sp>
        <p:nvSpPr>
          <p:cNvPr id="13" name="TextBox 13"/>
          <p:cNvSpPr txBox="1"/>
          <p:nvPr/>
        </p:nvSpPr>
        <p:spPr>
          <a:xfrm>
            <a:off x="6794880" y="2028273"/>
            <a:ext cx="10528710" cy="5175250"/>
          </a:xfrm>
          <a:prstGeom prst="rect">
            <a:avLst/>
          </a:prstGeom>
        </p:spPr>
        <p:txBody>
          <a:bodyPr lIns="0" tIns="0" rIns="0" bIns="0" rtlCol="0" anchor="t">
            <a:spAutoFit/>
          </a:bodyPr>
          <a:lstStyle/>
          <a:p>
            <a:pPr marL="431801" lvl="1" indent="-215900">
              <a:lnSpc>
                <a:spcPts val="3200"/>
              </a:lnSpc>
              <a:buAutoNum type="arabicPeriod"/>
            </a:pPr>
            <a:r>
              <a:rPr lang="en-US" sz="2000">
                <a:solidFill>
                  <a:srgbClr val="5C77B9"/>
                </a:solidFill>
                <a:latin typeface="Montserrat"/>
              </a:rPr>
              <a:t>How will using AI for this specific task help make our process more efficient? </a:t>
            </a:r>
          </a:p>
          <a:p>
            <a:pPr marL="431801" lvl="1" indent="-215900">
              <a:lnSpc>
                <a:spcPts val="3200"/>
              </a:lnSpc>
              <a:buAutoNum type="arabicPeriod"/>
            </a:pPr>
            <a:r>
              <a:rPr lang="en-US" sz="2000">
                <a:solidFill>
                  <a:srgbClr val="5C77B9"/>
                </a:solidFill>
                <a:latin typeface="Montserrat"/>
              </a:rPr>
              <a:t>Will using AI in this way help achieve better recruiting outcomes? </a:t>
            </a:r>
          </a:p>
          <a:p>
            <a:pPr marL="431801" lvl="1" indent="-215900">
              <a:lnSpc>
                <a:spcPts val="3200"/>
              </a:lnSpc>
              <a:buAutoNum type="arabicPeriod"/>
            </a:pPr>
            <a:r>
              <a:rPr lang="en-US" sz="2000">
                <a:solidFill>
                  <a:srgbClr val="5C77B9"/>
                </a:solidFill>
                <a:latin typeface="Montserrat"/>
              </a:rPr>
              <a:t>How will using AI in this way influence our employer brand? </a:t>
            </a:r>
          </a:p>
          <a:p>
            <a:pPr marL="431801" lvl="1" indent="-215900">
              <a:lnSpc>
                <a:spcPts val="3200"/>
              </a:lnSpc>
              <a:buAutoNum type="arabicPeriod"/>
            </a:pPr>
            <a:r>
              <a:rPr lang="en-US" sz="2000">
                <a:solidFill>
                  <a:srgbClr val="5C77B9"/>
                </a:solidFill>
                <a:latin typeface="Montserrat"/>
              </a:rPr>
              <a:t>Will using AI in this way help expand our pools of qualified candidates? </a:t>
            </a:r>
          </a:p>
          <a:p>
            <a:pPr>
              <a:lnSpc>
                <a:spcPts val="3200"/>
              </a:lnSpc>
            </a:pPr>
            <a:endParaRPr lang="en-US" sz="2000">
              <a:solidFill>
                <a:srgbClr val="5C77B9"/>
              </a:solidFill>
              <a:latin typeface="Montserrat"/>
            </a:endParaRPr>
          </a:p>
          <a:p>
            <a:pPr marL="431801" lvl="1" indent="-215900">
              <a:lnSpc>
                <a:spcPts val="3200"/>
              </a:lnSpc>
              <a:buAutoNum type="arabicPeriod"/>
            </a:pPr>
            <a:r>
              <a:rPr lang="en-US" sz="2000">
                <a:solidFill>
                  <a:srgbClr val="F5821F"/>
                </a:solidFill>
                <a:latin typeface="Montserrat"/>
              </a:rPr>
              <a:t>How could using AI for this specific task harm potential candidates? </a:t>
            </a:r>
          </a:p>
          <a:p>
            <a:pPr marL="431801" lvl="1" indent="-215900">
              <a:lnSpc>
                <a:spcPts val="3200"/>
              </a:lnSpc>
              <a:buAutoNum type="arabicPeriod"/>
            </a:pPr>
            <a:r>
              <a:rPr lang="en-US" sz="2000">
                <a:solidFill>
                  <a:srgbClr val="F5821F"/>
                </a:solidFill>
                <a:latin typeface="Montserrat"/>
              </a:rPr>
              <a:t>What should we do to mitigate the risks to recruiters and the organization yet still reap the benefits of using AI? </a:t>
            </a:r>
          </a:p>
          <a:p>
            <a:pPr marL="431801" lvl="1" indent="-215900">
              <a:lnSpc>
                <a:spcPts val="3200"/>
              </a:lnSpc>
              <a:buAutoNum type="arabicPeriod"/>
            </a:pPr>
            <a:r>
              <a:rPr lang="en-US" sz="2000">
                <a:solidFill>
                  <a:srgbClr val="F5821F"/>
                </a:solidFill>
                <a:latin typeface="Montserrat"/>
              </a:rPr>
              <a:t>What  guidelines do we need to put in place to ensure responsible use of AI by recruiters? </a:t>
            </a:r>
          </a:p>
          <a:p>
            <a:pPr marL="431801" lvl="1" indent="-215900">
              <a:lnSpc>
                <a:spcPts val="3200"/>
              </a:lnSpc>
              <a:buAutoNum type="arabicPeriod"/>
            </a:pPr>
            <a:r>
              <a:rPr lang="en-US" sz="2000">
                <a:solidFill>
                  <a:srgbClr val="F5821F"/>
                </a:solidFill>
                <a:latin typeface="Montserrat"/>
              </a:rPr>
              <a:t>How will we measure impact, define success, and learn from failure?</a:t>
            </a:r>
          </a:p>
          <a:p>
            <a:pPr>
              <a:lnSpc>
                <a:spcPts val="3200"/>
              </a:lnSpc>
            </a:pPr>
            <a:endParaRPr lang="en-US" sz="2000">
              <a:solidFill>
                <a:srgbClr val="F5821F"/>
              </a:solidFill>
              <a:latin typeface="Montserrat"/>
            </a:endParaRPr>
          </a:p>
          <a:p>
            <a:pPr>
              <a:lnSpc>
                <a:spcPts val="3200"/>
              </a:lnSpc>
            </a:pPr>
            <a:endParaRPr lang="en-US" sz="2000">
              <a:solidFill>
                <a:srgbClr val="F5821F"/>
              </a:solidFill>
              <a:latin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grpSp>
          <p:nvGrpSpPr>
            <p:cNvPr id="3" name="Group 3"/>
            <p:cNvGrpSpPr/>
            <p:nvPr/>
          </p:nvGrpSpPr>
          <p:grpSpPr>
            <a:xfrm>
              <a:off x="0" y="0"/>
              <a:ext cx="24384000" cy="201168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5" name="Freeform 5"/>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3"/>
              <a:stretch>
                <a:fillRect t="-117" b="-117"/>
              </a:stretch>
            </a:blipFill>
          </p:spPr>
          <p:txBody>
            <a:bodyPr/>
            <a:lstStyle/>
            <a:p>
              <a:endParaRPr lang="nl-NL"/>
            </a:p>
          </p:txBody>
        </p:sp>
        <p:grpSp>
          <p:nvGrpSpPr>
            <p:cNvPr id="6" name="Group 6"/>
            <p:cNvGrpSpPr/>
            <p:nvPr/>
          </p:nvGrpSpPr>
          <p:grpSpPr>
            <a:xfrm>
              <a:off x="18638058" y="617868"/>
              <a:ext cx="5745940" cy="785774"/>
              <a:chOff x="0" y="0"/>
              <a:chExt cx="5745940" cy="785774"/>
            </a:xfrm>
          </p:grpSpPr>
          <p:sp>
            <p:nvSpPr>
              <p:cNvPr id="7" name="Freeform 7"/>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8" name="TextBox 8"/>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
        <p:nvSpPr>
          <p:cNvPr id="9" name="Freeform 9"/>
          <p:cNvSpPr/>
          <p:nvPr/>
        </p:nvSpPr>
        <p:spPr>
          <a:xfrm>
            <a:off x="2154657" y="713256"/>
            <a:ext cx="12889942" cy="7483360"/>
          </a:xfrm>
          <a:custGeom>
            <a:avLst/>
            <a:gdLst/>
            <a:ahLst/>
            <a:cxnLst/>
            <a:rect l="l" t="t" r="r" b="b"/>
            <a:pathLst>
              <a:path w="12889942" h="7483360">
                <a:moveTo>
                  <a:pt x="0" y="0"/>
                </a:moveTo>
                <a:lnTo>
                  <a:pt x="12889942" y="0"/>
                </a:lnTo>
                <a:lnTo>
                  <a:pt x="12889942" y="7483361"/>
                </a:lnTo>
                <a:lnTo>
                  <a:pt x="0" y="7483361"/>
                </a:lnTo>
                <a:lnTo>
                  <a:pt x="0" y="0"/>
                </a:lnTo>
                <a:close/>
              </a:path>
            </a:pathLst>
          </a:custGeom>
          <a:blipFill>
            <a:blip r:embed="rId4"/>
            <a:stretch>
              <a:fillRect l="-2805"/>
            </a:stretch>
          </a:blipFill>
        </p:spPr>
        <p:txBody>
          <a:bodyPr/>
          <a:lstStyle/>
          <a:p>
            <a:endParaRPr lang="nl-NL"/>
          </a:p>
        </p:txBody>
      </p:sp>
      <p:sp>
        <p:nvSpPr>
          <p:cNvPr id="10" name="Freeform 10"/>
          <p:cNvSpPr/>
          <p:nvPr/>
        </p:nvSpPr>
        <p:spPr>
          <a:xfrm>
            <a:off x="1639988" y="2789594"/>
            <a:ext cx="411915" cy="500809"/>
          </a:xfrm>
          <a:custGeom>
            <a:avLst/>
            <a:gdLst/>
            <a:ahLst/>
            <a:cxnLst/>
            <a:rect l="l" t="t" r="r" b="b"/>
            <a:pathLst>
              <a:path w="411915" h="500809">
                <a:moveTo>
                  <a:pt x="0" y="0"/>
                </a:moveTo>
                <a:lnTo>
                  <a:pt x="411915" y="0"/>
                </a:lnTo>
                <a:lnTo>
                  <a:pt x="411915" y="500809"/>
                </a:lnTo>
                <a:lnTo>
                  <a:pt x="0" y="5008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1" name="Freeform 11"/>
          <p:cNvSpPr/>
          <p:nvPr/>
        </p:nvSpPr>
        <p:spPr>
          <a:xfrm>
            <a:off x="1639988" y="4481738"/>
            <a:ext cx="411915" cy="500809"/>
          </a:xfrm>
          <a:custGeom>
            <a:avLst/>
            <a:gdLst/>
            <a:ahLst/>
            <a:cxnLst/>
            <a:rect l="l" t="t" r="r" b="b"/>
            <a:pathLst>
              <a:path w="411915" h="500809">
                <a:moveTo>
                  <a:pt x="0" y="0"/>
                </a:moveTo>
                <a:lnTo>
                  <a:pt x="411915" y="0"/>
                </a:lnTo>
                <a:lnTo>
                  <a:pt x="411915" y="500809"/>
                </a:lnTo>
                <a:lnTo>
                  <a:pt x="0" y="5008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2" name="Freeform 12"/>
          <p:cNvSpPr/>
          <p:nvPr/>
        </p:nvSpPr>
        <p:spPr>
          <a:xfrm>
            <a:off x="1639988" y="3914370"/>
            <a:ext cx="411915" cy="500809"/>
          </a:xfrm>
          <a:custGeom>
            <a:avLst/>
            <a:gdLst/>
            <a:ahLst/>
            <a:cxnLst/>
            <a:rect l="l" t="t" r="r" b="b"/>
            <a:pathLst>
              <a:path w="411915" h="500809">
                <a:moveTo>
                  <a:pt x="0" y="0"/>
                </a:moveTo>
                <a:lnTo>
                  <a:pt x="411915" y="0"/>
                </a:lnTo>
                <a:lnTo>
                  <a:pt x="411915" y="500809"/>
                </a:lnTo>
                <a:lnTo>
                  <a:pt x="0" y="5008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3" name="Freeform 13"/>
          <p:cNvSpPr/>
          <p:nvPr/>
        </p:nvSpPr>
        <p:spPr>
          <a:xfrm>
            <a:off x="1639988" y="5039146"/>
            <a:ext cx="411915" cy="500809"/>
          </a:xfrm>
          <a:custGeom>
            <a:avLst/>
            <a:gdLst/>
            <a:ahLst/>
            <a:cxnLst/>
            <a:rect l="l" t="t" r="r" b="b"/>
            <a:pathLst>
              <a:path w="411915" h="500809">
                <a:moveTo>
                  <a:pt x="0" y="0"/>
                </a:moveTo>
                <a:lnTo>
                  <a:pt x="411915" y="0"/>
                </a:lnTo>
                <a:lnTo>
                  <a:pt x="411915" y="500808"/>
                </a:lnTo>
                <a:lnTo>
                  <a:pt x="0" y="5008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764160" y="556547"/>
            <a:ext cx="625483" cy="625483"/>
          </a:xfrm>
          <a:custGeom>
            <a:avLst/>
            <a:gdLst/>
            <a:ahLst/>
            <a:cxnLst/>
            <a:rect l="l" t="t" r="r" b="b"/>
            <a:pathLst>
              <a:path w="625483" h="625483">
                <a:moveTo>
                  <a:pt x="0" y="0"/>
                </a:moveTo>
                <a:lnTo>
                  <a:pt x="625483" y="0"/>
                </a:lnTo>
                <a:lnTo>
                  <a:pt x="625483" y="625483"/>
                </a:lnTo>
                <a:lnTo>
                  <a:pt x="0" y="625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16052875" y="9237955"/>
            <a:ext cx="2235125" cy="589331"/>
            <a:chOff x="0" y="0"/>
            <a:chExt cx="2980167" cy="785774"/>
          </a:xfrm>
        </p:grpSpPr>
        <p:grpSp>
          <p:nvGrpSpPr>
            <p:cNvPr id="13" name="Group 13"/>
            <p:cNvGrpSpPr/>
            <p:nvPr/>
          </p:nvGrpSpPr>
          <p:grpSpPr>
            <a:xfrm>
              <a:off x="0" y="0"/>
              <a:ext cx="2980167" cy="785774"/>
              <a:chOff x="0" y="0"/>
              <a:chExt cx="2980167" cy="785774"/>
            </a:xfrm>
          </p:grpSpPr>
          <p:sp>
            <p:nvSpPr>
              <p:cNvPr id="14" name="Freeform 14"/>
              <p:cNvSpPr/>
              <p:nvPr/>
            </p:nvSpPr>
            <p:spPr>
              <a:xfrm>
                <a:off x="0" y="0"/>
                <a:ext cx="2980149" cy="785749"/>
              </a:xfrm>
              <a:custGeom>
                <a:avLst/>
                <a:gdLst/>
                <a:ahLst/>
                <a:cxnLst/>
                <a:rect l="l" t="t" r="r" b="b"/>
                <a:pathLst>
                  <a:path w="2980149" h="785749">
                    <a:moveTo>
                      <a:pt x="0" y="0"/>
                    </a:moveTo>
                    <a:lnTo>
                      <a:pt x="2980149" y="0"/>
                    </a:lnTo>
                    <a:lnTo>
                      <a:pt x="2980149" y="785749"/>
                    </a:lnTo>
                    <a:lnTo>
                      <a:pt x="0" y="785749"/>
                    </a:lnTo>
                    <a:close/>
                  </a:path>
                </a:pathLst>
              </a:custGeom>
              <a:solidFill>
                <a:srgbClr val="5C77B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0" y="192120"/>
              <a:ext cx="2507205" cy="473050"/>
            </a:xfrm>
            <a:prstGeom prst="rect">
              <a:avLst/>
            </a:prstGeom>
          </p:spPr>
          <p:txBody>
            <a:bodyPr lIns="0" tIns="0" rIns="0" bIns="0" rtlCol="0" anchor="t">
              <a:spAutoFit/>
            </a:bodyPr>
            <a:lstStyle/>
            <a:p>
              <a:pPr marL="0" marR="0" lvl="0" indent="0" algn="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a:ea typeface="+mn-ea"/>
                  <a:cs typeface="+mn-cs"/>
                </a:rPr>
                <a:t>IESF | 2024</a:t>
              </a:r>
            </a:p>
          </p:txBody>
        </p:sp>
      </p:grpSp>
      <p:pic>
        <p:nvPicPr>
          <p:cNvPr id="17" name="Obraz 16" descr="Obraz zawierający tekst, zrzut ekranu, oprogramowanie, Strona internetowa&#10;&#10;Opis wygenerowany automatycznie">
            <a:extLst>
              <a:ext uri="{FF2B5EF4-FFF2-40B4-BE49-F238E27FC236}">
                <a16:creationId xmlns:a16="http://schemas.microsoft.com/office/drawing/2014/main" id="{926AD1D0-D0DE-0B4D-D311-EF756E0BD2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47" y="-234301"/>
            <a:ext cx="18244858" cy="8992933"/>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764160" y="556547"/>
            <a:ext cx="625483" cy="625483"/>
          </a:xfrm>
          <a:custGeom>
            <a:avLst/>
            <a:gdLst/>
            <a:ahLst/>
            <a:cxnLst/>
            <a:rect l="l" t="t" r="r" b="b"/>
            <a:pathLst>
              <a:path w="625483" h="625483">
                <a:moveTo>
                  <a:pt x="0" y="0"/>
                </a:moveTo>
                <a:lnTo>
                  <a:pt x="625483" y="0"/>
                </a:lnTo>
                <a:lnTo>
                  <a:pt x="625483" y="625483"/>
                </a:lnTo>
                <a:lnTo>
                  <a:pt x="0" y="625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219200" y="459733"/>
            <a:ext cx="17062160" cy="796244"/>
          </a:xfrm>
          <a:prstGeom prst="rect">
            <a:avLst/>
          </a:prstGeom>
        </p:spPr>
        <p:txBody>
          <a:bodyPr wrap="square"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5399" b="0" i="0" u="none" strike="noStrike" kern="1200" cap="none" spc="0" normalizeH="0" baseline="0" noProof="0" dirty="0">
                <a:ln>
                  <a:noFill/>
                </a:ln>
                <a:solidFill>
                  <a:srgbClr val="4F6AB3"/>
                </a:solidFill>
                <a:effectLst/>
                <a:uLnTx/>
                <a:uFillTx/>
                <a:latin typeface="Montserrat Bold"/>
                <a:ea typeface="+mn-ea"/>
                <a:cs typeface="+mn-cs"/>
              </a:rPr>
              <a:t>AI Taskforce – </a:t>
            </a:r>
            <a:r>
              <a:rPr kumimoji="0" lang="pl-PL" sz="5399" b="0" i="0" u="none" strike="noStrike" kern="1200" cap="none" spc="0" normalizeH="0" baseline="0" noProof="0" dirty="0">
                <a:ln>
                  <a:noFill/>
                </a:ln>
                <a:solidFill>
                  <a:srgbClr val="4F6AB3"/>
                </a:solidFill>
                <a:effectLst/>
                <a:uLnTx/>
                <a:uFillTx/>
                <a:latin typeface="Montserrat Bold"/>
                <a:ea typeface="+mn-ea"/>
                <a:cs typeface="+mn-cs"/>
              </a:rPr>
              <a:t>Microsoft Designer</a:t>
            </a:r>
            <a:endParaRPr kumimoji="0" lang="en-US" sz="5399" b="0" i="0" u="none" strike="noStrike" kern="1200" cap="none" spc="0" normalizeH="0" baseline="0" noProof="0" dirty="0">
              <a:ln>
                <a:noFill/>
              </a:ln>
              <a:solidFill>
                <a:srgbClr val="4F6AB3"/>
              </a:solidFill>
              <a:effectLst/>
              <a:uLnTx/>
              <a:uFillTx/>
              <a:latin typeface="Montserrat Bold"/>
              <a:ea typeface="+mn-ea"/>
              <a:cs typeface="+mn-cs"/>
            </a:endParaRPr>
          </a:p>
        </p:txBody>
      </p:sp>
      <p:sp>
        <p:nvSpPr>
          <p:cNvPr id="11" name="TextBox 11"/>
          <p:cNvSpPr txBox="1"/>
          <p:nvPr/>
        </p:nvSpPr>
        <p:spPr>
          <a:xfrm>
            <a:off x="609600" y="2089538"/>
            <a:ext cx="17449800" cy="3908506"/>
          </a:xfrm>
          <a:prstGeom prst="rect">
            <a:avLst/>
          </a:prstGeom>
        </p:spPr>
        <p:txBody>
          <a:bodyPr wrap="square" lIns="0" tIns="0" rIns="0" bIns="0" rtlCol="0" anchor="t">
            <a:spAutoFit/>
          </a:bodyPr>
          <a:lstStyle/>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Generate </a:t>
            </a:r>
            <a:r>
              <a:rPr kumimoji="0" lang="pl-PL" sz="2800" b="0" i="0" u="none" strike="noStrike" kern="1200" cap="none" spc="0" normalizeH="0" baseline="0" noProof="0" dirty="0" err="1">
                <a:ln>
                  <a:noFill/>
                </a:ln>
                <a:solidFill>
                  <a:srgbClr val="2D3A5F"/>
                </a:solidFill>
                <a:effectLst/>
                <a:uLnTx/>
                <a:uFillTx/>
                <a:latin typeface="Montserrat Italics"/>
                <a:ea typeface="+mn-ea"/>
                <a:cs typeface="+mn-cs"/>
              </a:rPr>
              <a:t>pictures</a:t>
            </a:r>
            <a:r>
              <a:rPr kumimoji="0" lang="pl-PL" sz="2800" b="0" i="0" u="none" strike="noStrike" kern="1200" cap="none" spc="0" normalizeH="0" baseline="0" noProof="0" dirty="0">
                <a:ln>
                  <a:noFill/>
                </a:ln>
                <a:solidFill>
                  <a:srgbClr val="2D3A5F"/>
                </a:solidFill>
                <a:effectLst/>
                <a:uLnTx/>
                <a:uFillTx/>
                <a:latin typeface="Montserrat Italics"/>
                <a:ea typeface="+mn-ea"/>
                <a:cs typeface="+mn-cs"/>
              </a:rPr>
              <a:t> </a:t>
            </a:r>
            <a:r>
              <a:rPr kumimoji="0" lang="pl-PL" sz="2800" b="0" i="0" u="none" strike="noStrike" kern="1200" cap="none" spc="0" normalizeH="0" baseline="0" noProof="0" dirty="0" err="1">
                <a:ln>
                  <a:noFill/>
                </a:ln>
                <a:solidFill>
                  <a:srgbClr val="2D3A5F"/>
                </a:solidFill>
                <a:effectLst/>
                <a:uLnTx/>
                <a:uFillTx/>
                <a:latin typeface="Montserrat Italics"/>
                <a:ea typeface="+mn-ea"/>
                <a:cs typeface="+mn-cs"/>
              </a:rPr>
              <a:t>based</a:t>
            </a:r>
            <a:r>
              <a:rPr kumimoji="0" lang="pl-PL" sz="2800" b="0" i="0" u="none" strike="noStrike" kern="1200" cap="none" spc="0" normalizeH="0" baseline="0" noProof="0" dirty="0">
                <a:ln>
                  <a:noFill/>
                </a:ln>
                <a:solidFill>
                  <a:srgbClr val="2D3A5F"/>
                </a:solidFill>
                <a:effectLst/>
                <a:uLnTx/>
                <a:uFillTx/>
                <a:latin typeface="Montserrat Italics"/>
                <a:ea typeface="+mn-ea"/>
                <a:cs typeface="+mn-cs"/>
              </a:rPr>
              <a:t> on the </a:t>
            </a:r>
            <a:r>
              <a:rPr kumimoji="0" lang="pl-PL" sz="2800" b="0" i="0" u="none" strike="noStrike" kern="1200" cap="none" spc="0" normalizeH="0" baseline="0" noProof="0" dirty="0" err="1">
                <a:ln>
                  <a:noFill/>
                </a:ln>
                <a:solidFill>
                  <a:srgbClr val="2D3A5F"/>
                </a:solidFill>
                <a:effectLst/>
                <a:uLnTx/>
                <a:uFillTx/>
                <a:latin typeface="Montserrat Italics"/>
                <a:ea typeface="+mn-ea"/>
                <a:cs typeface="+mn-cs"/>
              </a:rPr>
              <a:t>prompt</a:t>
            </a:r>
            <a:r>
              <a:rPr kumimoji="0" lang="pl-PL" sz="2800" b="0" i="0" u="none" strike="noStrike" kern="1200" cap="none" spc="0" normalizeH="0" baseline="0" noProof="0" dirty="0">
                <a:ln>
                  <a:noFill/>
                </a:ln>
                <a:solidFill>
                  <a:srgbClr val="2D3A5F"/>
                </a:solidFill>
                <a:effectLst/>
                <a:uLnTx/>
                <a:uFillTx/>
                <a:latin typeface="Montserrat Italics"/>
                <a:ea typeface="+mn-ea"/>
                <a:cs typeface="+mn-cs"/>
              </a:rPr>
              <a:t>, single </a:t>
            </a:r>
            <a:r>
              <a:rPr kumimoji="0" lang="pl-PL" sz="2800" b="0" i="0" u="none" strike="noStrike" kern="1200" cap="none" spc="0" normalizeH="0" baseline="0" noProof="0" dirty="0" err="1">
                <a:ln>
                  <a:noFill/>
                </a:ln>
                <a:solidFill>
                  <a:srgbClr val="2D3A5F"/>
                </a:solidFill>
                <a:effectLst/>
                <a:uLnTx/>
                <a:uFillTx/>
                <a:latin typeface="Montserrat Italics"/>
                <a:ea typeface="+mn-ea"/>
                <a:cs typeface="+mn-cs"/>
              </a:rPr>
              <a:t>words</a:t>
            </a:r>
            <a:r>
              <a:rPr kumimoji="0" lang="pl-PL" sz="2800" b="0" i="0" u="none" strike="noStrike" kern="1200" cap="none" spc="0" normalizeH="0" baseline="0" noProof="0" dirty="0">
                <a:ln>
                  <a:noFill/>
                </a:ln>
                <a:solidFill>
                  <a:srgbClr val="2D3A5F"/>
                </a:solidFill>
                <a:effectLst/>
                <a:uLnTx/>
                <a:uFillTx/>
                <a:latin typeface="Montserrat Italics"/>
                <a:ea typeface="+mn-ea"/>
                <a:cs typeface="+mn-cs"/>
              </a:rPr>
              <a:t>, </a:t>
            </a:r>
            <a:r>
              <a:rPr kumimoji="0" lang="pl-PL" sz="2800" b="0" i="0" u="none" strike="noStrike" kern="1200" cap="none" spc="0" normalizeH="0" baseline="0" noProof="0" dirty="0" err="1">
                <a:ln>
                  <a:noFill/>
                </a:ln>
                <a:solidFill>
                  <a:srgbClr val="2D3A5F"/>
                </a:solidFill>
                <a:effectLst/>
                <a:uLnTx/>
                <a:uFillTx/>
                <a:latin typeface="Montserrat Italics"/>
                <a:ea typeface="+mn-ea"/>
                <a:cs typeface="+mn-cs"/>
              </a:rPr>
              <a:t>sentences</a:t>
            </a:r>
            <a:endParaRPr kumimoji="0" lang="en-US" sz="2800" b="0" i="0" u="none" strike="noStrike" kern="1200" cap="none" spc="0" normalizeH="0" baseline="0" noProof="0" dirty="0">
              <a:ln>
                <a:noFill/>
              </a:ln>
              <a:solidFill>
                <a:srgbClr val="2D3A5F"/>
              </a:solidFill>
              <a:effectLst/>
              <a:uLnTx/>
              <a:uFillTx/>
              <a:latin typeface="Montserrat Italics"/>
              <a:ea typeface="+mn-ea"/>
              <a:cs typeface="+mn-cs"/>
            </a:endParaRP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Very easy to use because of free templates</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Free Version</a:t>
            </a:r>
          </a:p>
          <a:p>
            <a:pPr marL="340043" marR="0" lvl="1" indent="0" algn="l" defTabSz="914400" rtl="0" eaLnBrk="1" fontAlgn="auto" latinLnBrk="0" hangingPunct="1">
              <a:lnSpc>
                <a:spcPts val="4409"/>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3A5F"/>
              </a:solidFill>
              <a:effectLst/>
              <a:uLnTx/>
              <a:uFillTx/>
              <a:latin typeface="Montserrat Italics"/>
              <a:ea typeface="+mn-ea"/>
              <a:cs typeface="+mn-cs"/>
            </a:endParaRP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endParaRPr kumimoji="0" lang="en-US" sz="3150" b="0" i="0" u="none" strike="noStrike" kern="1200" cap="none" spc="0" normalizeH="0" baseline="0" noProof="0" dirty="0">
              <a:ln>
                <a:noFill/>
              </a:ln>
              <a:solidFill>
                <a:srgbClr val="2D3A5F"/>
              </a:solidFill>
              <a:effectLst/>
              <a:uLnTx/>
              <a:uFillTx/>
              <a:latin typeface="Montserrat Italics"/>
              <a:ea typeface="+mn-ea"/>
              <a:cs typeface="+mn-cs"/>
            </a:endParaRP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endParaRPr kumimoji="0" lang="en-US" sz="3150" b="0" i="0" u="none" strike="noStrike" kern="1200" cap="none" spc="0" normalizeH="0" baseline="0" noProof="0" dirty="0">
              <a:ln>
                <a:noFill/>
              </a:ln>
              <a:solidFill>
                <a:srgbClr val="2D3A5F"/>
              </a:solidFill>
              <a:effectLst/>
              <a:uLnTx/>
              <a:uFillTx/>
              <a:latin typeface="Montserrat Italics"/>
              <a:ea typeface="+mn-ea"/>
              <a:cs typeface="+mn-cs"/>
            </a:endParaRPr>
          </a:p>
          <a:p>
            <a:pPr marL="340043" marR="0" lvl="1" indent="0" algn="l" defTabSz="914400" rtl="0" eaLnBrk="1" fontAlgn="auto" latinLnBrk="0" hangingPunct="1">
              <a:lnSpc>
                <a:spcPts val="4409"/>
              </a:lnSpc>
              <a:spcBef>
                <a:spcPts val="0"/>
              </a:spcBef>
              <a:spcAft>
                <a:spcPts val="0"/>
              </a:spcAft>
              <a:buClrTx/>
              <a:buSzTx/>
              <a:buFontTx/>
              <a:buNone/>
              <a:tabLst/>
              <a:defRPr/>
            </a:pPr>
            <a:endParaRPr kumimoji="0" lang="en-US" sz="3150" b="0" i="0" u="none" strike="noStrike" kern="1200" cap="none" spc="0" normalizeH="0" baseline="0" noProof="0" dirty="0">
              <a:ln>
                <a:noFill/>
              </a:ln>
              <a:solidFill>
                <a:srgbClr val="2D3A5F"/>
              </a:solidFill>
              <a:effectLst/>
              <a:uLnTx/>
              <a:uFillTx/>
              <a:latin typeface="Montserrat Italics"/>
              <a:ea typeface="+mn-ea"/>
              <a:cs typeface="+mn-cs"/>
            </a:endParaRPr>
          </a:p>
        </p:txBody>
      </p:sp>
      <p:grpSp>
        <p:nvGrpSpPr>
          <p:cNvPr id="12" name="Group 12"/>
          <p:cNvGrpSpPr/>
          <p:nvPr/>
        </p:nvGrpSpPr>
        <p:grpSpPr>
          <a:xfrm>
            <a:off x="16052875" y="9237955"/>
            <a:ext cx="2235125" cy="589331"/>
            <a:chOff x="0" y="0"/>
            <a:chExt cx="2980167" cy="785774"/>
          </a:xfrm>
        </p:grpSpPr>
        <p:grpSp>
          <p:nvGrpSpPr>
            <p:cNvPr id="13" name="Group 13"/>
            <p:cNvGrpSpPr/>
            <p:nvPr/>
          </p:nvGrpSpPr>
          <p:grpSpPr>
            <a:xfrm>
              <a:off x="0" y="0"/>
              <a:ext cx="2980167" cy="785774"/>
              <a:chOff x="0" y="0"/>
              <a:chExt cx="2980167" cy="785774"/>
            </a:xfrm>
          </p:grpSpPr>
          <p:sp>
            <p:nvSpPr>
              <p:cNvPr id="14" name="Freeform 14"/>
              <p:cNvSpPr/>
              <p:nvPr/>
            </p:nvSpPr>
            <p:spPr>
              <a:xfrm>
                <a:off x="0" y="0"/>
                <a:ext cx="2980149" cy="785749"/>
              </a:xfrm>
              <a:custGeom>
                <a:avLst/>
                <a:gdLst/>
                <a:ahLst/>
                <a:cxnLst/>
                <a:rect l="l" t="t" r="r" b="b"/>
                <a:pathLst>
                  <a:path w="2980149" h="785749">
                    <a:moveTo>
                      <a:pt x="0" y="0"/>
                    </a:moveTo>
                    <a:lnTo>
                      <a:pt x="2980149" y="0"/>
                    </a:lnTo>
                    <a:lnTo>
                      <a:pt x="2980149" y="785749"/>
                    </a:lnTo>
                    <a:lnTo>
                      <a:pt x="0" y="785749"/>
                    </a:lnTo>
                    <a:close/>
                  </a:path>
                </a:pathLst>
              </a:custGeom>
              <a:solidFill>
                <a:srgbClr val="5C77B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0" y="192120"/>
              <a:ext cx="2507205" cy="473050"/>
            </a:xfrm>
            <a:prstGeom prst="rect">
              <a:avLst/>
            </a:prstGeom>
          </p:spPr>
          <p:txBody>
            <a:bodyPr lIns="0" tIns="0" rIns="0" bIns="0" rtlCol="0" anchor="t">
              <a:spAutoFit/>
            </a:bodyPr>
            <a:lstStyle/>
            <a:p>
              <a:pPr marL="0" marR="0" lvl="0" indent="0" algn="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a:ea typeface="+mn-ea"/>
                  <a:cs typeface="+mn-cs"/>
                </a:rPr>
                <a:t>IESF | 2024</a:t>
              </a:r>
            </a:p>
          </p:txBody>
        </p:sp>
      </p:grpSp>
    </p:spTree>
    <p:extLst>
      <p:ext uri="{BB962C8B-B14F-4D97-AF65-F5344CB8AC3E}">
        <p14:creationId xmlns:p14="http://schemas.microsoft.com/office/powerpoint/2010/main" val="1005625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1495848" y="1488689"/>
            <a:ext cx="11523871" cy="613411"/>
          </a:xfrm>
          <a:prstGeom prst="rect">
            <a:avLst/>
          </a:prstGeom>
        </p:spPr>
        <p:txBody>
          <a:bodyPr lIns="0" tIns="0" rIns="0" bIns="0" rtlCol="0" anchor="t">
            <a:spAutoFit/>
          </a:bodyPr>
          <a:lstStyle/>
          <a:p>
            <a:pPr>
              <a:lnSpc>
                <a:spcPts val="4770"/>
              </a:lnSpc>
            </a:pPr>
            <a:r>
              <a:rPr lang="en-US" sz="4500">
                <a:solidFill>
                  <a:srgbClr val="2D3A5F"/>
                </a:solidFill>
                <a:latin typeface="Montserrat Bold"/>
              </a:rPr>
              <a:t>GLOBAL ECONOMIC OUTLOOK</a:t>
            </a:r>
          </a:p>
        </p:txBody>
      </p:sp>
      <p:sp>
        <p:nvSpPr>
          <p:cNvPr id="3" name="TextBox 3"/>
          <p:cNvSpPr txBox="1"/>
          <p:nvPr/>
        </p:nvSpPr>
        <p:spPr>
          <a:xfrm>
            <a:off x="1495848" y="2488171"/>
            <a:ext cx="13242283" cy="5000600"/>
          </a:xfrm>
          <a:prstGeom prst="rect">
            <a:avLst/>
          </a:prstGeom>
        </p:spPr>
        <p:txBody>
          <a:bodyPr lIns="0" tIns="0" rIns="0" bIns="0" rtlCol="0" anchor="t">
            <a:spAutoFit/>
          </a:bodyPr>
          <a:lstStyle/>
          <a:p>
            <a:pPr marL="431801" lvl="1" indent="-215900">
              <a:lnSpc>
                <a:spcPts val="2800"/>
              </a:lnSpc>
              <a:buFont typeface="Arial"/>
              <a:buChar char="•"/>
            </a:pPr>
            <a:r>
              <a:rPr lang="en-US" sz="2000" dirty="0">
                <a:solidFill>
                  <a:srgbClr val="2D3A5F"/>
                </a:solidFill>
                <a:latin typeface="Montserrat"/>
              </a:rPr>
              <a:t>Global GDP Growth Projections: Projected at 2.9% for 2023, slowing to 2.7% in 2024, and improving slightly to 3.0% in 2025.</a:t>
            </a:r>
          </a:p>
          <a:p>
            <a:pPr>
              <a:lnSpc>
                <a:spcPts val="2800"/>
              </a:lnSpc>
            </a:pPr>
            <a:endParaRPr lang="en-US" sz="2000" dirty="0">
              <a:solidFill>
                <a:srgbClr val="2D3A5F"/>
              </a:solidFill>
              <a:latin typeface="Montserrat"/>
            </a:endParaRPr>
          </a:p>
          <a:p>
            <a:pPr marL="431801" lvl="1" indent="-215900">
              <a:lnSpc>
                <a:spcPts val="2800"/>
              </a:lnSpc>
              <a:buFont typeface="Arial"/>
              <a:buChar char="•"/>
            </a:pPr>
            <a:r>
              <a:rPr lang="en-US" sz="2000" dirty="0">
                <a:solidFill>
                  <a:srgbClr val="2D3A5F"/>
                </a:solidFill>
                <a:latin typeface="Montserrat"/>
              </a:rPr>
              <a:t>Regional Growth Trends: Asia expected to drive the bulk of global growth from 2023 to 2025.</a:t>
            </a:r>
          </a:p>
          <a:p>
            <a:pPr>
              <a:lnSpc>
                <a:spcPts val="2800"/>
              </a:lnSpc>
            </a:pPr>
            <a:endParaRPr lang="en-US" sz="2000" dirty="0">
              <a:solidFill>
                <a:srgbClr val="2D3A5F"/>
              </a:solidFill>
              <a:latin typeface="Montserrat"/>
            </a:endParaRPr>
          </a:p>
          <a:p>
            <a:pPr marL="431801" lvl="1" indent="-215900">
              <a:lnSpc>
                <a:spcPts val="2800"/>
              </a:lnSpc>
              <a:buFont typeface="Arial"/>
              <a:buChar char="•"/>
            </a:pPr>
            <a:r>
              <a:rPr lang="en-US" sz="2000" dirty="0">
                <a:solidFill>
                  <a:srgbClr val="2D3A5F"/>
                </a:solidFill>
                <a:latin typeface="Montserrat"/>
              </a:rPr>
              <a:t>Inflation Expectations: Consumer price inflation projected to decline from 7.0% in 2023 to 5.2% in 2024, and further to 3.8% in 2025.</a:t>
            </a:r>
          </a:p>
          <a:p>
            <a:pPr>
              <a:lnSpc>
                <a:spcPts val="2800"/>
              </a:lnSpc>
            </a:pPr>
            <a:endParaRPr lang="en-US" sz="2000" dirty="0">
              <a:solidFill>
                <a:srgbClr val="2D3A5F"/>
              </a:solidFill>
              <a:latin typeface="Montserrat"/>
            </a:endParaRPr>
          </a:p>
          <a:p>
            <a:pPr marL="431801" lvl="1" indent="-215900">
              <a:lnSpc>
                <a:spcPts val="2800"/>
              </a:lnSpc>
              <a:buFont typeface="Arial"/>
              <a:buChar char="•"/>
            </a:pPr>
            <a:r>
              <a:rPr lang="en-US" sz="2000" dirty="0">
                <a:solidFill>
                  <a:srgbClr val="2D3A5F"/>
                </a:solidFill>
                <a:latin typeface="Montserrat"/>
              </a:rPr>
              <a:t>U.S. Economic Outlook: GDP growth projected at 2.4% in 2023, slowing to 1.5% in 2024, and picking up to 1.7% in 2025.</a:t>
            </a:r>
          </a:p>
          <a:p>
            <a:pPr>
              <a:lnSpc>
                <a:spcPts val="2800"/>
              </a:lnSpc>
            </a:pPr>
            <a:endParaRPr lang="en-US" sz="2000" b="1" dirty="0">
              <a:solidFill>
                <a:srgbClr val="2D3A5F"/>
              </a:solidFill>
              <a:latin typeface="Montserrat"/>
            </a:endParaRPr>
          </a:p>
          <a:p>
            <a:pPr marL="431801" lvl="1" indent="-215900">
              <a:lnSpc>
                <a:spcPts val="2800"/>
              </a:lnSpc>
              <a:buFont typeface="Arial"/>
              <a:buChar char="•"/>
            </a:pPr>
            <a:r>
              <a:rPr lang="en-US" sz="2000" b="1" dirty="0">
                <a:solidFill>
                  <a:srgbClr val="2D3A5F"/>
                </a:solidFill>
                <a:latin typeface="Montserrat Bold"/>
              </a:rPr>
              <a:t>Euro area’s </a:t>
            </a:r>
            <a:r>
              <a:rPr lang="en-US" sz="2000" b="1" dirty="0">
                <a:solidFill>
                  <a:srgbClr val="2D3A5F"/>
                </a:solidFill>
                <a:latin typeface="Montserrat"/>
              </a:rPr>
              <a:t>growth at 0.6% in 2023, rising to 0.9% in 2024 and 1.5% in 2025. </a:t>
            </a:r>
          </a:p>
          <a:p>
            <a:pPr>
              <a:lnSpc>
                <a:spcPts val="2800"/>
              </a:lnSpc>
            </a:pPr>
            <a:endParaRPr lang="en-US" sz="2000" dirty="0">
              <a:solidFill>
                <a:srgbClr val="2D3A5F"/>
              </a:solidFill>
              <a:latin typeface="Montserrat"/>
            </a:endParaRPr>
          </a:p>
          <a:p>
            <a:pPr marL="431801" lvl="1" indent="-215900">
              <a:lnSpc>
                <a:spcPts val="2800"/>
              </a:lnSpc>
              <a:buFont typeface="Arial"/>
              <a:buChar char="•"/>
            </a:pPr>
            <a:r>
              <a:rPr lang="en-US" sz="2000" dirty="0">
                <a:solidFill>
                  <a:srgbClr val="2D3A5F"/>
                </a:solidFill>
                <a:latin typeface="Montserrat"/>
              </a:rPr>
              <a:t>China’s growth expected at 5.2% in 2023, then dropping to 4.7% in 2024 and 4.2% in 2025.</a:t>
            </a:r>
          </a:p>
        </p:txBody>
      </p:sp>
      <p:grpSp>
        <p:nvGrpSpPr>
          <p:cNvPr id="4" name="Group 4"/>
          <p:cNvGrpSpPr/>
          <p:nvPr/>
        </p:nvGrpSpPr>
        <p:grpSpPr>
          <a:xfrm>
            <a:off x="0" y="8778240"/>
            <a:ext cx="18288000" cy="1508760"/>
            <a:chOff x="0" y="0"/>
            <a:chExt cx="24384000" cy="2011680"/>
          </a:xfrm>
        </p:grpSpPr>
        <p:grpSp>
          <p:nvGrpSpPr>
            <p:cNvPr id="5" name="Group 5"/>
            <p:cNvGrpSpPr/>
            <p:nvPr/>
          </p:nvGrpSpPr>
          <p:grpSpPr>
            <a:xfrm>
              <a:off x="0" y="0"/>
              <a:ext cx="24384000" cy="2011680"/>
              <a:chOff x="0" y="0"/>
              <a:chExt cx="24384000" cy="2011680"/>
            </a:xfrm>
          </p:grpSpPr>
          <p:sp>
            <p:nvSpPr>
              <p:cNvPr id="6" name="Freeform 6"/>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7" name="Freeform 7"/>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3"/>
              <a:stretch>
                <a:fillRect t="-117" b="-117"/>
              </a:stretch>
            </a:blipFill>
          </p:spPr>
          <p:txBody>
            <a:bodyPr/>
            <a:lstStyle/>
            <a:p>
              <a:endParaRPr lang="nl-NL"/>
            </a:p>
          </p:txBody>
        </p:sp>
        <p:grpSp>
          <p:nvGrpSpPr>
            <p:cNvPr id="8" name="Group 8"/>
            <p:cNvGrpSpPr/>
            <p:nvPr/>
          </p:nvGrpSpPr>
          <p:grpSpPr>
            <a:xfrm>
              <a:off x="18638058" y="617868"/>
              <a:ext cx="5745940" cy="785774"/>
              <a:chOff x="0" y="0"/>
              <a:chExt cx="5745940" cy="785774"/>
            </a:xfrm>
          </p:grpSpPr>
          <p:sp>
            <p:nvSpPr>
              <p:cNvPr id="9" name="Freeform 9"/>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0" name="TextBox 10"/>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2165667" y="2615797"/>
            <a:ext cx="3854129" cy="3086100"/>
            <a:chOff x="0" y="0"/>
            <a:chExt cx="1015079" cy="812800"/>
          </a:xfrm>
        </p:grpSpPr>
        <p:sp>
          <p:nvSpPr>
            <p:cNvPr id="3" name="Freeform 3"/>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4F6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pl-PL" sz="2096" b="0" i="0" u="none" strike="noStrike" kern="1200" cap="none" spc="0" normalizeH="0" baseline="0" noProof="0" dirty="0">
                  <a:ln>
                    <a:noFill/>
                  </a:ln>
                  <a:solidFill>
                    <a:srgbClr val="FFFFFF"/>
                  </a:solidFill>
                  <a:effectLst/>
                  <a:uLnTx/>
                  <a:uFillTx/>
                  <a:latin typeface="Montserrat Bold"/>
                  <a:ea typeface="+mn-ea"/>
                  <a:cs typeface="+mn-cs"/>
                </a:rPr>
                <a:t>www</a:t>
              </a:r>
              <a:endParaRPr kumimoji="0" lang="en-US" sz="2096" b="0" i="0" u="none" strike="noStrike" kern="1200" cap="none" spc="0" normalizeH="0" baseline="0" noProof="0" dirty="0">
                <a:ln>
                  <a:noFill/>
                </a:ln>
                <a:solidFill>
                  <a:srgbClr val="FFFFFF"/>
                </a:solidFill>
                <a:effectLst/>
                <a:uLnTx/>
                <a:uFillTx/>
                <a:latin typeface="Montserrat Light"/>
                <a:ea typeface="+mn-ea"/>
                <a:cs typeface="+mn-cs"/>
              </a:endParaRPr>
            </a:p>
          </p:txBody>
        </p:sp>
      </p:grpSp>
      <p:grpSp>
        <p:nvGrpSpPr>
          <p:cNvPr id="5" name="Group 5"/>
          <p:cNvGrpSpPr/>
          <p:nvPr/>
        </p:nvGrpSpPr>
        <p:grpSpPr>
          <a:xfrm>
            <a:off x="2165667" y="6473422"/>
            <a:ext cx="3854129" cy="3086100"/>
            <a:chOff x="0" y="0"/>
            <a:chExt cx="1015079" cy="812800"/>
          </a:xfrm>
        </p:grpSpPr>
        <p:sp>
          <p:nvSpPr>
            <p:cNvPr id="6" name="Freeform 6"/>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E1E1E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Calibri"/>
                  <a:ea typeface="+mn-ea"/>
                  <a:cs typeface="+mn-cs"/>
                </a:rPr>
                <a:t>LinkedIn</a:t>
              </a:r>
              <a:endParaRPr kumimoji="0" sz="18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 name="Group 8"/>
          <p:cNvGrpSpPr/>
          <p:nvPr/>
        </p:nvGrpSpPr>
        <p:grpSpPr>
          <a:xfrm>
            <a:off x="12618875" y="6473422"/>
            <a:ext cx="3854129" cy="3116908"/>
            <a:chOff x="0" y="0"/>
            <a:chExt cx="1015079" cy="820914"/>
          </a:xfrm>
        </p:grpSpPr>
        <p:sp>
          <p:nvSpPr>
            <p:cNvPr id="9" name="Freeform 9"/>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8114"/>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r>
                <a:rPr kumimoji="0" lang="pl-PL" sz="1800" b="1" i="0" u="none" strike="noStrike" kern="1200" cap="none" spc="0" normalizeH="0" baseline="0" noProof="0" dirty="0" err="1">
                  <a:ln>
                    <a:noFill/>
                  </a:ln>
                  <a:solidFill>
                    <a:prstClr val="white"/>
                  </a:solidFill>
                  <a:effectLst/>
                  <a:uLnTx/>
                  <a:uFillTx/>
                  <a:latin typeface="Calibri"/>
                  <a:ea typeface="+mn-ea"/>
                  <a:cs typeface="+mn-cs"/>
                </a:rPr>
                <a:t>Presentations</a:t>
              </a:r>
              <a:endParaRPr kumimoji="0" sz="1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4" name="Group 14"/>
          <p:cNvGrpSpPr/>
          <p:nvPr/>
        </p:nvGrpSpPr>
        <p:grpSpPr>
          <a:xfrm>
            <a:off x="7200371" y="4024980"/>
            <a:ext cx="3887257" cy="3353833"/>
            <a:chOff x="0" y="-62400"/>
            <a:chExt cx="1023804" cy="883314"/>
          </a:xfrm>
        </p:grpSpPr>
        <p:sp>
          <p:nvSpPr>
            <p:cNvPr id="15" name="Freeform 15"/>
            <p:cNvSpPr/>
            <p:nvPr/>
          </p:nvSpPr>
          <p:spPr>
            <a:xfrm>
              <a:off x="8725" y="8114"/>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6240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Calibri"/>
                  <a:ea typeface="+mn-ea"/>
                  <a:cs typeface="+mn-cs"/>
                </a:rPr>
                <a:t>Instagram</a:t>
              </a:r>
              <a:endParaRPr kumimoji="0" sz="18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7" name="Group 17"/>
          <p:cNvGrpSpPr/>
          <p:nvPr/>
        </p:nvGrpSpPr>
        <p:grpSpPr>
          <a:xfrm>
            <a:off x="12618875" y="2615797"/>
            <a:ext cx="3854129" cy="3086100"/>
            <a:chOff x="0" y="0"/>
            <a:chExt cx="1015079" cy="812800"/>
          </a:xfrm>
        </p:grpSpPr>
        <p:sp>
          <p:nvSpPr>
            <p:cNvPr id="18" name="Freeform 18"/>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pl-PL" sz="2096" b="0" i="0" u="none" strike="noStrike" kern="1200" cap="none" spc="0" normalizeH="0" baseline="0" noProof="0" dirty="0">
                  <a:ln>
                    <a:noFill/>
                  </a:ln>
                  <a:solidFill>
                    <a:srgbClr val="FFFFFF"/>
                  </a:solidFill>
                  <a:effectLst/>
                  <a:uLnTx/>
                  <a:uFillTx/>
                  <a:latin typeface="Montserrat Bold"/>
                  <a:ea typeface="+mn-ea"/>
                  <a:cs typeface="+mn-cs"/>
                </a:rPr>
                <a:t>Facebook</a:t>
              </a:r>
              <a:r>
                <a:rPr kumimoji="0" lang="en-US" sz="2096" b="0" i="0" u="none" strike="noStrike" kern="1200" cap="none" spc="0" normalizeH="0" baseline="0" noProof="0" dirty="0">
                  <a:ln>
                    <a:noFill/>
                  </a:ln>
                  <a:solidFill>
                    <a:srgbClr val="FFFFFF"/>
                  </a:solidFill>
                  <a:effectLst/>
                  <a:uLnTx/>
                  <a:uFillTx/>
                  <a:latin typeface="Montserrat"/>
                  <a:ea typeface="+mn-ea"/>
                  <a:cs typeface="+mn-cs"/>
                </a:rPr>
                <a:t>.</a:t>
              </a:r>
            </a:p>
          </p:txBody>
        </p:sp>
      </p:grpSp>
      <p:grpSp>
        <p:nvGrpSpPr>
          <p:cNvPr id="20" name="Group 20"/>
          <p:cNvGrpSpPr/>
          <p:nvPr/>
        </p:nvGrpSpPr>
        <p:grpSpPr>
          <a:xfrm>
            <a:off x="889060" y="818989"/>
            <a:ext cx="9283839" cy="1238536"/>
            <a:chOff x="0" y="0"/>
            <a:chExt cx="2445126" cy="326199"/>
          </a:xfrm>
        </p:grpSpPr>
        <p:sp>
          <p:nvSpPr>
            <p:cNvPr id="21" name="Freeform 21"/>
            <p:cNvSpPr/>
            <p:nvPr/>
          </p:nvSpPr>
          <p:spPr>
            <a:xfrm>
              <a:off x="0" y="0"/>
              <a:ext cx="2445126" cy="326199"/>
            </a:xfrm>
            <a:custGeom>
              <a:avLst/>
              <a:gdLst/>
              <a:ahLst/>
              <a:cxnLst/>
              <a:rect l="l" t="t" r="r" b="b"/>
              <a:pathLst>
                <a:path w="2445126" h="326199">
                  <a:moveTo>
                    <a:pt x="0" y="0"/>
                  </a:moveTo>
                  <a:lnTo>
                    <a:pt x="2445126" y="0"/>
                  </a:lnTo>
                  <a:lnTo>
                    <a:pt x="2445126" y="326199"/>
                  </a:lnTo>
                  <a:lnTo>
                    <a:pt x="0" y="326199"/>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0"/>
              <a:ext cx="2445126" cy="326199"/>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1165200" y="1025160"/>
            <a:ext cx="8906922" cy="764633"/>
          </a:xfrm>
          <a:prstGeom prst="rect">
            <a:avLst/>
          </a:prstGeom>
        </p:spPr>
        <p:txBody>
          <a:bodyPr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pl-PL" sz="4400" b="0" i="0" u="none" strike="noStrike" kern="1200" cap="none" spc="0" normalizeH="0" baseline="0" noProof="0" dirty="0" err="1">
                <a:ln>
                  <a:noFill/>
                </a:ln>
                <a:solidFill>
                  <a:srgbClr val="FFFFFF"/>
                </a:solidFill>
                <a:effectLst/>
                <a:uLnTx/>
                <a:uFillTx/>
                <a:latin typeface="Montserrat Bold"/>
                <a:ea typeface="+mn-ea"/>
                <a:cs typeface="+mn-cs"/>
              </a:rPr>
              <a:t>What</a:t>
            </a:r>
            <a:r>
              <a:rPr kumimoji="0" lang="pl-PL" sz="4400" b="0" i="0" u="none" strike="noStrike" kern="1200" cap="none" spc="0" normalizeH="0" baseline="0" noProof="0" dirty="0">
                <a:ln>
                  <a:noFill/>
                </a:ln>
                <a:solidFill>
                  <a:srgbClr val="FFFFFF"/>
                </a:solidFill>
                <a:effectLst/>
                <a:uLnTx/>
                <a:uFillTx/>
                <a:latin typeface="Montserrat Bold"/>
                <a:ea typeface="+mn-ea"/>
                <a:cs typeface="+mn-cs"/>
              </a:rPr>
              <a:t> for?</a:t>
            </a:r>
            <a:endParaRPr kumimoji="0" lang="en-US" sz="4400" b="0" i="0" u="none" strike="noStrike" kern="1200" cap="none" spc="0" normalizeH="0" baseline="0" noProof="0" dirty="0">
              <a:ln>
                <a:noFill/>
              </a:ln>
              <a:solidFill>
                <a:srgbClr val="FFFFFF"/>
              </a:solidFill>
              <a:effectLst/>
              <a:uLnTx/>
              <a:uFillTx/>
              <a:latin typeface="Montserrat Bold"/>
              <a:ea typeface="+mn-ea"/>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2165667" y="2615797"/>
            <a:ext cx="3854129" cy="3086100"/>
            <a:chOff x="0" y="0"/>
            <a:chExt cx="1015079" cy="812800"/>
          </a:xfrm>
        </p:grpSpPr>
        <p:sp>
          <p:nvSpPr>
            <p:cNvPr id="3" name="Freeform 3"/>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4F6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FFFFFF"/>
                  </a:solidFill>
                  <a:effectLst/>
                  <a:uLnTx/>
                  <a:uFillTx/>
                  <a:latin typeface="Montserrat Bold"/>
                  <a:ea typeface="+mn-ea"/>
                  <a:cs typeface="+mn-cs"/>
                </a:rPr>
                <a:t>Time Saving &amp; Cost Saving</a:t>
              </a: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FFFFFF"/>
                  </a:solidFill>
                  <a:effectLst/>
                  <a:uLnTx/>
                  <a:uFillTx/>
                  <a:latin typeface="Montserrat Light"/>
                  <a:ea typeface="+mn-ea"/>
                  <a:cs typeface="+mn-cs"/>
                </a:rPr>
                <a:t>Create </a:t>
              </a:r>
              <a:r>
                <a:rPr kumimoji="0" lang="pl-PL" sz="2096" b="0" i="0" u="none" strike="noStrike" kern="1200" cap="none" spc="0" normalizeH="0" baseline="0" noProof="0" dirty="0" err="1">
                  <a:ln>
                    <a:noFill/>
                  </a:ln>
                  <a:solidFill>
                    <a:srgbClr val="FFFFFF"/>
                  </a:solidFill>
                  <a:effectLst/>
                  <a:uLnTx/>
                  <a:uFillTx/>
                  <a:latin typeface="Montserrat Light"/>
                  <a:ea typeface="+mn-ea"/>
                  <a:cs typeface="+mn-cs"/>
                </a:rPr>
                <a:t>picture</a:t>
              </a:r>
              <a:r>
                <a:rPr kumimoji="0" lang="pl-PL" sz="2096" b="0" i="0" u="none" strike="noStrike" kern="1200" cap="none" spc="0" normalizeH="0" baseline="0" noProof="0" dirty="0">
                  <a:ln>
                    <a:noFill/>
                  </a:ln>
                  <a:solidFill>
                    <a:srgbClr val="FFFFFF"/>
                  </a:solidFill>
                  <a:effectLst/>
                  <a:uLnTx/>
                  <a:uFillTx/>
                  <a:latin typeface="Montserrat Light"/>
                  <a:ea typeface="+mn-ea"/>
                  <a:cs typeface="+mn-cs"/>
                </a:rPr>
                <a:t> in </a:t>
              </a:r>
              <a:r>
                <a:rPr kumimoji="0" lang="pl-PL" sz="2096" b="0" i="0" u="none" strike="noStrike" kern="1200" cap="none" spc="0" normalizeH="0" baseline="0" noProof="0" dirty="0" err="1">
                  <a:ln>
                    <a:noFill/>
                  </a:ln>
                  <a:solidFill>
                    <a:srgbClr val="FFFFFF"/>
                  </a:solidFill>
                  <a:effectLst/>
                  <a:uLnTx/>
                  <a:uFillTx/>
                  <a:latin typeface="Montserrat Light"/>
                  <a:ea typeface="+mn-ea"/>
                  <a:cs typeface="+mn-cs"/>
                </a:rPr>
                <a:t>minutes</a:t>
              </a:r>
              <a:r>
                <a:rPr kumimoji="0" lang="pl-PL" sz="2096" b="0" i="0" u="none" strike="noStrike" kern="1200" cap="none" spc="0" normalizeH="0" baseline="0" noProof="0" dirty="0">
                  <a:ln>
                    <a:noFill/>
                  </a:ln>
                  <a:solidFill>
                    <a:srgbClr val="FFFFFF"/>
                  </a:solidFill>
                  <a:effectLst/>
                  <a:uLnTx/>
                  <a:uFillTx/>
                  <a:latin typeface="Montserrat Light"/>
                  <a:ea typeface="+mn-ea"/>
                  <a:cs typeface="+mn-cs"/>
                </a:rPr>
                <a:t> </a:t>
              </a:r>
              <a:endParaRPr kumimoji="0" lang="en-US" sz="2096" b="0" i="0" u="none" strike="noStrike" kern="1200" cap="none" spc="0" normalizeH="0" baseline="0" noProof="0" dirty="0">
                <a:ln>
                  <a:noFill/>
                </a:ln>
                <a:solidFill>
                  <a:srgbClr val="FFFFFF"/>
                </a:solidFill>
                <a:effectLst/>
                <a:uLnTx/>
                <a:uFillTx/>
                <a:latin typeface="Montserrat Light"/>
                <a:ea typeface="+mn-ea"/>
                <a:cs typeface="+mn-cs"/>
              </a:endParaRPr>
            </a:p>
          </p:txBody>
        </p:sp>
      </p:grpSp>
      <p:grpSp>
        <p:nvGrpSpPr>
          <p:cNvPr id="5" name="Group 5"/>
          <p:cNvGrpSpPr/>
          <p:nvPr/>
        </p:nvGrpSpPr>
        <p:grpSpPr>
          <a:xfrm>
            <a:off x="2165667" y="6473422"/>
            <a:ext cx="3854129" cy="3086100"/>
            <a:chOff x="0" y="0"/>
            <a:chExt cx="1015079" cy="812800"/>
          </a:xfrm>
        </p:grpSpPr>
        <p:sp>
          <p:nvSpPr>
            <p:cNvPr id="6" name="Freeform 6"/>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E1E1E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pl-PL" sz="2096" b="0" i="0" u="none" strike="noStrike" kern="1200" cap="none" spc="0" normalizeH="0" baseline="0" noProof="0" dirty="0">
                  <a:ln>
                    <a:noFill/>
                  </a:ln>
                  <a:solidFill>
                    <a:srgbClr val="000000"/>
                  </a:solidFill>
                  <a:effectLst/>
                  <a:uLnTx/>
                  <a:uFillTx/>
                  <a:latin typeface="Montserrat Bold"/>
                  <a:ea typeface="+mn-ea"/>
                  <a:cs typeface="+mn-cs"/>
                </a:rPr>
                <a:t>Format &amp; </a:t>
              </a:r>
              <a:r>
                <a:rPr kumimoji="0" lang="pl-PL" sz="2096" b="0" i="0" u="none" strike="noStrike" kern="1200" cap="none" spc="0" normalizeH="0" baseline="0" noProof="0" dirty="0" err="1">
                  <a:ln>
                    <a:noFill/>
                  </a:ln>
                  <a:solidFill>
                    <a:srgbClr val="000000"/>
                  </a:solidFill>
                  <a:effectLst/>
                  <a:uLnTx/>
                  <a:uFillTx/>
                  <a:latin typeface="Montserrat Bold"/>
                  <a:ea typeface="+mn-ea"/>
                  <a:cs typeface="+mn-cs"/>
                </a:rPr>
                <a:t>Size</a:t>
              </a:r>
              <a:r>
                <a:rPr kumimoji="0" lang="en-US" sz="2096" b="0" i="0" u="none" strike="noStrike" kern="1200" cap="none" spc="0" normalizeH="0" baseline="0" noProof="0" dirty="0">
                  <a:ln>
                    <a:noFill/>
                  </a:ln>
                  <a:solidFill>
                    <a:srgbClr val="000000"/>
                  </a:solidFill>
                  <a:effectLst/>
                  <a:uLnTx/>
                  <a:uFillTx/>
                  <a:latin typeface="Montserrat Light"/>
                  <a:ea typeface="+mn-ea"/>
                  <a:cs typeface="+mn-cs"/>
                </a:rPr>
                <a:t> </a:t>
              </a: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D3A5F"/>
                  </a:solidFill>
                  <a:effectLst/>
                  <a:uLnTx/>
                  <a:uFillTx/>
                  <a:latin typeface="Montserrat Italics"/>
                  <a:ea typeface="+mn-ea"/>
                  <a:cs typeface="+mn-cs"/>
                </a:rPr>
                <a:t>Layout can be adapted to the </a:t>
              </a:r>
              <a:r>
                <a:rPr kumimoji="0" lang="pl-PL" sz="2400" b="0" i="0" u="none" strike="noStrike" kern="1200" cap="none" spc="0" normalizeH="0" baseline="0" noProof="0" dirty="0" err="1">
                  <a:ln>
                    <a:noFill/>
                  </a:ln>
                  <a:solidFill>
                    <a:srgbClr val="2D3A5F"/>
                  </a:solidFill>
                  <a:effectLst/>
                  <a:uLnTx/>
                  <a:uFillTx/>
                  <a:latin typeface="Montserrat Italics"/>
                  <a:ea typeface="+mn-ea"/>
                  <a:cs typeface="+mn-cs"/>
                </a:rPr>
                <a:t>needed</a:t>
              </a:r>
              <a:r>
                <a:rPr kumimoji="0" lang="pl-PL" sz="2400" b="0" i="0" u="none" strike="noStrike" kern="1200" cap="none" spc="0" normalizeH="0" baseline="0" noProof="0" dirty="0">
                  <a:ln>
                    <a:noFill/>
                  </a:ln>
                  <a:solidFill>
                    <a:srgbClr val="2D3A5F"/>
                  </a:solidFill>
                  <a:effectLst/>
                  <a:uLnTx/>
                  <a:uFillTx/>
                  <a:latin typeface="Montserrat Italics"/>
                  <a:ea typeface="+mn-ea"/>
                  <a:cs typeface="+mn-cs"/>
                </a:rPr>
                <a:t> </a:t>
              </a:r>
              <a:r>
                <a:rPr kumimoji="0" lang="pl-PL" sz="2400" b="0" i="1" u="none" strike="noStrike" kern="1200" cap="none" spc="0" normalizeH="0" baseline="0" noProof="0" dirty="0">
                  <a:ln>
                    <a:noFill/>
                  </a:ln>
                  <a:solidFill>
                    <a:srgbClr val="2D3A5F"/>
                  </a:solidFill>
                  <a:effectLst/>
                  <a:uLnTx/>
                  <a:uFillTx/>
                  <a:latin typeface="Montserrat Italics"/>
                  <a:ea typeface="+mn-ea"/>
                  <a:cs typeface="+mn-cs"/>
                </a:rPr>
                <a:t>format and </a:t>
              </a:r>
              <a:r>
                <a:rPr kumimoji="0" lang="pl-PL" sz="2400" b="0" i="1" u="none" strike="noStrike" kern="1200" cap="none" spc="0" normalizeH="0" baseline="0" noProof="0" dirty="0" err="1">
                  <a:ln>
                    <a:noFill/>
                  </a:ln>
                  <a:solidFill>
                    <a:srgbClr val="2D3A5F"/>
                  </a:solidFill>
                  <a:effectLst/>
                  <a:uLnTx/>
                  <a:uFillTx/>
                  <a:latin typeface="Montserrat Italics"/>
                  <a:ea typeface="+mn-ea"/>
                  <a:cs typeface="+mn-cs"/>
                </a:rPr>
                <a:t>size</a:t>
              </a:r>
              <a:endParaRPr kumimoji="0" lang="en-US" sz="2096" b="0" i="1" u="none" strike="noStrike" kern="1200" cap="none" spc="0" normalizeH="0" baseline="0" noProof="0" dirty="0">
                <a:ln>
                  <a:noFill/>
                </a:ln>
                <a:solidFill>
                  <a:srgbClr val="000000"/>
                </a:solidFill>
                <a:effectLst/>
                <a:uLnTx/>
                <a:uFillTx/>
                <a:latin typeface="Montserrat Light"/>
                <a:ea typeface="+mn-ea"/>
                <a:cs typeface="+mn-cs"/>
              </a:endParaRPr>
            </a:p>
          </p:txBody>
        </p:sp>
      </p:grpSp>
      <p:grpSp>
        <p:nvGrpSpPr>
          <p:cNvPr id="11" name="Group 11"/>
          <p:cNvGrpSpPr/>
          <p:nvPr/>
        </p:nvGrpSpPr>
        <p:grpSpPr>
          <a:xfrm>
            <a:off x="12618872" y="6506210"/>
            <a:ext cx="3874009" cy="3133090"/>
            <a:chOff x="817369" y="-1057705"/>
            <a:chExt cx="1020315" cy="825176"/>
          </a:xfrm>
        </p:grpSpPr>
        <p:sp>
          <p:nvSpPr>
            <p:cNvPr id="12" name="Freeform 12"/>
            <p:cNvSpPr/>
            <p:nvPr/>
          </p:nvSpPr>
          <p:spPr>
            <a:xfrm>
              <a:off x="822605" y="-1057705"/>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E9ED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817369" y="-1015225"/>
              <a:ext cx="1015079" cy="782696"/>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pl-PL" sz="2096" b="0" i="0" u="none" strike="noStrike" kern="1200" cap="none" spc="0" normalizeH="0" baseline="0" noProof="0" dirty="0" err="1">
                  <a:ln>
                    <a:noFill/>
                  </a:ln>
                  <a:solidFill>
                    <a:srgbClr val="4F6AB3"/>
                  </a:solidFill>
                  <a:effectLst/>
                  <a:uLnTx/>
                  <a:uFillTx/>
                  <a:latin typeface="Montserrat Bold"/>
                  <a:ea typeface="+mn-ea"/>
                  <a:cs typeface="+mn-cs"/>
                </a:rPr>
                <a:t>Headline</a:t>
              </a:r>
              <a:endParaRPr kumimoji="0" lang="en-US" sz="2096" b="0" i="0" u="none" strike="noStrike" kern="1200" cap="none" spc="0" normalizeH="0" baseline="0" noProof="0" dirty="0">
                <a:ln>
                  <a:noFill/>
                </a:ln>
                <a:solidFill>
                  <a:srgbClr val="4F6AB3"/>
                </a:solidFill>
                <a:effectLst/>
                <a:uLnTx/>
                <a:uFillTx/>
                <a:latin typeface="Montserrat Bold"/>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096" b="0" i="0" u="none" strike="noStrike" kern="1200" cap="none" spc="0" normalizeH="0" baseline="0" noProof="0" dirty="0">
                <a:ln>
                  <a:noFill/>
                </a:ln>
                <a:solidFill>
                  <a:srgbClr val="4F6AB3"/>
                </a:solidFill>
                <a:effectLst/>
                <a:uLnTx/>
                <a:uFillTx/>
                <a:latin typeface="Montserrat Bold"/>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4F6AB3"/>
                  </a:solidFill>
                  <a:effectLst/>
                  <a:uLnTx/>
                  <a:uFillTx/>
                  <a:latin typeface="Montserrat Light"/>
                  <a:ea typeface="+mn-ea"/>
                  <a:cs typeface="+mn-cs"/>
                </a:rPr>
                <a:t>It proposes to you a headline based on the prompt. Useful for the pictures you use in articles.</a:t>
              </a: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096" b="0" i="0" u="none" strike="noStrike" kern="1200" cap="none" spc="0" normalizeH="0" baseline="0" noProof="0" dirty="0">
                <a:ln>
                  <a:noFill/>
                </a:ln>
                <a:solidFill>
                  <a:srgbClr val="4F6AB3"/>
                </a:solidFill>
                <a:effectLst/>
                <a:uLnTx/>
                <a:uFillTx/>
                <a:latin typeface="Montserrat Light"/>
                <a:ea typeface="+mn-ea"/>
                <a:cs typeface="+mn-cs"/>
              </a:endParaRPr>
            </a:p>
          </p:txBody>
        </p:sp>
      </p:grpSp>
      <p:grpSp>
        <p:nvGrpSpPr>
          <p:cNvPr id="14" name="Group 14"/>
          <p:cNvGrpSpPr/>
          <p:nvPr/>
        </p:nvGrpSpPr>
        <p:grpSpPr>
          <a:xfrm>
            <a:off x="7402209" y="4076700"/>
            <a:ext cx="3854129" cy="3086100"/>
            <a:chOff x="0" y="0"/>
            <a:chExt cx="1015079" cy="812800"/>
          </a:xfrm>
        </p:grpSpPr>
        <p:sp>
          <p:nvSpPr>
            <p:cNvPr id="15" name="Freeform 15"/>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pl-PL" sz="2096" b="0" i="0" u="none" strike="noStrike" kern="1200" cap="none" spc="0" normalizeH="0" baseline="0" noProof="0" dirty="0" err="1">
                  <a:ln>
                    <a:noFill/>
                  </a:ln>
                  <a:solidFill>
                    <a:srgbClr val="000000"/>
                  </a:solidFill>
                  <a:effectLst/>
                  <a:uLnTx/>
                  <a:uFillTx/>
                  <a:latin typeface="Montserrat Bold"/>
                  <a:ea typeface="+mn-ea"/>
                  <a:cs typeface="+mn-cs"/>
                </a:rPr>
                <a:t>Colours</a:t>
              </a:r>
              <a:r>
                <a:rPr kumimoji="0" lang="pl-PL" sz="2096" b="0" i="0" u="none" strike="noStrike" kern="1200" cap="none" spc="0" normalizeH="0" baseline="0" noProof="0" dirty="0">
                  <a:ln>
                    <a:noFill/>
                  </a:ln>
                  <a:solidFill>
                    <a:srgbClr val="000000"/>
                  </a:solidFill>
                  <a:effectLst/>
                  <a:uLnTx/>
                  <a:uFillTx/>
                  <a:latin typeface="Montserrat Bold"/>
                  <a:ea typeface="+mn-ea"/>
                  <a:cs typeface="+mn-cs"/>
                </a:rPr>
                <a:t> and </a:t>
              </a:r>
              <a:r>
                <a:rPr kumimoji="0" lang="pl-PL" sz="2096" b="0" i="0" u="none" strike="noStrike" kern="1200" cap="none" spc="0" normalizeH="0" baseline="0" noProof="0" dirty="0" err="1">
                  <a:ln>
                    <a:noFill/>
                  </a:ln>
                  <a:solidFill>
                    <a:srgbClr val="000000"/>
                  </a:solidFill>
                  <a:effectLst/>
                  <a:uLnTx/>
                  <a:uFillTx/>
                  <a:latin typeface="Montserrat Bold"/>
                  <a:ea typeface="+mn-ea"/>
                  <a:cs typeface="+mn-cs"/>
                </a:rPr>
                <a:t>Fonts</a:t>
              </a:r>
              <a:endParaRPr kumimoji="0" lang="en-US" sz="2096" b="0" i="0" u="none" strike="noStrike" kern="1200" cap="none" spc="0" normalizeH="0" baseline="0" noProof="0" dirty="0">
                <a:ln>
                  <a:noFill/>
                </a:ln>
                <a:solidFill>
                  <a:srgbClr val="000000"/>
                </a:solidFill>
                <a:effectLst/>
                <a:uLnTx/>
                <a:uFillTx/>
                <a:latin typeface="Montserrat Bold"/>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000000"/>
                  </a:solidFill>
                  <a:effectLst/>
                  <a:uLnTx/>
                  <a:uFillTx/>
                  <a:latin typeface="Montserrat Bold"/>
                  <a:ea typeface="+mn-ea"/>
                  <a:cs typeface="+mn-cs"/>
                </a:rPr>
                <a:t> </a:t>
              </a: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pl-PL" sz="2096" b="0" i="0" u="none" strike="noStrike" kern="1200" cap="none" spc="0" normalizeH="0" baseline="0" noProof="0" dirty="0" err="1">
                  <a:ln>
                    <a:noFill/>
                  </a:ln>
                  <a:solidFill>
                    <a:srgbClr val="000000"/>
                  </a:solidFill>
                  <a:effectLst/>
                  <a:uLnTx/>
                  <a:uFillTx/>
                  <a:latin typeface="Montserrat"/>
                  <a:ea typeface="+mn-ea"/>
                  <a:cs typeface="+mn-cs"/>
                </a:rPr>
                <a:t>You</a:t>
              </a:r>
              <a:r>
                <a:rPr kumimoji="0" lang="pl-PL" sz="2096" b="0" i="0" u="none" strike="noStrike" kern="1200" cap="none" spc="0" normalizeH="0" baseline="0" noProof="0" dirty="0">
                  <a:ln>
                    <a:noFill/>
                  </a:ln>
                  <a:solidFill>
                    <a:srgbClr val="000000"/>
                  </a:solidFill>
                  <a:effectLst/>
                  <a:uLnTx/>
                  <a:uFillTx/>
                  <a:latin typeface="Montserrat"/>
                  <a:ea typeface="+mn-ea"/>
                  <a:cs typeface="+mn-cs"/>
                </a:rPr>
                <a:t> </a:t>
              </a:r>
              <a:r>
                <a:rPr kumimoji="0" lang="pl-PL" sz="2096" b="0" i="0" u="none" strike="noStrike" kern="1200" cap="none" spc="0" normalizeH="0" baseline="0" noProof="0" dirty="0" err="1">
                  <a:ln>
                    <a:noFill/>
                  </a:ln>
                  <a:solidFill>
                    <a:srgbClr val="000000"/>
                  </a:solidFill>
                  <a:effectLst/>
                  <a:uLnTx/>
                  <a:uFillTx/>
                  <a:latin typeface="Montserrat"/>
                  <a:ea typeface="+mn-ea"/>
                  <a:cs typeface="+mn-cs"/>
                </a:rPr>
                <a:t>can</a:t>
              </a:r>
              <a:r>
                <a:rPr kumimoji="0" lang="pl-PL" sz="2096" b="0" i="0" u="none" strike="noStrike" kern="1200" cap="none" spc="0" normalizeH="0" baseline="0" noProof="0" dirty="0">
                  <a:ln>
                    <a:noFill/>
                  </a:ln>
                  <a:solidFill>
                    <a:srgbClr val="000000"/>
                  </a:solidFill>
                  <a:effectLst/>
                  <a:uLnTx/>
                  <a:uFillTx/>
                  <a:latin typeface="Montserrat"/>
                  <a:ea typeface="+mn-ea"/>
                  <a:cs typeface="+mn-cs"/>
                </a:rPr>
                <a:t> </a:t>
              </a:r>
              <a:r>
                <a:rPr kumimoji="0" lang="pl-PL" sz="2096" b="0" i="0" u="none" strike="noStrike" kern="1200" cap="none" spc="0" normalizeH="0" baseline="0" noProof="0" dirty="0" err="1">
                  <a:ln>
                    <a:noFill/>
                  </a:ln>
                  <a:solidFill>
                    <a:srgbClr val="000000"/>
                  </a:solidFill>
                  <a:effectLst/>
                  <a:uLnTx/>
                  <a:uFillTx/>
                  <a:latin typeface="Montserrat"/>
                  <a:ea typeface="+mn-ea"/>
                  <a:cs typeface="+mn-cs"/>
                </a:rPr>
                <a:t>change</a:t>
              </a:r>
              <a:r>
                <a:rPr kumimoji="0" lang="pl-PL" sz="2096" b="0" i="0" u="none" strike="noStrike" kern="1200" cap="none" spc="0" normalizeH="0" baseline="0" noProof="0" dirty="0">
                  <a:ln>
                    <a:noFill/>
                  </a:ln>
                  <a:solidFill>
                    <a:srgbClr val="000000"/>
                  </a:solidFill>
                  <a:effectLst/>
                  <a:uLnTx/>
                  <a:uFillTx/>
                  <a:latin typeface="Montserrat"/>
                  <a:ea typeface="+mn-ea"/>
                  <a:cs typeface="+mn-cs"/>
                </a:rPr>
                <a:t> </a:t>
              </a:r>
              <a:r>
                <a:rPr kumimoji="0" lang="pl-PL" sz="2096" b="0" i="0" u="none" strike="noStrike" kern="1200" cap="none" spc="0" normalizeH="0" baseline="0" noProof="0" dirty="0" err="1">
                  <a:ln>
                    <a:noFill/>
                  </a:ln>
                  <a:solidFill>
                    <a:srgbClr val="000000"/>
                  </a:solidFill>
                  <a:effectLst/>
                  <a:uLnTx/>
                  <a:uFillTx/>
                  <a:latin typeface="Montserrat"/>
                  <a:ea typeface="+mn-ea"/>
                  <a:cs typeface="+mn-cs"/>
                </a:rPr>
                <a:t>everything</a:t>
              </a:r>
              <a:r>
                <a:rPr kumimoji="0" lang="pl-PL" sz="2096" b="0" i="0" u="none" strike="noStrike" kern="1200" cap="none" spc="0" normalizeH="0" baseline="0" noProof="0" dirty="0">
                  <a:ln>
                    <a:noFill/>
                  </a:ln>
                  <a:solidFill>
                    <a:srgbClr val="000000"/>
                  </a:solidFill>
                  <a:effectLst/>
                  <a:uLnTx/>
                  <a:uFillTx/>
                  <a:latin typeface="Montserrat"/>
                  <a:ea typeface="+mn-ea"/>
                  <a:cs typeface="+mn-cs"/>
                </a:rPr>
                <a:t> on the </a:t>
              </a:r>
              <a:r>
                <a:rPr kumimoji="0" lang="pl-PL" sz="2096" b="0" i="0" u="none" strike="noStrike" kern="1200" cap="none" spc="0" normalizeH="0" baseline="0" noProof="0" dirty="0" err="1">
                  <a:ln>
                    <a:noFill/>
                  </a:ln>
                  <a:solidFill>
                    <a:srgbClr val="000000"/>
                  </a:solidFill>
                  <a:effectLst/>
                  <a:uLnTx/>
                  <a:uFillTx/>
                  <a:latin typeface="Montserrat"/>
                  <a:ea typeface="+mn-ea"/>
                  <a:cs typeface="+mn-cs"/>
                </a:rPr>
                <a:t>picture</a:t>
              </a:r>
              <a:endParaRPr kumimoji="0" lang="en-US" sz="2096" b="0" i="0" u="none" strike="noStrike" kern="1200" cap="none" spc="0" normalizeH="0" baseline="0" noProof="0" dirty="0">
                <a:ln>
                  <a:noFill/>
                </a:ln>
                <a:solidFill>
                  <a:srgbClr val="000000"/>
                </a:solidFill>
                <a:effectLst/>
                <a:uLnTx/>
                <a:uFillTx/>
                <a:latin typeface="Montserrat"/>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096" b="0" i="0" u="none" strike="noStrike" kern="1200" cap="none" spc="0" normalizeH="0" baseline="0" noProof="0" dirty="0">
                <a:ln>
                  <a:noFill/>
                </a:ln>
                <a:solidFill>
                  <a:srgbClr val="000000"/>
                </a:solidFill>
                <a:effectLst/>
                <a:uLnTx/>
                <a:uFillTx/>
                <a:latin typeface="Montserrat"/>
                <a:ea typeface="+mn-ea"/>
                <a:cs typeface="+mn-cs"/>
              </a:endParaRPr>
            </a:p>
          </p:txBody>
        </p:sp>
      </p:grpSp>
      <p:grpSp>
        <p:nvGrpSpPr>
          <p:cNvPr id="17" name="Group 17"/>
          <p:cNvGrpSpPr/>
          <p:nvPr/>
        </p:nvGrpSpPr>
        <p:grpSpPr>
          <a:xfrm>
            <a:off x="12618875" y="2615797"/>
            <a:ext cx="3854129" cy="3086100"/>
            <a:chOff x="0" y="0"/>
            <a:chExt cx="1015079" cy="812800"/>
          </a:xfrm>
        </p:grpSpPr>
        <p:sp>
          <p:nvSpPr>
            <p:cNvPr id="18" name="Freeform 18"/>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FFFFFF"/>
                  </a:solidFill>
                  <a:effectLst/>
                  <a:uLnTx/>
                  <a:uFillTx/>
                  <a:latin typeface="Montserrat Bold"/>
                  <a:ea typeface="+mn-ea"/>
                  <a:cs typeface="+mn-cs"/>
                </a:rPr>
                <a:t>Better Company image</a:t>
              </a: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FFFFFF"/>
                  </a:solidFill>
                  <a:effectLst/>
                  <a:uLnTx/>
                  <a:uFillTx/>
                  <a:latin typeface="Montserrat Bold"/>
                  <a:ea typeface="+mn-ea"/>
                  <a:cs typeface="+mn-cs"/>
                </a:rPr>
                <a:t> </a:t>
              </a: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FFFFFF"/>
                  </a:solidFill>
                  <a:effectLst/>
                  <a:uLnTx/>
                  <a:uFillTx/>
                  <a:latin typeface="Montserrat"/>
                  <a:ea typeface="+mn-ea"/>
                  <a:cs typeface="+mn-cs"/>
                </a:rPr>
                <a:t>Company images looks more modern and professional</a:t>
              </a:r>
            </a:p>
          </p:txBody>
        </p:sp>
      </p:grpSp>
      <p:grpSp>
        <p:nvGrpSpPr>
          <p:cNvPr id="20" name="Group 20"/>
          <p:cNvGrpSpPr/>
          <p:nvPr/>
        </p:nvGrpSpPr>
        <p:grpSpPr>
          <a:xfrm>
            <a:off x="889060" y="818989"/>
            <a:ext cx="9283839" cy="1238536"/>
            <a:chOff x="0" y="0"/>
            <a:chExt cx="2445126" cy="326199"/>
          </a:xfrm>
        </p:grpSpPr>
        <p:sp>
          <p:nvSpPr>
            <p:cNvPr id="21" name="Freeform 21"/>
            <p:cNvSpPr/>
            <p:nvPr/>
          </p:nvSpPr>
          <p:spPr>
            <a:xfrm>
              <a:off x="0" y="0"/>
              <a:ext cx="2445126" cy="326199"/>
            </a:xfrm>
            <a:custGeom>
              <a:avLst/>
              <a:gdLst/>
              <a:ahLst/>
              <a:cxnLst/>
              <a:rect l="l" t="t" r="r" b="b"/>
              <a:pathLst>
                <a:path w="2445126" h="326199">
                  <a:moveTo>
                    <a:pt x="0" y="0"/>
                  </a:moveTo>
                  <a:lnTo>
                    <a:pt x="2445126" y="0"/>
                  </a:lnTo>
                  <a:lnTo>
                    <a:pt x="2445126" y="326199"/>
                  </a:lnTo>
                  <a:lnTo>
                    <a:pt x="0" y="326199"/>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0"/>
              <a:ext cx="2445126" cy="326199"/>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1165200" y="1025160"/>
            <a:ext cx="8906922" cy="819113"/>
          </a:xfrm>
          <a:prstGeom prst="rect">
            <a:avLst/>
          </a:prstGeom>
        </p:spPr>
        <p:txBody>
          <a:bodyPr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5399" b="0" i="0" u="none" strike="noStrike" kern="1200" cap="none" spc="0" normalizeH="0" baseline="0" noProof="0" dirty="0">
                <a:ln>
                  <a:noFill/>
                </a:ln>
                <a:solidFill>
                  <a:srgbClr val="FFFFFF"/>
                </a:solidFill>
                <a:effectLst/>
                <a:uLnTx/>
                <a:uFillTx/>
                <a:latin typeface="Montserrat Bold"/>
                <a:ea typeface="+mn-ea"/>
                <a:cs typeface="+mn-cs"/>
              </a:rPr>
              <a:t>Gamma Advantages</a:t>
            </a:r>
          </a:p>
        </p:txBody>
      </p:sp>
    </p:spTree>
    <p:extLst>
      <p:ext uri="{BB962C8B-B14F-4D97-AF65-F5344CB8AC3E}">
        <p14:creationId xmlns:p14="http://schemas.microsoft.com/office/powerpoint/2010/main" val="2051664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grpSp>
        <p:nvGrpSpPr>
          <p:cNvPr id="26" name="Group 20">
            <a:extLst>
              <a:ext uri="{FF2B5EF4-FFF2-40B4-BE49-F238E27FC236}">
                <a16:creationId xmlns:a16="http://schemas.microsoft.com/office/drawing/2014/main" id="{EB4194AF-F74E-ABF0-4935-11AE8705C954}"/>
              </a:ext>
            </a:extLst>
          </p:cNvPr>
          <p:cNvGrpSpPr/>
          <p:nvPr/>
        </p:nvGrpSpPr>
        <p:grpSpPr>
          <a:xfrm>
            <a:off x="914400" y="3467100"/>
            <a:ext cx="16611600" cy="2743200"/>
            <a:chOff x="0" y="0"/>
            <a:chExt cx="2445126" cy="326199"/>
          </a:xfrm>
        </p:grpSpPr>
        <p:sp>
          <p:nvSpPr>
            <p:cNvPr id="27" name="Freeform 21">
              <a:extLst>
                <a:ext uri="{FF2B5EF4-FFF2-40B4-BE49-F238E27FC236}">
                  <a16:creationId xmlns:a16="http://schemas.microsoft.com/office/drawing/2014/main" id="{D0564126-2B7A-9B4C-1229-013C238AC2FC}"/>
                </a:ext>
              </a:extLst>
            </p:cNvPr>
            <p:cNvSpPr/>
            <p:nvPr/>
          </p:nvSpPr>
          <p:spPr>
            <a:xfrm>
              <a:off x="0" y="0"/>
              <a:ext cx="2445126" cy="326199"/>
            </a:xfrm>
            <a:custGeom>
              <a:avLst/>
              <a:gdLst/>
              <a:ahLst/>
              <a:cxnLst/>
              <a:rect l="l" t="t" r="r" b="b"/>
              <a:pathLst>
                <a:path w="2445126" h="326199">
                  <a:moveTo>
                    <a:pt x="0" y="0"/>
                  </a:moveTo>
                  <a:lnTo>
                    <a:pt x="2445126" y="0"/>
                  </a:lnTo>
                  <a:lnTo>
                    <a:pt x="2445126" y="326199"/>
                  </a:lnTo>
                  <a:lnTo>
                    <a:pt x="0" y="326199"/>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2">
              <a:extLst>
                <a:ext uri="{FF2B5EF4-FFF2-40B4-BE49-F238E27FC236}">
                  <a16:creationId xmlns:a16="http://schemas.microsoft.com/office/drawing/2014/main" id="{01095E8A-7D19-B827-ACA3-17A992AD4987}"/>
                </a:ext>
              </a:extLst>
            </p:cNvPr>
            <p:cNvSpPr txBox="1"/>
            <p:nvPr/>
          </p:nvSpPr>
          <p:spPr>
            <a:xfrm>
              <a:off x="0" y="0"/>
              <a:ext cx="2445126" cy="326199"/>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feld 29">
            <a:extLst>
              <a:ext uri="{FF2B5EF4-FFF2-40B4-BE49-F238E27FC236}">
                <a16:creationId xmlns:a16="http://schemas.microsoft.com/office/drawing/2014/main" id="{EAE23E45-A55A-A0D1-5AB5-58E81C200972}"/>
              </a:ext>
            </a:extLst>
          </p:cNvPr>
          <p:cNvSpPr txBox="1"/>
          <p:nvPr/>
        </p:nvSpPr>
        <p:spPr>
          <a:xfrm>
            <a:off x="2362200" y="3619500"/>
            <a:ext cx="147828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Online Presentation - How to use </a:t>
            </a:r>
            <a:r>
              <a:rPr kumimoji="0" lang="pl-PL" sz="24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Microsoft Designer</a:t>
            </a:r>
            <a:r>
              <a:rPr kumimoji="0" lang="en-US" sz="24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GAMMA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Calibri"/>
                <a:ea typeface="+mn-ea"/>
                <a:cs typeface="+mn-cs"/>
                <a:hlinkClick r:id="rId3"/>
              </a:rPr>
              <a:t>https://www.youtube.com/watch?v=0W5jX3dJb4c</a:t>
            </a:r>
            <a:endParaRPr kumimoji="0" lang="pl-PL"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892062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764160" y="556547"/>
            <a:ext cx="625483" cy="625483"/>
          </a:xfrm>
          <a:custGeom>
            <a:avLst/>
            <a:gdLst/>
            <a:ahLst/>
            <a:cxnLst/>
            <a:rect l="l" t="t" r="r" b="b"/>
            <a:pathLst>
              <a:path w="625483" h="625483">
                <a:moveTo>
                  <a:pt x="0" y="0"/>
                </a:moveTo>
                <a:lnTo>
                  <a:pt x="625483" y="0"/>
                </a:lnTo>
                <a:lnTo>
                  <a:pt x="625483" y="625483"/>
                </a:lnTo>
                <a:lnTo>
                  <a:pt x="0" y="625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16052875" y="9237955"/>
            <a:ext cx="2235125" cy="589331"/>
            <a:chOff x="0" y="0"/>
            <a:chExt cx="2980167" cy="785774"/>
          </a:xfrm>
        </p:grpSpPr>
        <p:grpSp>
          <p:nvGrpSpPr>
            <p:cNvPr id="13" name="Group 13"/>
            <p:cNvGrpSpPr/>
            <p:nvPr/>
          </p:nvGrpSpPr>
          <p:grpSpPr>
            <a:xfrm>
              <a:off x="0" y="0"/>
              <a:ext cx="2980167" cy="785774"/>
              <a:chOff x="0" y="0"/>
              <a:chExt cx="2980167" cy="785774"/>
            </a:xfrm>
          </p:grpSpPr>
          <p:sp>
            <p:nvSpPr>
              <p:cNvPr id="14" name="Freeform 14"/>
              <p:cNvSpPr/>
              <p:nvPr/>
            </p:nvSpPr>
            <p:spPr>
              <a:xfrm>
                <a:off x="0" y="0"/>
                <a:ext cx="2980149" cy="785749"/>
              </a:xfrm>
              <a:custGeom>
                <a:avLst/>
                <a:gdLst/>
                <a:ahLst/>
                <a:cxnLst/>
                <a:rect l="l" t="t" r="r" b="b"/>
                <a:pathLst>
                  <a:path w="2980149" h="785749">
                    <a:moveTo>
                      <a:pt x="0" y="0"/>
                    </a:moveTo>
                    <a:lnTo>
                      <a:pt x="2980149" y="0"/>
                    </a:lnTo>
                    <a:lnTo>
                      <a:pt x="2980149" y="785749"/>
                    </a:lnTo>
                    <a:lnTo>
                      <a:pt x="0" y="785749"/>
                    </a:lnTo>
                    <a:close/>
                  </a:path>
                </a:pathLst>
              </a:custGeom>
              <a:solidFill>
                <a:srgbClr val="5C77B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0" y="192120"/>
              <a:ext cx="2507205" cy="473050"/>
            </a:xfrm>
            <a:prstGeom prst="rect">
              <a:avLst/>
            </a:prstGeom>
          </p:spPr>
          <p:txBody>
            <a:bodyPr lIns="0" tIns="0" rIns="0" bIns="0" rtlCol="0" anchor="t">
              <a:spAutoFit/>
            </a:bodyPr>
            <a:lstStyle/>
            <a:p>
              <a:pPr marL="0" marR="0" lvl="0" indent="0" algn="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a:ea typeface="+mn-ea"/>
                  <a:cs typeface="+mn-cs"/>
                </a:rPr>
                <a:t>IESF | 2024</a:t>
              </a:r>
            </a:p>
          </p:txBody>
        </p:sp>
      </p:grpSp>
      <p:pic>
        <p:nvPicPr>
          <p:cNvPr id="7" name="Obraz 6">
            <a:extLst>
              <a:ext uri="{FF2B5EF4-FFF2-40B4-BE49-F238E27FC236}">
                <a16:creationId xmlns:a16="http://schemas.microsoft.com/office/drawing/2014/main" id="{63ADBA25-789F-A7F1-3B7C-4999787ABCC4}"/>
              </a:ext>
            </a:extLst>
          </p:cNvPr>
          <p:cNvPicPr>
            <a:picLocks noChangeAspect="1"/>
          </p:cNvPicPr>
          <p:nvPr/>
        </p:nvPicPr>
        <p:blipFill>
          <a:blip r:embed="rId6"/>
          <a:stretch>
            <a:fillRect/>
          </a:stretch>
        </p:blipFill>
        <p:spPr>
          <a:xfrm>
            <a:off x="2708" y="0"/>
            <a:ext cx="18282583" cy="10287000"/>
          </a:xfrm>
          <a:prstGeom prst="rect">
            <a:avLst/>
          </a:prstGeom>
        </p:spPr>
      </p:pic>
    </p:spTree>
    <p:extLst>
      <p:ext uri="{BB962C8B-B14F-4D97-AF65-F5344CB8AC3E}">
        <p14:creationId xmlns:p14="http://schemas.microsoft.com/office/powerpoint/2010/main" val="7621323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C9DAF8">
                <a:alpha val="70980"/>
              </a:srgbClr>
            </a:gs>
          </a:gsLst>
          <a:lin ang="5400012" scaled="0"/>
        </a:gradFill>
        <a:effectLst/>
      </p:bgPr>
    </p:bg>
    <p:spTree>
      <p:nvGrpSpPr>
        <p:cNvPr id="1" name="Shape 53"/>
        <p:cNvGrpSpPr/>
        <p:nvPr/>
      </p:nvGrpSpPr>
      <p:grpSpPr>
        <a:xfrm>
          <a:off x="0" y="0"/>
          <a:ext cx="0" cy="0"/>
          <a:chOff x="0" y="0"/>
          <a:chExt cx="0" cy="0"/>
        </a:xfrm>
      </p:grpSpPr>
      <p:sp>
        <p:nvSpPr>
          <p:cNvPr id="54" name="Google Shape;54;p13"/>
          <p:cNvSpPr/>
          <p:nvPr/>
        </p:nvSpPr>
        <p:spPr>
          <a:xfrm>
            <a:off x="5534450" y="3261050"/>
            <a:ext cx="1051200" cy="569400"/>
          </a:xfrm>
          <a:prstGeom prst="roundRect">
            <a:avLst>
              <a:gd name="adj" fmla="val 16667"/>
            </a:avLst>
          </a:prstGeom>
          <a:solidFill>
            <a:srgbClr val="2D3B5F"/>
          </a:solidFill>
          <a:ln>
            <a:noFill/>
          </a:ln>
        </p:spPr>
        <p:txBody>
          <a:bodyPr spcFirstLastPara="1" wrap="square" lIns="182850" tIns="182850" rIns="182850" bIns="182850" anchor="ctr" anchorCtr="0">
            <a:noAutofit/>
          </a:bodyPr>
          <a:lstStyle/>
          <a:p>
            <a:pPr algn="ctr" defTabSz="1828800">
              <a:buClr>
                <a:srgbClr val="000000"/>
              </a:buClr>
            </a:pPr>
            <a:endParaRPr sz="2800" kern="0">
              <a:solidFill>
                <a:srgbClr val="000000"/>
              </a:solidFill>
              <a:latin typeface="Arial"/>
              <a:cs typeface="Arial"/>
              <a:sym typeface="Arial"/>
            </a:endParaRPr>
          </a:p>
        </p:txBody>
      </p:sp>
      <p:sp>
        <p:nvSpPr>
          <p:cNvPr id="55" name="Google Shape;55;p13"/>
          <p:cNvSpPr txBox="1"/>
          <p:nvPr/>
        </p:nvSpPr>
        <p:spPr>
          <a:xfrm>
            <a:off x="5515550" y="3185640"/>
            <a:ext cx="1089000" cy="5694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s-419" sz="2400" kern="0">
                <a:solidFill>
                  <a:srgbClr val="FFFFFF"/>
                </a:solidFill>
                <a:latin typeface="Montserrat"/>
                <a:ea typeface="Montserrat"/>
                <a:cs typeface="Montserrat"/>
                <a:sym typeface="Montserrat"/>
              </a:rPr>
              <a:t>CEO</a:t>
            </a:r>
            <a:endParaRPr sz="2400" b="1" kern="0">
              <a:solidFill>
                <a:srgbClr val="FFFFFF"/>
              </a:solidFill>
              <a:latin typeface="Montserrat"/>
              <a:ea typeface="Montserrat"/>
              <a:cs typeface="Montserrat"/>
              <a:sym typeface="Montserrat"/>
            </a:endParaRPr>
          </a:p>
        </p:txBody>
      </p:sp>
      <p:sp>
        <p:nvSpPr>
          <p:cNvPr id="56" name="Google Shape;56;p13"/>
          <p:cNvSpPr txBox="1"/>
          <p:nvPr/>
        </p:nvSpPr>
        <p:spPr>
          <a:xfrm>
            <a:off x="5378000" y="3853348"/>
            <a:ext cx="6602400" cy="12468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s-419" sz="3600" b="1" kern="0" dirty="0">
                <a:solidFill>
                  <a:srgbClr val="5D77B9"/>
                </a:solidFill>
                <a:latin typeface="Montserrat"/>
                <a:ea typeface="Montserrat"/>
                <a:cs typeface="Montserrat"/>
                <a:sym typeface="Montserrat"/>
              </a:rPr>
              <a:t>ALYSSA LINCE BOYD</a:t>
            </a:r>
            <a:endParaRPr sz="3600" b="1" kern="0" dirty="0">
              <a:solidFill>
                <a:srgbClr val="5D77B9"/>
              </a:solidFill>
              <a:latin typeface="Montserrat"/>
              <a:ea typeface="Montserrat"/>
              <a:cs typeface="Montserrat"/>
              <a:sym typeface="Montserrat"/>
            </a:endParaRPr>
          </a:p>
          <a:p>
            <a:pPr defTabSz="1828800">
              <a:buClr>
                <a:srgbClr val="000000"/>
              </a:buClr>
            </a:pPr>
            <a:r>
              <a:rPr lang="es-419" sz="2400" b="1" kern="0" dirty="0">
                <a:solidFill>
                  <a:srgbClr val="2D3B5F"/>
                </a:solidFill>
                <a:latin typeface="Montserrat"/>
                <a:ea typeface="Montserrat"/>
                <a:cs typeface="Montserrat"/>
                <a:sym typeface="Montserrat"/>
              </a:rPr>
              <a:t>PANAMÁ</a:t>
            </a:r>
            <a:endParaRPr sz="2400" b="1" kern="0" dirty="0">
              <a:solidFill>
                <a:srgbClr val="2D3B5F"/>
              </a:solidFill>
              <a:latin typeface="Montserrat"/>
              <a:ea typeface="Montserrat"/>
              <a:cs typeface="Montserrat"/>
              <a:sym typeface="Montserrat"/>
            </a:endParaRPr>
          </a:p>
        </p:txBody>
      </p:sp>
      <p:sp>
        <p:nvSpPr>
          <p:cNvPr id="57" name="Google Shape;57;p13"/>
          <p:cNvSpPr txBox="1"/>
          <p:nvPr/>
        </p:nvSpPr>
        <p:spPr>
          <a:xfrm>
            <a:off x="5378000" y="5100148"/>
            <a:ext cx="6602400" cy="12468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s-ES" sz="2400" kern="0" dirty="0">
                <a:solidFill>
                  <a:srgbClr val="2D3B5F"/>
                </a:solidFill>
                <a:latin typeface="Montserrat"/>
                <a:ea typeface="Montserrat"/>
                <a:cs typeface="Montserrat"/>
                <a:sym typeface="Montserrat"/>
              </a:rPr>
              <a:t>AI Taskforce</a:t>
            </a:r>
          </a:p>
          <a:p>
            <a:pPr defTabSz="1828800">
              <a:buClr>
                <a:srgbClr val="000000"/>
              </a:buClr>
            </a:pPr>
            <a:endParaRPr lang="es-ES" sz="2400" kern="0" dirty="0">
              <a:solidFill>
                <a:srgbClr val="2D3B5F"/>
              </a:solidFill>
              <a:latin typeface="Montserrat"/>
              <a:ea typeface="Montserrat"/>
              <a:cs typeface="Montserrat"/>
              <a:sym typeface="Montserrat"/>
            </a:endParaRPr>
          </a:p>
          <a:p>
            <a:pPr defTabSz="1828800">
              <a:buClr>
                <a:srgbClr val="000000"/>
              </a:buClr>
            </a:pPr>
            <a:r>
              <a:rPr lang="es-ES" sz="2400" b="1" kern="0" dirty="0">
                <a:solidFill>
                  <a:srgbClr val="2D3B5F"/>
                </a:solidFill>
                <a:latin typeface="Montserrat"/>
                <a:ea typeface="Montserrat"/>
                <a:cs typeface="Montserrat"/>
                <a:sym typeface="Montserrat"/>
              </a:rPr>
              <a:t>Fireflies.ai</a:t>
            </a:r>
            <a:endParaRPr sz="2400" b="1" kern="0" dirty="0">
              <a:solidFill>
                <a:srgbClr val="2D3B5F"/>
              </a:solidFill>
              <a:latin typeface="Montserrat"/>
              <a:ea typeface="Montserrat"/>
              <a:cs typeface="Montserrat"/>
              <a:sym typeface="Montserrat"/>
            </a:endParaRPr>
          </a:p>
        </p:txBody>
      </p:sp>
      <p:pic>
        <p:nvPicPr>
          <p:cNvPr id="58" name="Google Shape;58;p13"/>
          <p:cNvPicPr preferRelativeResize="0"/>
          <p:nvPr/>
        </p:nvPicPr>
        <p:blipFill>
          <a:blip r:embed="rId3">
            <a:alphaModFix/>
          </a:blip>
          <a:stretch>
            <a:fillRect/>
          </a:stretch>
        </p:blipFill>
        <p:spPr>
          <a:xfrm>
            <a:off x="0" y="8953500"/>
            <a:ext cx="18288000" cy="1333500"/>
          </a:xfrm>
          <a:prstGeom prst="rect">
            <a:avLst/>
          </a:prstGeom>
          <a:noFill/>
          <a:ln>
            <a:noFill/>
          </a:ln>
        </p:spPr>
      </p:pic>
      <p:pic>
        <p:nvPicPr>
          <p:cNvPr id="59" name="Google Shape;59;p13"/>
          <p:cNvPicPr preferRelativeResize="0"/>
          <p:nvPr/>
        </p:nvPicPr>
        <p:blipFill>
          <a:blip r:embed="rId4">
            <a:alphaModFix/>
          </a:blip>
          <a:stretch>
            <a:fillRect/>
          </a:stretch>
        </p:blipFill>
        <p:spPr>
          <a:xfrm>
            <a:off x="0" y="1"/>
            <a:ext cx="4127500" cy="8953498"/>
          </a:xfrm>
          <a:prstGeom prst="rect">
            <a:avLst/>
          </a:prstGeom>
          <a:noFill/>
          <a:ln>
            <a:noFill/>
          </a:ln>
        </p:spPr>
      </p:pic>
      <p:pic>
        <p:nvPicPr>
          <p:cNvPr id="61" name="Google Shape;61;p13"/>
          <p:cNvPicPr preferRelativeResize="0"/>
          <p:nvPr/>
        </p:nvPicPr>
        <p:blipFill>
          <a:blip r:embed="rId5">
            <a:alphaModFix/>
          </a:blip>
          <a:stretch>
            <a:fillRect/>
          </a:stretch>
        </p:blipFill>
        <p:spPr>
          <a:xfrm>
            <a:off x="754051" y="9295296"/>
            <a:ext cx="1299750" cy="649900"/>
          </a:xfrm>
          <a:prstGeom prst="rect">
            <a:avLst/>
          </a:prstGeom>
          <a:noFill/>
          <a:ln>
            <a:noFill/>
          </a:ln>
        </p:spPr>
      </p:pic>
      <p:sp>
        <p:nvSpPr>
          <p:cNvPr id="62" name="Google Shape;62;p13"/>
          <p:cNvSpPr/>
          <p:nvPr/>
        </p:nvSpPr>
        <p:spPr>
          <a:xfrm>
            <a:off x="15690450" y="9338650"/>
            <a:ext cx="2102400" cy="569400"/>
          </a:xfrm>
          <a:prstGeom prst="roundRect">
            <a:avLst>
              <a:gd name="adj" fmla="val 16667"/>
            </a:avLst>
          </a:prstGeom>
          <a:solidFill>
            <a:srgbClr val="5D77B9"/>
          </a:solidFill>
          <a:ln>
            <a:noFill/>
          </a:ln>
        </p:spPr>
        <p:txBody>
          <a:bodyPr spcFirstLastPara="1" wrap="square" lIns="182850" tIns="182850" rIns="182850" bIns="182850" anchor="ctr" anchorCtr="0">
            <a:noAutofit/>
          </a:bodyPr>
          <a:lstStyle/>
          <a:p>
            <a:pPr algn="ctr" defTabSz="1828800">
              <a:buClr>
                <a:srgbClr val="000000"/>
              </a:buClr>
            </a:pPr>
            <a:endParaRPr sz="2800" kern="0">
              <a:solidFill>
                <a:srgbClr val="000000"/>
              </a:solidFill>
              <a:latin typeface="Arial"/>
              <a:cs typeface="Arial"/>
              <a:sym typeface="Arial"/>
            </a:endParaRPr>
          </a:p>
        </p:txBody>
      </p:sp>
      <p:sp>
        <p:nvSpPr>
          <p:cNvPr id="63" name="Google Shape;63;p13"/>
          <p:cNvSpPr txBox="1"/>
          <p:nvPr/>
        </p:nvSpPr>
        <p:spPr>
          <a:xfrm>
            <a:off x="15771350" y="9268200"/>
            <a:ext cx="2051400" cy="5694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s-419" sz="2400" kern="0">
                <a:solidFill>
                  <a:srgbClr val="FFFFFF"/>
                </a:solidFill>
                <a:latin typeface="Montserrat"/>
                <a:ea typeface="Montserrat"/>
                <a:cs typeface="Montserrat"/>
                <a:sym typeface="Montserrat"/>
              </a:rPr>
              <a:t>IESF| 2024</a:t>
            </a:r>
            <a:endParaRPr sz="2400" b="1" kern="0">
              <a:solidFill>
                <a:srgbClr val="FFFFFF"/>
              </a:solidFill>
              <a:latin typeface="Montserrat"/>
              <a:ea typeface="Montserrat"/>
              <a:cs typeface="Montserrat"/>
              <a:sym typeface="Montserrat"/>
            </a:endParaRPr>
          </a:p>
        </p:txBody>
      </p:sp>
      <p:pic>
        <p:nvPicPr>
          <p:cNvPr id="3" name="Picture 2" descr="A person in a white suit&#10;&#10;Description automatically generated">
            <a:extLst>
              <a:ext uri="{FF2B5EF4-FFF2-40B4-BE49-F238E27FC236}">
                <a16:creationId xmlns:a16="http://schemas.microsoft.com/office/drawing/2014/main" id="{74649FC2-C890-90B7-4715-C33D6057550E}"/>
              </a:ext>
            </a:extLst>
          </p:cNvPr>
          <p:cNvPicPr>
            <a:picLocks noChangeAspect="1"/>
          </p:cNvPicPr>
          <p:nvPr/>
        </p:nvPicPr>
        <p:blipFill rotWithShape="1">
          <a:blip r:embed="rId6"/>
          <a:srcRect t="24574" r="30612" b="24582"/>
          <a:stretch/>
        </p:blipFill>
        <p:spPr>
          <a:xfrm>
            <a:off x="-2163580" y="1536192"/>
            <a:ext cx="7137916" cy="5230368"/>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C9DAF8">
                <a:alpha val="70980"/>
              </a:srgbClr>
            </a:gs>
          </a:gsLst>
          <a:lin ang="5400012" scaled="0"/>
        </a:gradFill>
        <a:effectLst/>
      </p:bgPr>
    </p:bg>
    <p:spTree>
      <p:nvGrpSpPr>
        <p:cNvPr id="1" name="Shape 67"/>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a:off x="0" y="8989788"/>
            <a:ext cx="18288000" cy="1333500"/>
          </a:xfrm>
          <a:prstGeom prst="rect">
            <a:avLst/>
          </a:prstGeom>
          <a:noFill/>
          <a:ln>
            <a:noFill/>
          </a:ln>
        </p:spPr>
      </p:pic>
      <p:pic>
        <p:nvPicPr>
          <p:cNvPr id="70" name="Google Shape;70;p14"/>
          <p:cNvPicPr preferRelativeResize="0"/>
          <p:nvPr/>
        </p:nvPicPr>
        <p:blipFill>
          <a:blip r:embed="rId4">
            <a:alphaModFix/>
          </a:blip>
          <a:stretch>
            <a:fillRect/>
          </a:stretch>
        </p:blipFill>
        <p:spPr>
          <a:xfrm>
            <a:off x="0" y="1"/>
            <a:ext cx="435900" cy="10286998"/>
          </a:xfrm>
          <a:prstGeom prst="rect">
            <a:avLst/>
          </a:prstGeom>
          <a:noFill/>
          <a:ln>
            <a:noFill/>
          </a:ln>
        </p:spPr>
      </p:pic>
      <p:sp>
        <p:nvSpPr>
          <p:cNvPr id="71" name="Google Shape;71;p14"/>
          <p:cNvSpPr txBox="1"/>
          <p:nvPr/>
        </p:nvSpPr>
        <p:spPr>
          <a:xfrm>
            <a:off x="1232650" y="742900"/>
            <a:ext cx="16432200" cy="2753136"/>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s-ES" sz="4800" b="1" kern="0" dirty="0">
                <a:solidFill>
                  <a:srgbClr val="5D77B9"/>
                </a:solidFill>
                <a:latin typeface="Montserrat"/>
                <a:ea typeface="Montserrat"/>
                <a:cs typeface="Montserrat"/>
                <a:sym typeface="Montserrat"/>
              </a:rPr>
              <a:t>Fireflies.ai </a:t>
            </a:r>
          </a:p>
          <a:p>
            <a:pPr defTabSz="1828800">
              <a:buClr>
                <a:srgbClr val="000000"/>
              </a:buClr>
            </a:pPr>
            <a:endParaRPr lang="es-ES" sz="2800" b="1" kern="0" dirty="0">
              <a:solidFill>
                <a:srgbClr val="2D3B5F"/>
              </a:solidFill>
              <a:latin typeface="Montserrat" pitchFamily="2" charset="77"/>
              <a:ea typeface="Montserrat"/>
              <a:cs typeface="Montserrat"/>
              <a:sym typeface="Montserrat"/>
            </a:endParaRPr>
          </a:p>
          <a:p>
            <a:pPr defTabSz="1828800">
              <a:lnSpc>
                <a:spcPct val="150000"/>
              </a:lnSpc>
              <a:buClr>
                <a:srgbClr val="000000"/>
              </a:buClr>
            </a:pPr>
            <a:r>
              <a:rPr lang="en-US" sz="2800" kern="0" dirty="0">
                <a:solidFill>
                  <a:srgbClr val="2D3B5F"/>
                </a:solidFill>
                <a:latin typeface="Montserrat Light" pitchFamily="2" charset="77"/>
                <a:cs typeface="Arial"/>
                <a:sym typeface="Arial"/>
              </a:rPr>
              <a:t>Is an </a:t>
            </a:r>
            <a:r>
              <a:rPr lang="en-US" sz="2800" b="1" kern="0" dirty="0">
                <a:solidFill>
                  <a:srgbClr val="2D3B5F"/>
                </a:solidFill>
                <a:latin typeface="Montserrat Light" pitchFamily="2" charset="77"/>
                <a:cs typeface="Arial"/>
                <a:sym typeface="Arial"/>
              </a:rPr>
              <a:t>AI-powered meeting assistant </a:t>
            </a:r>
            <a:r>
              <a:rPr lang="en-US" sz="2800" kern="0" dirty="0">
                <a:solidFill>
                  <a:srgbClr val="2D3B5F"/>
                </a:solidFill>
                <a:latin typeface="Montserrat Light" pitchFamily="2" charset="77"/>
                <a:cs typeface="Arial"/>
                <a:sym typeface="Arial"/>
              </a:rPr>
              <a:t>tool that aims to streamline communication and </a:t>
            </a:r>
            <a:r>
              <a:rPr lang="en-US" sz="2800" b="1" kern="0" dirty="0">
                <a:solidFill>
                  <a:srgbClr val="2D3B5F"/>
                </a:solidFill>
                <a:latin typeface="Montserrat Light" pitchFamily="2" charset="77"/>
                <a:cs typeface="Arial"/>
                <a:sym typeface="Arial"/>
              </a:rPr>
              <a:t>enhance productivity </a:t>
            </a:r>
            <a:r>
              <a:rPr lang="en-US" sz="2800" kern="0" dirty="0">
                <a:solidFill>
                  <a:srgbClr val="2D3B5F"/>
                </a:solidFill>
                <a:latin typeface="Montserrat Light" pitchFamily="2" charset="77"/>
                <a:cs typeface="Arial"/>
                <a:sym typeface="Arial"/>
              </a:rPr>
              <a:t>in workplaces, designed to save time, </a:t>
            </a:r>
            <a:r>
              <a:rPr lang="en-US" sz="2800" b="1" kern="0" dirty="0">
                <a:solidFill>
                  <a:srgbClr val="2D3B5F"/>
                </a:solidFill>
                <a:latin typeface="Montserrat Light" pitchFamily="2" charset="77"/>
                <a:cs typeface="Arial"/>
                <a:sym typeface="Arial"/>
              </a:rPr>
              <a:t>improve collaboration</a:t>
            </a:r>
            <a:r>
              <a:rPr lang="en-US" sz="2800" kern="0" dirty="0">
                <a:solidFill>
                  <a:srgbClr val="2D3B5F"/>
                </a:solidFill>
                <a:latin typeface="Montserrat Light" pitchFamily="2" charset="77"/>
                <a:cs typeface="Arial"/>
                <a:sym typeface="Arial"/>
              </a:rPr>
              <a:t>, and enhance the overall </a:t>
            </a:r>
            <a:r>
              <a:rPr lang="en-US" sz="2800" b="1" kern="0" dirty="0">
                <a:solidFill>
                  <a:srgbClr val="2D3B5F"/>
                </a:solidFill>
                <a:latin typeface="Montserrat Light" pitchFamily="2" charset="77"/>
                <a:cs typeface="Arial"/>
                <a:sym typeface="Arial"/>
              </a:rPr>
              <a:t>efficiency of meetings</a:t>
            </a:r>
            <a:r>
              <a:rPr lang="en-US" sz="2800" kern="0" dirty="0">
                <a:solidFill>
                  <a:srgbClr val="2D3B5F"/>
                </a:solidFill>
                <a:latin typeface="Montserrat Light" pitchFamily="2" charset="77"/>
                <a:cs typeface="Arial"/>
                <a:sym typeface="Arial"/>
              </a:rPr>
              <a:t>.</a:t>
            </a:r>
            <a:endParaRPr sz="2800" kern="0" dirty="0">
              <a:solidFill>
                <a:srgbClr val="2D3B5F"/>
              </a:solidFill>
              <a:latin typeface="Montserrat Light" pitchFamily="2" charset="77"/>
              <a:ea typeface="Montserrat"/>
              <a:cs typeface="Montserrat"/>
              <a:sym typeface="Montserrat"/>
            </a:endParaRPr>
          </a:p>
        </p:txBody>
      </p:sp>
      <p:sp>
        <p:nvSpPr>
          <p:cNvPr id="72" name="Google Shape;72;p14"/>
          <p:cNvSpPr txBox="1"/>
          <p:nvPr/>
        </p:nvSpPr>
        <p:spPr>
          <a:xfrm>
            <a:off x="1232650" y="4714907"/>
            <a:ext cx="15219868" cy="3241990"/>
          </a:xfrm>
          <a:prstGeom prst="rect">
            <a:avLst/>
          </a:prstGeom>
          <a:noFill/>
          <a:ln>
            <a:noFill/>
          </a:ln>
        </p:spPr>
        <p:txBody>
          <a:bodyPr spcFirstLastPara="1" wrap="square" lIns="182850" tIns="182850" rIns="182850" bIns="182850" anchor="t" anchorCtr="0">
            <a:noAutofit/>
          </a:bodyPr>
          <a:lstStyle/>
          <a:p>
            <a:pPr defTabSz="1828800">
              <a:lnSpc>
                <a:spcPct val="200000"/>
              </a:lnSpc>
              <a:buClr>
                <a:srgbClr val="000000"/>
              </a:buClr>
              <a:buFont typeface="Arial" panose="020B0604020202020204" pitchFamily="34" charset="0"/>
              <a:buChar char="•"/>
            </a:pPr>
            <a:r>
              <a:rPr lang="en-US" sz="2800" kern="0" dirty="0">
                <a:solidFill>
                  <a:srgbClr val="2D3B5F"/>
                </a:solidFill>
                <a:latin typeface="Montserrat Light" pitchFamily="2" charset="77"/>
                <a:cs typeface="Arial"/>
                <a:sym typeface="Arial"/>
              </a:rPr>
              <a:t>Fireflies AI integrates with existing communication tools.</a:t>
            </a:r>
          </a:p>
          <a:p>
            <a:pPr defTabSz="1828800">
              <a:lnSpc>
                <a:spcPct val="200000"/>
              </a:lnSpc>
              <a:buClr>
                <a:srgbClr val="000000"/>
              </a:buClr>
              <a:buFont typeface="Arial" panose="020B0604020202020204" pitchFamily="34" charset="0"/>
              <a:buChar char="•"/>
            </a:pPr>
            <a:r>
              <a:rPr lang="en-US" sz="2800" kern="0" dirty="0">
                <a:solidFill>
                  <a:srgbClr val="2D3B5F"/>
                </a:solidFill>
                <a:latin typeface="Montserrat Light" pitchFamily="2" charset="77"/>
                <a:cs typeface="Arial"/>
                <a:sym typeface="Arial"/>
              </a:rPr>
              <a:t>Users schedule meetings as usual.</a:t>
            </a:r>
          </a:p>
          <a:p>
            <a:pPr defTabSz="1828800">
              <a:lnSpc>
                <a:spcPct val="200000"/>
              </a:lnSpc>
              <a:buClr>
                <a:srgbClr val="000000"/>
              </a:buClr>
              <a:buFont typeface="Arial" panose="020B0604020202020204" pitchFamily="34" charset="0"/>
              <a:buChar char="•"/>
            </a:pPr>
            <a:r>
              <a:rPr lang="en-US" sz="2800" kern="0" dirty="0">
                <a:solidFill>
                  <a:srgbClr val="2D3B5F"/>
                </a:solidFill>
                <a:latin typeface="Montserrat Light" pitchFamily="2" charset="77"/>
                <a:cs typeface="Arial"/>
                <a:sym typeface="Arial"/>
              </a:rPr>
              <a:t>Fireflies AI joins meetings as a participant, capturing and transcribing discussions.</a:t>
            </a:r>
          </a:p>
          <a:p>
            <a:pPr defTabSz="1828800">
              <a:lnSpc>
                <a:spcPct val="200000"/>
              </a:lnSpc>
              <a:buClr>
                <a:srgbClr val="000000"/>
              </a:buClr>
              <a:buFont typeface="Arial" panose="020B0604020202020204" pitchFamily="34" charset="0"/>
              <a:buChar char="•"/>
            </a:pPr>
            <a:r>
              <a:rPr lang="en-US" sz="2800" kern="0" dirty="0">
                <a:solidFill>
                  <a:srgbClr val="2D3B5F"/>
                </a:solidFill>
                <a:latin typeface="Montserrat Light" pitchFamily="2" charset="77"/>
                <a:cs typeface="Arial"/>
                <a:sym typeface="Arial"/>
              </a:rPr>
              <a:t>Post-meeting, users receive transcripts and insights.</a:t>
            </a:r>
          </a:p>
        </p:txBody>
      </p:sp>
      <p:pic>
        <p:nvPicPr>
          <p:cNvPr id="73" name="Google Shape;73;p14"/>
          <p:cNvPicPr preferRelativeResize="0"/>
          <p:nvPr/>
        </p:nvPicPr>
        <p:blipFill>
          <a:blip r:embed="rId5">
            <a:alphaModFix/>
          </a:blip>
          <a:stretch>
            <a:fillRect/>
          </a:stretch>
        </p:blipFill>
        <p:spPr>
          <a:xfrm>
            <a:off x="754051" y="9295296"/>
            <a:ext cx="1299750" cy="649900"/>
          </a:xfrm>
          <a:prstGeom prst="rect">
            <a:avLst/>
          </a:prstGeom>
          <a:noFill/>
          <a:ln>
            <a:noFill/>
          </a:ln>
        </p:spPr>
      </p:pic>
      <p:sp>
        <p:nvSpPr>
          <p:cNvPr id="74" name="Google Shape;74;p14"/>
          <p:cNvSpPr/>
          <p:nvPr/>
        </p:nvSpPr>
        <p:spPr>
          <a:xfrm>
            <a:off x="15690450" y="9338650"/>
            <a:ext cx="2102400" cy="569400"/>
          </a:xfrm>
          <a:prstGeom prst="roundRect">
            <a:avLst>
              <a:gd name="adj" fmla="val 16667"/>
            </a:avLst>
          </a:prstGeom>
          <a:solidFill>
            <a:srgbClr val="5D77B9"/>
          </a:solidFill>
          <a:ln>
            <a:noFill/>
          </a:ln>
        </p:spPr>
        <p:txBody>
          <a:bodyPr spcFirstLastPara="1" wrap="square" lIns="182850" tIns="182850" rIns="182850" bIns="182850" anchor="ctr" anchorCtr="0">
            <a:noAutofit/>
          </a:bodyPr>
          <a:lstStyle/>
          <a:p>
            <a:pPr algn="ctr" defTabSz="1828800">
              <a:buClr>
                <a:srgbClr val="000000"/>
              </a:buClr>
            </a:pPr>
            <a:endParaRPr sz="2800" kern="0">
              <a:solidFill>
                <a:srgbClr val="000000"/>
              </a:solidFill>
              <a:latin typeface="Arial"/>
              <a:cs typeface="Arial"/>
              <a:sym typeface="Arial"/>
            </a:endParaRPr>
          </a:p>
        </p:txBody>
      </p:sp>
      <p:sp>
        <p:nvSpPr>
          <p:cNvPr id="75" name="Google Shape;75;p14"/>
          <p:cNvSpPr txBox="1"/>
          <p:nvPr/>
        </p:nvSpPr>
        <p:spPr>
          <a:xfrm>
            <a:off x="15771350" y="9268200"/>
            <a:ext cx="2051400" cy="5694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s-419" sz="2400" kern="0">
                <a:solidFill>
                  <a:srgbClr val="FFFFFF"/>
                </a:solidFill>
                <a:latin typeface="Montserrat"/>
                <a:ea typeface="Montserrat"/>
                <a:cs typeface="Montserrat"/>
                <a:sym typeface="Montserrat"/>
              </a:rPr>
              <a:t>IESF| 2024</a:t>
            </a:r>
            <a:endParaRPr sz="2400" b="1" kern="0">
              <a:solidFill>
                <a:srgbClr val="FFFFFF"/>
              </a:solidFill>
              <a:latin typeface="Montserrat"/>
              <a:ea typeface="Montserrat"/>
              <a:cs typeface="Montserrat"/>
              <a:sym typeface="Montserrat"/>
            </a:endParaRPr>
          </a:p>
        </p:txBody>
      </p:sp>
      <p:sp>
        <p:nvSpPr>
          <p:cNvPr id="2" name="Google Shape;85;p15">
            <a:extLst>
              <a:ext uri="{FF2B5EF4-FFF2-40B4-BE49-F238E27FC236}">
                <a16:creationId xmlns:a16="http://schemas.microsoft.com/office/drawing/2014/main" id="{1262A82E-CE72-54DB-114B-9DC62A07C827}"/>
              </a:ext>
            </a:extLst>
          </p:cNvPr>
          <p:cNvSpPr txBox="1"/>
          <p:nvPr/>
        </p:nvSpPr>
        <p:spPr>
          <a:xfrm>
            <a:off x="1232650" y="4230106"/>
            <a:ext cx="14357400" cy="9696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US" sz="3200" b="1" kern="0" dirty="0">
                <a:solidFill>
                  <a:srgbClr val="5D76B9"/>
                </a:solidFill>
                <a:latin typeface="Montserrat" pitchFamily="2" charset="77"/>
                <a:ea typeface="Montserrat"/>
                <a:cs typeface="Montserrat"/>
                <a:sym typeface="Montserrat"/>
              </a:rPr>
              <a:t>How it Works: </a:t>
            </a:r>
          </a:p>
          <a:p>
            <a:pPr defTabSz="1828800">
              <a:buClr>
                <a:srgbClr val="000000"/>
              </a:buClr>
            </a:pPr>
            <a:endParaRPr lang="en-US" sz="3200" b="1" kern="0" dirty="0">
              <a:solidFill>
                <a:srgbClr val="5D76B9"/>
              </a:solidFill>
              <a:latin typeface="Montserrat" pitchFamily="2" charset="77"/>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C9DAF8">
                <a:alpha val="70980"/>
              </a:srgbClr>
            </a:gs>
          </a:gsLst>
          <a:lin ang="5400012" scaled="0"/>
        </a:gradFill>
        <a:effectLst/>
      </p:bgPr>
    </p:bg>
    <p:spTree>
      <p:nvGrpSpPr>
        <p:cNvPr id="1" name="Shape 80"/>
        <p:cNvGrpSpPr/>
        <p:nvPr/>
      </p:nvGrpSpPr>
      <p:grpSpPr>
        <a:xfrm>
          <a:off x="0" y="0"/>
          <a:ext cx="0" cy="0"/>
          <a:chOff x="0" y="0"/>
          <a:chExt cx="0" cy="0"/>
        </a:xfrm>
      </p:grpSpPr>
      <p:pic>
        <p:nvPicPr>
          <p:cNvPr id="82" name="Google Shape;82;p15"/>
          <p:cNvPicPr preferRelativeResize="0"/>
          <p:nvPr/>
        </p:nvPicPr>
        <p:blipFill>
          <a:blip r:embed="rId3">
            <a:alphaModFix/>
          </a:blip>
          <a:stretch>
            <a:fillRect/>
          </a:stretch>
        </p:blipFill>
        <p:spPr>
          <a:xfrm>
            <a:off x="0" y="8953500"/>
            <a:ext cx="18288000" cy="1333500"/>
          </a:xfrm>
          <a:prstGeom prst="rect">
            <a:avLst/>
          </a:prstGeom>
          <a:noFill/>
          <a:ln>
            <a:noFill/>
          </a:ln>
        </p:spPr>
      </p:pic>
      <p:pic>
        <p:nvPicPr>
          <p:cNvPr id="83" name="Google Shape;83;p15"/>
          <p:cNvPicPr preferRelativeResize="0"/>
          <p:nvPr/>
        </p:nvPicPr>
        <p:blipFill>
          <a:blip r:embed="rId4">
            <a:alphaModFix/>
          </a:blip>
          <a:stretch>
            <a:fillRect/>
          </a:stretch>
        </p:blipFill>
        <p:spPr>
          <a:xfrm>
            <a:off x="0" y="1"/>
            <a:ext cx="435900" cy="10286998"/>
          </a:xfrm>
          <a:prstGeom prst="rect">
            <a:avLst/>
          </a:prstGeom>
          <a:noFill/>
          <a:ln>
            <a:noFill/>
          </a:ln>
        </p:spPr>
      </p:pic>
      <p:sp>
        <p:nvSpPr>
          <p:cNvPr id="84" name="Google Shape;84;p15"/>
          <p:cNvSpPr txBox="1"/>
          <p:nvPr/>
        </p:nvSpPr>
        <p:spPr>
          <a:xfrm>
            <a:off x="1232650" y="672450"/>
            <a:ext cx="16432200" cy="12468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s-419" sz="3600" b="1" kern="0" dirty="0">
                <a:solidFill>
                  <a:srgbClr val="5D77B9"/>
                </a:solidFill>
                <a:latin typeface="Montserrat"/>
                <a:ea typeface="Montserrat"/>
                <a:cs typeface="Montserrat"/>
                <a:sym typeface="Montserrat"/>
              </a:rPr>
              <a:t>What Fireflies.ai offers?</a:t>
            </a:r>
          </a:p>
        </p:txBody>
      </p:sp>
      <p:sp>
        <p:nvSpPr>
          <p:cNvPr id="85" name="Google Shape;85;p15"/>
          <p:cNvSpPr txBox="1"/>
          <p:nvPr/>
        </p:nvSpPr>
        <p:spPr>
          <a:xfrm>
            <a:off x="1403924" y="1989699"/>
            <a:ext cx="14357400" cy="599341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US" sz="2800" b="1" kern="0" dirty="0">
                <a:solidFill>
                  <a:srgbClr val="2D3B5F"/>
                </a:solidFill>
                <a:latin typeface="Montserrat Light" pitchFamily="2" charset="77"/>
                <a:cs typeface="Arial"/>
                <a:sym typeface="Arial"/>
              </a:rPr>
              <a:t>Automated Meeting Notes: </a:t>
            </a:r>
            <a:r>
              <a:rPr lang="en-US" sz="2800" kern="0" dirty="0">
                <a:solidFill>
                  <a:srgbClr val="2D3B5F"/>
                </a:solidFill>
                <a:latin typeface="Montserrat Light" pitchFamily="2" charset="77"/>
                <a:cs typeface="Arial"/>
                <a:sym typeface="Arial"/>
              </a:rPr>
              <a:t>automatically records and transcribes meetings in real-time, eliminating the need for manual note-taking. </a:t>
            </a:r>
          </a:p>
          <a:p>
            <a:pPr defTabSz="1828800">
              <a:buClr>
                <a:srgbClr val="000000"/>
              </a:buClr>
            </a:pPr>
            <a:endParaRPr lang="en-US" sz="2800" kern="0" dirty="0">
              <a:solidFill>
                <a:srgbClr val="2D3B5F"/>
              </a:solidFill>
              <a:latin typeface="Montserrat Light" pitchFamily="2" charset="77"/>
              <a:cs typeface="Arial"/>
              <a:sym typeface="Arial"/>
            </a:endParaRPr>
          </a:p>
          <a:p>
            <a:pPr defTabSz="1828800">
              <a:buClr>
                <a:srgbClr val="000000"/>
              </a:buClr>
            </a:pPr>
            <a:r>
              <a:rPr lang="en-US" sz="2800" b="1" kern="0" dirty="0">
                <a:solidFill>
                  <a:srgbClr val="2D3B5F"/>
                </a:solidFill>
                <a:latin typeface="Montserrat Light" pitchFamily="2" charset="77"/>
                <a:cs typeface="Arial"/>
                <a:sym typeface="Arial"/>
              </a:rPr>
              <a:t>Action Item Tracking: </a:t>
            </a:r>
            <a:r>
              <a:rPr lang="en-US" sz="2800" kern="0" dirty="0">
                <a:solidFill>
                  <a:srgbClr val="2D3B5F"/>
                </a:solidFill>
                <a:latin typeface="Montserrat Light" pitchFamily="2" charset="77"/>
                <a:cs typeface="Arial"/>
                <a:sym typeface="Arial"/>
              </a:rPr>
              <a:t>The tool identifies action items and follow-ups discussed during meetings, making it easier for participants to track progress and ensure accountability.</a:t>
            </a:r>
          </a:p>
          <a:p>
            <a:pPr defTabSz="1828800">
              <a:buClr>
                <a:srgbClr val="000000"/>
              </a:buClr>
            </a:pPr>
            <a:endParaRPr lang="en-US" sz="2800" kern="0" dirty="0">
              <a:solidFill>
                <a:srgbClr val="2D3B5F"/>
              </a:solidFill>
              <a:latin typeface="Montserrat Light" pitchFamily="2" charset="77"/>
              <a:cs typeface="Arial"/>
              <a:sym typeface="Arial"/>
            </a:endParaRPr>
          </a:p>
          <a:p>
            <a:pPr defTabSz="1828800">
              <a:buClr>
                <a:srgbClr val="000000"/>
              </a:buClr>
            </a:pPr>
            <a:r>
              <a:rPr lang="en-US" sz="2800" b="1" kern="0" dirty="0">
                <a:solidFill>
                  <a:srgbClr val="2D3B5F"/>
                </a:solidFill>
                <a:latin typeface="Montserrat Light" pitchFamily="2" charset="77"/>
                <a:cs typeface="Arial"/>
                <a:sym typeface="Arial"/>
              </a:rPr>
              <a:t>Integration Capabilities</a:t>
            </a:r>
            <a:r>
              <a:rPr lang="en-US" sz="2800" kern="0" dirty="0">
                <a:solidFill>
                  <a:srgbClr val="2D3B5F"/>
                </a:solidFill>
                <a:latin typeface="Montserrat Light" pitchFamily="2" charset="77"/>
                <a:cs typeface="Arial"/>
                <a:sym typeface="Arial"/>
              </a:rPr>
              <a:t>: seamlessly integrates with popular communication and productivity tools such as Slack, Zoom, Google Calendar, and more. This allows users to incorporate the tool into their existing workflows effortlessly.</a:t>
            </a:r>
          </a:p>
          <a:p>
            <a:pPr defTabSz="1828800">
              <a:buClr>
                <a:srgbClr val="000000"/>
              </a:buClr>
            </a:pPr>
            <a:endParaRPr lang="en-US" sz="2800" kern="0" dirty="0">
              <a:solidFill>
                <a:srgbClr val="2D3B5F"/>
              </a:solidFill>
              <a:latin typeface="Montserrat Light" pitchFamily="2" charset="77"/>
              <a:cs typeface="Arial"/>
              <a:sym typeface="Arial"/>
            </a:endParaRPr>
          </a:p>
          <a:p>
            <a:pPr defTabSz="1828800">
              <a:buClr>
                <a:srgbClr val="000000"/>
              </a:buClr>
            </a:pPr>
            <a:r>
              <a:rPr lang="en-US" sz="2800" b="1" kern="0" dirty="0">
                <a:solidFill>
                  <a:srgbClr val="2D3B5F"/>
                </a:solidFill>
                <a:latin typeface="Montserrat Light" pitchFamily="2" charset="77"/>
                <a:cs typeface="Arial"/>
                <a:sym typeface="Arial"/>
              </a:rPr>
              <a:t>AI Insights: </a:t>
            </a:r>
            <a:r>
              <a:rPr lang="en-US" sz="2800" kern="0" dirty="0">
                <a:solidFill>
                  <a:srgbClr val="2D3B5F"/>
                </a:solidFill>
                <a:latin typeface="Montserrat Light" pitchFamily="2" charset="77"/>
                <a:cs typeface="Arial"/>
                <a:sym typeface="Arial"/>
              </a:rPr>
              <a:t>utilizes artificial intelligence to extract insights and trends from meetings. By analyzing meeting data, the tool provides valuable insights that can inform decision-making and drive organizational success.</a:t>
            </a:r>
          </a:p>
          <a:p>
            <a:pPr defTabSz="1828800">
              <a:buClr>
                <a:srgbClr val="000000"/>
              </a:buClr>
            </a:pPr>
            <a:endParaRPr lang="en-US" sz="2800" kern="0" dirty="0">
              <a:solidFill>
                <a:srgbClr val="0D0D0D"/>
              </a:solidFill>
              <a:highlight>
                <a:srgbClr val="FFFFFF"/>
              </a:highlight>
              <a:latin typeface="Montserrat Light" pitchFamily="2" charset="77"/>
              <a:ea typeface="Montserrat"/>
              <a:cs typeface="Montserrat"/>
              <a:sym typeface="Montserrat"/>
            </a:endParaRPr>
          </a:p>
          <a:p>
            <a:pPr defTabSz="1828800">
              <a:buClr>
                <a:srgbClr val="000000"/>
              </a:buClr>
            </a:pPr>
            <a:endParaRPr lang="en-US" sz="2800" kern="0" dirty="0">
              <a:solidFill>
                <a:srgbClr val="2D3B5F"/>
              </a:solidFill>
              <a:latin typeface="Montserrat Light" pitchFamily="2" charset="77"/>
              <a:ea typeface="Montserrat"/>
              <a:cs typeface="Montserrat"/>
              <a:sym typeface="Montserrat"/>
            </a:endParaRPr>
          </a:p>
        </p:txBody>
      </p:sp>
      <p:pic>
        <p:nvPicPr>
          <p:cNvPr id="88" name="Google Shape;88;p15"/>
          <p:cNvPicPr preferRelativeResize="0"/>
          <p:nvPr/>
        </p:nvPicPr>
        <p:blipFill>
          <a:blip r:embed="rId5">
            <a:alphaModFix/>
          </a:blip>
          <a:stretch>
            <a:fillRect/>
          </a:stretch>
        </p:blipFill>
        <p:spPr>
          <a:xfrm>
            <a:off x="754051" y="9295296"/>
            <a:ext cx="1299750" cy="649900"/>
          </a:xfrm>
          <a:prstGeom prst="rect">
            <a:avLst/>
          </a:prstGeom>
          <a:noFill/>
          <a:ln>
            <a:noFill/>
          </a:ln>
        </p:spPr>
      </p:pic>
      <p:sp>
        <p:nvSpPr>
          <p:cNvPr id="89" name="Google Shape;89;p15"/>
          <p:cNvSpPr/>
          <p:nvPr/>
        </p:nvSpPr>
        <p:spPr>
          <a:xfrm>
            <a:off x="15690450" y="9338650"/>
            <a:ext cx="2102400" cy="569400"/>
          </a:xfrm>
          <a:prstGeom prst="roundRect">
            <a:avLst>
              <a:gd name="adj" fmla="val 16667"/>
            </a:avLst>
          </a:prstGeom>
          <a:solidFill>
            <a:srgbClr val="5D77B9"/>
          </a:solidFill>
          <a:ln>
            <a:noFill/>
          </a:ln>
        </p:spPr>
        <p:txBody>
          <a:bodyPr spcFirstLastPara="1" wrap="square" lIns="182850" tIns="182850" rIns="182850" bIns="182850" anchor="ctr" anchorCtr="0">
            <a:noAutofit/>
          </a:bodyPr>
          <a:lstStyle/>
          <a:p>
            <a:pPr algn="ctr" defTabSz="1828800">
              <a:buClr>
                <a:srgbClr val="000000"/>
              </a:buClr>
            </a:pPr>
            <a:endParaRPr sz="2800" kern="0">
              <a:solidFill>
                <a:srgbClr val="000000"/>
              </a:solidFill>
              <a:latin typeface="Arial"/>
              <a:cs typeface="Arial"/>
              <a:sym typeface="Arial"/>
            </a:endParaRPr>
          </a:p>
        </p:txBody>
      </p:sp>
      <p:sp>
        <p:nvSpPr>
          <p:cNvPr id="90" name="Google Shape;90;p15"/>
          <p:cNvSpPr txBox="1"/>
          <p:nvPr/>
        </p:nvSpPr>
        <p:spPr>
          <a:xfrm>
            <a:off x="15771350" y="9268200"/>
            <a:ext cx="2051400" cy="5694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s-419" sz="2400" kern="0">
                <a:solidFill>
                  <a:srgbClr val="FFFFFF"/>
                </a:solidFill>
                <a:latin typeface="Montserrat"/>
                <a:ea typeface="Montserrat"/>
                <a:cs typeface="Montserrat"/>
                <a:sym typeface="Montserrat"/>
              </a:rPr>
              <a:t>IESF| 2024</a:t>
            </a:r>
            <a:endParaRPr sz="2400" b="1" kern="0">
              <a:solidFill>
                <a:srgbClr val="FFFFFF"/>
              </a:solidFill>
              <a:latin typeface="Montserrat"/>
              <a:ea typeface="Montserrat"/>
              <a:cs typeface="Montserrat"/>
              <a:sym typeface="Montserra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C9DAF8">
                <a:alpha val="70980"/>
              </a:srgbClr>
            </a:gs>
          </a:gsLst>
          <a:lin ang="5400012" scaled="0"/>
        </a:gradFill>
        <a:effectLst/>
      </p:bgPr>
    </p:bg>
    <p:spTree>
      <p:nvGrpSpPr>
        <p:cNvPr id="1" name="Shape 80"/>
        <p:cNvGrpSpPr/>
        <p:nvPr/>
      </p:nvGrpSpPr>
      <p:grpSpPr>
        <a:xfrm>
          <a:off x="0" y="0"/>
          <a:ext cx="0" cy="0"/>
          <a:chOff x="0" y="0"/>
          <a:chExt cx="0" cy="0"/>
        </a:xfrm>
      </p:grpSpPr>
      <p:pic>
        <p:nvPicPr>
          <p:cNvPr id="82" name="Google Shape;82;p15"/>
          <p:cNvPicPr preferRelativeResize="0"/>
          <p:nvPr/>
        </p:nvPicPr>
        <p:blipFill>
          <a:blip r:embed="rId3">
            <a:alphaModFix/>
          </a:blip>
          <a:stretch>
            <a:fillRect/>
          </a:stretch>
        </p:blipFill>
        <p:spPr>
          <a:xfrm>
            <a:off x="0" y="8953500"/>
            <a:ext cx="18288000" cy="1333500"/>
          </a:xfrm>
          <a:prstGeom prst="rect">
            <a:avLst/>
          </a:prstGeom>
          <a:noFill/>
          <a:ln>
            <a:noFill/>
          </a:ln>
        </p:spPr>
      </p:pic>
      <p:pic>
        <p:nvPicPr>
          <p:cNvPr id="83" name="Google Shape;83;p15"/>
          <p:cNvPicPr preferRelativeResize="0"/>
          <p:nvPr/>
        </p:nvPicPr>
        <p:blipFill>
          <a:blip r:embed="rId4">
            <a:alphaModFix/>
          </a:blip>
          <a:stretch>
            <a:fillRect/>
          </a:stretch>
        </p:blipFill>
        <p:spPr>
          <a:xfrm>
            <a:off x="0" y="1"/>
            <a:ext cx="435900" cy="10286998"/>
          </a:xfrm>
          <a:prstGeom prst="rect">
            <a:avLst/>
          </a:prstGeom>
          <a:noFill/>
          <a:ln>
            <a:noFill/>
          </a:ln>
        </p:spPr>
      </p:pic>
      <p:sp>
        <p:nvSpPr>
          <p:cNvPr id="84" name="Google Shape;84;p15"/>
          <p:cNvSpPr txBox="1"/>
          <p:nvPr/>
        </p:nvSpPr>
        <p:spPr>
          <a:xfrm>
            <a:off x="1403924" y="742898"/>
            <a:ext cx="16432200" cy="12468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s-419" sz="3600" b="1" kern="0" dirty="0">
                <a:solidFill>
                  <a:srgbClr val="5D77B9"/>
                </a:solidFill>
                <a:latin typeface="Montserrat"/>
                <a:ea typeface="Montserrat"/>
                <a:cs typeface="Montserrat"/>
                <a:sym typeface="Montserrat"/>
              </a:rPr>
              <a:t>Benefits</a:t>
            </a:r>
          </a:p>
        </p:txBody>
      </p:sp>
      <p:sp>
        <p:nvSpPr>
          <p:cNvPr id="85" name="Google Shape;85;p15"/>
          <p:cNvSpPr txBox="1"/>
          <p:nvPr/>
        </p:nvSpPr>
        <p:spPr>
          <a:xfrm>
            <a:off x="1403924" y="1989699"/>
            <a:ext cx="14357400" cy="5993410"/>
          </a:xfrm>
          <a:prstGeom prst="rect">
            <a:avLst/>
          </a:prstGeom>
          <a:noFill/>
          <a:ln>
            <a:noFill/>
          </a:ln>
        </p:spPr>
        <p:txBody>
          <a:bodyPr spcFirstLastPara="1" wrap="square" lIns="182850" tIns="182850" rIns="182850" bIns="182850" anchor="t" anchorCtr="0">
            <a:noAutofit/>
          </a:bodyPr>
          <a:lstStyle/>
          <a:p>
            <a:pPr defTabSz="1828800">
              <a:buClr>
                <a:srgbClr val="000000"/>
              </a:buClr>
              <a:buFont typeface="Arial" panose="020B0604020202020204" pitchFamily="34" charset="0"/>
              <a:buChar char="•"/>
            </a:pPr>
            <a:r>
              <a:rPr lang="en-US" sz="2800" b="1" kern="0" dirty="0">
                <a:solidFill>
                  <a:srgbClr val="2D3B5F"/>
                </a:solidFill>
                <a:latin typeface="Montserrat Light" pitchFamily="2" charset="77"/>
                <a:cs typeface="Arial"/>
                <a:sym typeface="Arial"/>
              </a:rPr>
              <a:t>Time Savings: </a:t>
            </a:r>
            <a:r>
              <a:rPr lang="en-US" sz="2800" kern="0" dirty="0">
                <a:solidFill>
                  <a:srgbClr val="2D3B5F"/>
                </a:solidFill>
                <a:latin typeface="Montserrat Light" pitchFamily="2" charset="77"/>
                <a:cs typeface="Arial"/>
                <a:sym typeface="Arial"/>
              </a:rPr>
              <a:t>Eliminate manual note-taking, allowing participants to focus on the conversation.</a:t>
            </a:r>
          </a:p>
          <a:p>
            <a:pPr defTabSz="1828800">
              <a:buClr>
                <a:srgbClr val="000000"/>
              </a:buClr>
            </a:pPr>
            <a:endParaRPr lang="en-US" sz="2800" kern="0" dirty="0">
              <a:solidFill>
                <a:srgbClr val="2D3B5F"/>
              </a:solidFill>
              <a:latin typeface="Montserrat Light" pitchFamily="2" charset="77"/>
              <a:cs typeface="Arial"/>
              <a:sym typeface="Arial"/>
            </a:endParaRPr>
          </a:p>
          <a:p>
            <a:pPr defTabSz="1828800">
              <a:buClr>
                <a:srgbClr val="000000"/>
              </a:buClr>
              <a:buFont typeface="Arial" panose="020B0604020202020204" pitchFamily="34" charset="0"/>
              <a:buChar char="•"/>
            </a:pPr>
            <a:r>
              <a:rPr lang="en-US" sz="2800" b="1" kern="0" dirty="0">
                <a:solidFill>
                  <a:srgbClr val="2D3B5F"/>
                </a:solidFill>
                <a:latin typeface="Montserrat Light" pitchFamily="2" charset="77"/>
                <a:cs typeface="Arial"/>
                <a:sym typeface="Arial"/>
              </a:rPr>
              <a:t>Actionable Insights: </a:t>
            </a:r>
            <a:r>
              <a:rPr lang="en-US" sz="2800" kern="0" dirty="0">
                <a:solidFill>
                  <a:srgbClr val="2D3B5F"/>
                </a:solidFill>
                <a:latin typeface="Montserrat Light" pitchFamily="2" charset="77"/>
                <a:cs typeface="Arial"/>
                <a:sym typeface="Arial"/>
              </a:rPr>
              <a:t>Extract valuable data and trends from meetings to drive decision-making.</a:t>
            </a:r>
          </a:p>
          <a:p>
            <a:pPr defTabSz="1828800">
              <a:buClr>
                <a:srgbClr val="000000"/>
              </a:buClr>
            </a:pPr>
            <a:endParaRPr lang="en-US" sz="2800" kern="0" dirty="0">
              <a:solidFill>
                <a:srgbClr val="2D3B5F"/>
              </a:solidFill>
              <a:latin typeface="Montserrat Light" pitchFamily="2" charset="77"/>
              <a:cs typeface="Arial"/>
              <a:sym typeface="Arial"/>
            </a:endParaRPr>
          </a:p>
          <a:p>
            <a:pPr defTabSz="1828800">
              <a:buClr>
                <a:srgbClr val="000000"/>
              </a:buClr>
              <a:buFont typeface="Arial" panose="020B0604020202020204" pitchFamily="34" charset="0"/>
              <a:buChar char="•"/>
            </a:pPr>
            <a:r>
              <a:rPr lang="en-US" sz="2800" b="1" kern="0" dirty="0">
                <a:solidFill>
                  <a:srgbClr val="2D3B5F"/>
                </a:solidFill>
                <a:latin typeface="Montserrat Light" pitchFamily="2" charset="77"/>
                <a:cs typeface="Arial"/>
                <a:sym typeface="Arial"/>
              </a:rPr>
              <a:t>Accountability: </a:t>
            </a:r>
            <a:r>
              <a:rPr lang="en-US" sz="2800" kern="0" dirty="0">
                <a:solidFill>
                  <a:srgbClr val="2D3B5F"/>
                </a:solidFill>
                <a:latin typeface="Montserrat Light" pitchFamily="2" charset="77"/>
                <a:cs typeface="Arial"/>
                <a:sym typeface="Arial"/>
              </a:rPr>
              <a:t>Ensure follow-ups and action items are tracked and completed.</a:t>
            </a:r>
          </a:p>
          <a:p>
            <a:pPr defTabSz="1828800">
              <a:buClr>
                <a:srgbClr val="000000"/>
              </a:buClr>
            </a:pPr>
            <a:endParaRPr lang="en-US" sz="2800" kern="0" dirty="0">
              <a:solidFill>
                <a:srgbClr val="2D3B5F"/>
              </a:solidFill>
              <a:latin typeface="Montserrat Light" pitchFamily="2" charset="77"/>
              <a:cs typeface="Arial"/>
              <a:sym typeface="Arial"/>
            </a:endParaRPr>
          </a:p>
          <a:p>
            <a:pPr defTabSz="1828800">
              <a:buClr>
                <a:srgbClr val="000000"/>
              </a:buClr>
              <a:buFont typeface="Arial" panose="020B0604020202020204" pitchFamily="34" charset="0"/>
              <a:buChar char="•"/>
            </a:pPr>
            <a:r>
              <a:rPr lang="en-US" sz="2800" b="1" kern="0" dirty="0">
                <a:solidFill>
                  <a:srgbClr val="2D3B5F"/>
                </a:solidFill>
                <a:latin typeface="Montserrat Light" pitchFamily="2" charset="77"/>
                <a:cs typeface="Arial"/>
                <a:sym typeface="Arial"/>
              </a:rPr>
              <a:t>Accessibility: </a:t>
            </a:r>
            <a:r>
              <a:rPr lang="en-US" sz="2800" kern="0" dirty="0">
                <a:solidFill>
                  <a:srgbClr val="2D3B5F"/>
                </a:solidFill>
                <a:latin typeface="Montserrat Light" pitchFamily="2" charset="77"/>
                <a:cs typeface="Arial"/>
                <a:sym typeface="Arial"/>
              </a:rPr>
              <a:t>Provide meeting transcripts for participants who may have missed the meeting.</a:t>
            </a:r>
          </a:p>
          <a:p>
            <a:pPr defTabSz="1828800">
              <a:buClr>
                <a:srgbClr val="000000"/>
              </a:buClr>
            </a:pPr>
            <a:endParaRPr lang="en-US" sz="2800" kern="0" dirty="0">
              <a:solidFill>
                <a:srgbClr val="0D0D0D"/>
              </a:solidFill>
              <a:highlight>
                <a:srgbClr val="FFFFFF"/>
              </a:highlight>
              <a:latin typeface="Montserrat Light" pitchFamily="2" charset="77"/>
              <a:ea typeface="Montserrat"/>
              <a:cs typeface="Montserrat"/>
              <a:sym typeface="Montserrat"/>
            </a:endParaRPr>
          </a:p>
          <a:p>
            <a:pPr defTabSz="1828800">
              <a:buClr>
                <a:srgbClr val="000000"/>
              </a:buClr>
            </a:pPr>
            <a:endParaRPr lang="en-US" sz="2800" kern="0" dirty="0">
              <a:solidFill>
                <a:srgbClr val="2D3B5F"/>
              </a:solidFill>
              <a:latin typeface="Montserrat Light" pitchFamily="2" charset="77"/>
              <a:ea typeface="Montserrat"/>
              <a:cs typeface="Montserrat"/>
              <a:sym typeface="Montserrat"/>
            </a:endParaRPr>
          </a:p>
        </p:txBody>
      </p:sp>
      <p:pic>
        <p:nvPicPr>
          <p:cNvPr id="88" name="Google Shape;88;p15"/>
          <p:cNvPicPr preferRelativeResize="0"/>
          <p:nvPr/>
        </p:nvPicPr>
        <p:blipFill>
          <a:blip r:embed="rId5">
            <a:alphaModFix/>
          </a:blip>
          <a:stretch>
            <a:fillRect/>
          </a:stretch>
        </p:blipFill>
        <p:spPr>
          <a:xfrm>
            <a:off x="754051" y="9295296"/>
            <a:ext cx="1299750" cy="649900"/>
          </a:xfrm>
          <a:prstGeom prst="rect">
            <a:avLst/>
          </a:prstGeom>
          <a:noFill/>
          <a:ln>
            <a:noFill/>
          </a:ln>
        </p:spPr>
      </p:pic>
      <p:sp>
        <p:nvSpPr>
          <p:cNvPr id="89" name="Google Shape;89;p15"/>
          <p:cNvSpPr/>
          <p:nvPr/>
        </p:nvSpPr>
        <p:spPr>
          <a:xfrm>
            <a:off x="15690450" y="9338650"/>
            <a:ext cx="2102400" cy="569400"/>
          </a:xfrm>
          <a:prstGeom prst="roundRect">
            <a:avLst>
              <a:gd name="adj" fmla="val 16667"/>
            </a:avLst>
          </a:prstGeom>
          <a:solidFill>
            <a:srgbClr val="5D77B9"/>
          </a:solidFill>
          <a:ln>
            <a:noFill/>
          </a:ln>
        </p:spPr>
        <p:txBody>
          <a:bodyPr spcFirstLastPara="1" wrap="square" lIns="182850" tIns="182850" rIns="182850" bIns="182850" anchor="ctr" anchorCtr="0">
            <a:noAutofit/>
          </a:bodyPr>
          <a:lstStyle/>
          <a:p>
            <a:pPr algn="ctr" defTabSz="1828800">
              <a:buClr>
                <a:srgbClr val="000000"/>
              </a:buClr>
            </a:pPr>
            <a:endParaRPr sz="2800" kern="0">
              <a:solidFill>
                <a:srgbClr val="000000"/>
              </a:solidFill>
              <a:latin typeface="Arial"/>
              <a:cs typeface="Arial"/>
              <a:sym typeface="Arial"/>
            </a:endParaRPr>
          </a:p>
        </p:txBody>
      </p:sp>
      <p:sp>
        <p:nvSpPr>
          <p:cNvPr id="90" name="Google Shape;90;p15"/>
          <p:cNvSpPr txBox="1"/>
          <p:nvPr/>
        </p:nvSpPr>
        <p:spPr>
          <a:xfrm>
            <a:off x="15771350" y="9268200"/>
            <a:ext cx="2051400" cy="5694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s-419" sz="2400" kern="0">
                <a:solidFill>
                  <a:srgbClr val="FFFFFF"/>
                </a:solidFill>
                <a:latin typeface="Montserrat"/>
                <a:ea typeface="Montserrat"/>
                <a:cs typeface="Montserrat"/>
                <a:sym typeface="Montserrat"/>
              </a:rPr>
              <a:t>IESF| 2024</a:t>
            </a:r>
            <a:endParaRPr sz="2400" b="1" kern="0">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6109983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C9DAF8">
                <a:alpha val="70980"/>
              </a:srgbClr>
            </a:gs>
          </a:gsLst>
          <a:lin ang="5400012" scaled="0"/>
        </a:gradFill>
        <a:effectLst/>
      </p:bgPr>
    </p:bg>
    <p:spTree>
      <p:nvGrpSpPr>
        <p:cNvPr id="1" name="Shape 80"/>
        <p:cNvGrpSpPr/>
        <p:nvPr/>
      </p:nvGrpSpPr>
      <p:grpSpPr>
        <a:xfrm>
          <a:off x="0" y="0"/>
          <a:ext cx="0" cy="0"/>
          <a:chOff x="0" y="0"/>
          <a:chExt cx="0" cy="0"/>
        </a:xfrm>
      </p:grpSpPr>
      <p:pic>
        <p:nvPicPr>
          <p:cNvPr id="82" name="Google Shape;82;p15"/>
          <p:cNvPicPr preferRelativeResize="0"/>
          <p:nvPr/>
        </p:nvPicPr>
        <p:blipFill>
          <a:blip r:embed="rId3">
            <a:alphaModFix/>
          </a:blip>
          <a:stretch>
            <a:fillRect/>
          </a:stretch>
        </p:blipFill>
        <p:spPr>
          <a:xfrm>
            <a:off x="0" y="8953500"/>
            <a:ext cx="18288000" cy="1333500"/>
          </a:xfrm>
          <a:prstGeom prst="rect">
            <a:avLst/>
          </a:prstGeom>
          <a:noFill/>
          <a:ln>
            <a:noFill/>
          </a:ln>
        </p:spPr>
      </p:pic>
      <p:pic>
        <p:nvPicPr>
          <p:cNvPr id="83" name="Google Shape;83;p15"/>
          <p:cNvPicPr preferRelativeResize="0"/>
          <p:nvPr/>
        </p:nvPicPr>
        <p:blipFill>
          <a:blip r:embed="rId4">
            <a:alphaModFix/>
          </a:blip>
          <a:stretch>
            <a:fillRect/>
          </a:stretch>
        </p:blipFill>
        <p:spPr>
          <a:xfrm>
            <a:off x="0" y="1"/>
            <a:ext cx="435900" cy="10286998"/>
          </a:xfrm>
          <a:prstGeom prst="rect">
            <a:avLst/>
          </a:prstGeom>
          <a:noFill/>
          <a:ln>
            <a:noFill/>
          </a:ln>
        </p:spPr>
      </p:pic>
      <p:sp>
        <p:nvSpPr>
          <p:cNvPr id="84" name="Google Shape;84;p15"/>
          <p:cNvSpPr txBox="1"/>
          <p:nvPr/>
        </p:nvSpPr>
        <p:spPr>
          <a:xfrm>
            <a:off x="1360650" y="449400"/>
            <a:ext cx="16432200" cy="12468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s-419" sz="3600" b="1" kern="0" dirty="0">
                <a:solidFill>
                  <a:srgbClr val="5D77B9"/>
                </a:solidFill>
                <a:latin typeface="Montserrat"/>
                <a:ea typeface="Montserrat"/>
                <a:cs typeface="Montserrat"/>
                <a:sym typeface="Montserrat"/>
              </a:rPr>
              <a:t>Process to start Fireflies.ai</a:t>
            </a:r>
          </a:p>
        </p:txBody>
      </p:sp>
      <p:pic>
        <p:nvPicPr>
          <p:cNvPr id="88" name="Google Shape;88;p15"/>
          <p:cNvPicPr preferRelativeResize="0"/>
          <p:nvPr/>
        </p:nvPicPr>
        <p:blipFill>
          <a:blip r:embed="rId5">
            <a:alphaModFix/>
          </a:blip>
          <a:stretch>
            <a:fillRect/>
          </a:stretch>
        </p:blipFill>
        <p:spPr>
          <a:xfrm>
            <a:off x="754051" y="9295296"/>
            <a:ext cx="1299750" cy="649900"/>
          </a:xfrm>
          <a:prstGeom prst="rect">
            <a:avLst/>
          </a:prstGeom>
          <a:noFill/>
          <a:ln>
            <a:noFill/>
          </a:ln>
        </p:spPr>
      </p:pic>
      <p:sp>
        <p:nvSpPr>
          <p:cNvPr id="89" name="Google Shape;89;p15"/>
          <p:cNvSpPr/>
          <p:nvPr/>
        </p:nvSpPr>
        <p:spPr>
          <a:xfrm>
            <a:off x="15690450" y="9338650"/>
            <a:ext cx="2102400" cy="569400"/>
          </a:xfrm>
          <a:prstGeom prst="roundRect">
            <a:avLst>
              <a:gd name="adj" fmla="val 16667"/>
            </a:avLst>
          </a:prstGeom>
          <a:solidFill>
            <a:srgbClr val="5D77B9"/>
          </a:solidFill>
          <a:ln>
            <a:noFill/>
          </a:ln>
        </p:spPr>
        <p:txBody>
          <a:bodyPr spcFirstLastPara="1" wrap="square" lIns="182850" tIns="182850" rIns="182850" bIns="182850" anchor="ctr" anchorCtr="0">
            <a:noAutofit/>
          </a:bodyPr>
          <a:lstStyle/>
          <a:p>
            <a:pPr algn="ctr" defTabSz="1828800">
              <a:buClr>
                <a:srgbClr val="000000"/>
              </a:buClr>
            </a:pPr>
            <a:endParaRPr sz="2800" kern="0">
              <a:solidFill>
                <a:srgbClr val="000000"/>
              </a:solidFill>
              <a:latin typeface="Arial"/>
              <a:cs typeface="Arial"/>
              <a:sym typeface="Arial"/>
            </a:endParaRPr>
          </a:p>
        </p:txBody>
      </p:sp>
      <p:sp>
        <p:nvSpPr>
          <p:cNvPr id="90" name="Google Shape;90;p15"/>
          <p:cNvSpPr txBox="1"/>
          <p:nvPr/>
        </p:nvSpPr>
        <p:spPr>
          <a:xfrm>
            <a:off x="15771350" y="9268200"/>
            <a:ext cx="2051400" cy="5694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s-419" sz="2400" kern="0">
                <a:solidFill>
                  <a:srgbClr val="FFFFFF"/>
                </a:solidFill>
                <a:latin typeface="Montserrat"/>
                <a:ea typeface="Montserrat"/>
                <a:cs typeface="Montserrat"/>
                <a:sym typeface="Montserrat"/>
              </a:rPr>
              <a:t>IESF| 2024</a:t>
            </a:r>
            <a:endParaRPr sz="2400" b="1" kern="0">
              <a:solidFill>
                <a:srgbClr val="FFFFFF"/>
              </a:solidFill>
              <a:latin typeface="Montserrat"/>
              <a:ea typeface="Montserrat"/>
              <a:cs typeface="Montserrat"/>
              <a:sym typeface="Montserrat"/>
            </a:endParaRPr>
          </a:p>
        </p:txBody>
      </p:sp>
      <p:graphicFrame>
        <p:nvGraphicFramePr>
          <p:cNvPr id="2" name="Table 1">
            <a:extLst>
              <a:ext uri="{FF2B5EF4-FFF2-40B4-BE49-F238E27FC236}">
                <a16:creationId xmlns:a16="http://schemas.microsoft.com/office/drawing/2014/main" id="{4E391716-92A2-8EA1-BFC4-4549757C8A9B}"/>
              </a:ext>
            </a:extLst>
          </p:cNvPr>
          <p:cNvGraphicFramePr>
            <a:graphicFrameLocks noGrp="1"/>
          </p:cNvGraphicFramePr>
          <p:nvPr/>
        </p:nvGraphicFramePr>
        <p:xfrm>
          <a:off x="1999693" y="1621530"/>
          <a:ext cx="13771658" cy="7406640"/>
        </p:xfrm>
        <a:graphic>
          <a:graphicData uri="http://schemas.openxmlformats.org/drawingml/2006/table">
            <a:tbl>
              <a:tblPr firstRow="1" bandRow="1">
                <a:tableStyleId>{2D5ABB26-0587-4C30-8999-92F81FD0307C}</a:tableStyleId>
              </a:tblPr>
              <a:tblGrid>
                <a:gridCol w="3128672">
                  <a:extLst>
                    <a:ext uri="{9D8B030D-6E8A-4147-A177-3AD203B41FA5}">
                      <a16:colId xmlns:a16="http://schemas.microsoft.com/office/drawing/2014/main" val="3347679500"/>
                    </a:ext>
                  </a:extLst>
                </a:gridCol>
                <a:gridCol w="3533806">
                  <a:extLst>
                    <a:ext uri="{9D8B030D-6E8A-4147-A177-3AD203B41FA5}">
                      <a16:colId xmlns:a16="http://schemas.microsoft.com/office/drawing/2014/main" val="2535385707"/>
                    </a:ext>
                  </a:extLst>
                </a:gridCol>
                <a:gridCol w="2789096">
                  <a:extLst>
                    <a:ext uri="{9D8B030D-6E8A-4147-A177-3AD203B41FA5}">
                      <a16:colId xmlns:a16="http://schemas.microsoft.com/office/drawing/2014/main" val="1285718017"/>
                    </a:ext>
                  </a:extLst>
                </a:gridCol>
                <a:gridCol w="4320084">
                  <a:extLst>
                    <a:ext uri="{9D8B030D-6E8A-4147-A177-3AD203B41FA5}">
                      <a16:colId xmlns:a16="http://schemas.microsoft.com/office/drawing/2014/main" val="1603450110"/>
                    </a:ext>
                  </a:extLst>
                </a:gridCol>
              </a:tblGrid>
              <a:tr h="1188720">
                <a:tc>
                  <a:txBody>
                    <a:bodyPr/>
                    <a:lstStyle/>
                    <a:p>
                      <a:r>
                        <a:rPr lang="en-US" sz="2200" b="1" dirty="0">
                          <a:latin typeface="Montserrat" pitchFamily="2" charset="77"/>
                        </a:rPr>
                        <a:t>Create an account</a:t>
                      </a:r>
                    </a:p>
                  </a:txBody>
                  <a:tcPr marL="182880" marR="182880" marT="91440" marB="91440">
                    <a:solidFill>
                      <a:schemeClr val="tx2">
                        <a:lumMod val="90000"/>
                      </a:schemeClr>
                    </a:solidFill>
                  </a:tcPr>
                </a:tc>
                <a:tc>
                  <a:txBody>
                    <a:bodyPr/>
                    <a:lstStyle/>
                    <a:p>
                      <a:r>
                        <a:rPr lang="en-US" sz="2200" b="1" u="none" strike="noStrike" cap="none" dirty="0">
                          <a:solidFill>
                            <a:schemeClr val="tx1"/>
                          </a:solidFill>
                          <a:effectLst/>
                          <a:latin typeface="Montserrat" pitchFamily="2" charset="77"/>
                          <a:sym typeface="Arial"/>
                        </a:rPr>
                        <a:t>Integrate with your video conferencing platform:</a:t>
                      </a:r>
                      <a:endParaRPr lang="en-US" sz="2200" b="1" dirty="0">
                        <a:latin typeface="Montserrat" pitchFamily="2" charset="77"/>
                      </a:endParaRPr>
                    </a:p>
                  </a:txBody>
                  <a:tcPr marL="182880" marR="182880" marT="91440" marB="91440">
                    <a:solidFill>
                      <a:schemeClr val="tx2">
                        <a:lumMod val="90000"/>
                      </a:schemeClr>
                    </a:solidFill>
                  </a:tcPr>
                </a:tc>
                <a:tc>
                  <a:txBody>
                    <a:bodyPr/>
                    <a:lstStyle/>
                    <a:p>
                      <a:r>
                        <a:rPr lang="en-US" sz="2200" b="1" u="none" strike="noStrike" cap="none" dirty="0">
                          <a:solidFill>
                            <a:schemeClr val="tx1"/>
                          </a:solidFill>
                          <a:effectLst/>
                          <a:latin typeface="Montserrat" pitchFamily="2" charset="77"/>
                          <a:sym typeface="Arial"/>
                        </a:rPr>
                        <a:t>Schedule or join a meeting:</a:t>
                      </a:r>
                      <a:endParaRPr lang="en-US" sz="2200" b="1" dirty="0">
                        <a:latin typeface="Montserrat" pitchFamily="2" charset="77"/>
                      </a:endParaRPr>
                    </a:p>
                  </a:txBody>
                  <a:tcPr marL="182880" marR="182880" marT="91440" marB="91440">
                    <a:solidFill>
                      <a:schemeClr val="tx2">
                        <a:lumMod val="90000"/>
                      </a:schemeClr>
                    </a:solidFill>
                  </a:tcPr>
                </a:tc>
                <a:tc>
                  <a:txBody>
                    <a:bodyPr/>
                    <a:lstStyle/>
                    <a:p>
                      <a:r>
                        <a:rPr lang="en-US" sz="2200" b="1" u="none" strike="noStrike" cap="none" dirty="0">
                          <a:solidFill>
                            <a:schemeClr val="tx1"/>
                          </a:solidFill>
                          <a:effectLst/>
                          <a:latin typeface="Montserrat" pitchFamily="2" charset="77"/>
                          <a:sym typeface="Arial"/>
                        </a:rPr>
                        <a:t>Use Fireflies commands during the meeting:</a:t>
                      </a:r>
                      <a:endParaRPr lang="en-US" sz="2200" b="1" dirty="0">
                        <a:latin typeface="Montserrat" pitchFamily="2" charset="77"/>
                      </a:endParaRPr>
                    </a:p>
                  </a:txBody>
                  <a:tcPr marL="182880" marR="182880" marT="91440" marB="91440">
                    <a:solidFill>
                      <a:schemeClr val="tx2">
                        <a:lumMod val="90000"/>
                      </a:schemeClr>
                    </a:solidFill>
                  </a:tcPr>
                </a:tc>
                <a:extLst>
                  <a:ext uri="{0D108BD9-81ED-4DB2-BD59-A6C34878D82A}">
                    <a16:rowId xmlns:a16="http://schemas.microsoft.com/office/drawing/2014/main" val="2151039761"/>
                  </a:ext>
                </a:extLst>
              </a:tr>
              <a:tr h="62179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0" u="none" strike="noStrike" cap="none" dirty="0">
                          <a:solidFill>
                            <a:srgbClr val="2D3B5F"/>
                          </a:solidFill>
                          <a:effectLst/>
                          <a:latin typeface="Montserrat" pitchFamily="2" charset="77"/>
                          <a:sym typeface="Arial"/>
                        </a:rPr>
                        <a:t>The first thing you need to do is sign up on the Fireflies platform. You can do this by visiting their official website and following the steps to create an account.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200" b="0" u="none" strike="noStrike" cap="none" dirty="0">
                        <a:solidFill>
                          <a:schemeClr val="tx1"/>
                        </a:solidFill>
                        <a:effectLst/>
                        <a:latin typeface="Montserrat" pitchFamily="2" charset="77"/>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1" u="none" strike="noStrike" cap="none" dirty="0">
                          <a:solidFill>
                            <a:srgbClr val="5D76B9"/>
                          </a:solidFill>
                          <a:effectLst/>
                          <a:latin typeface="Montserrat" pitchFamily="2" charset="77"/>
                          <a:sym typeface="Arial"/>
                        </a:rPr>
                        <a:t>Pricing monthly: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200" b="0" u="none" strike="noStrike" cap="none" dirty="0">
                        <a:solidFill>
                          <a:srgbClr val="5D76B9"/>
                        </a:solidFill>
                        <a:effectLst/>
                        <a:latin typeface="Montserrat" pitchFamily="2" charset="77"/>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Tx/>
                        <a:buChar char="-"/>
                        <a:tabLst/>
                        <a:defRPr/>
                      </a:pPr>
                      <a:r>
                        <a:rPr lang="en-US" sz="2200" b="1" u="none" strike="noStrike" cap="none" dirty="0">
                          <a:solidFill>
                            <a:srgbClr val="5D76B9"/>
                          </a:solidFill>
                          <a:effectLst/>
                          <a:latin typeface="Montserrat" pitchFamily="2" charset="77"/>
                          <a:sym typeface="Arial"/>
                        </a:rPr>
                        <a:t>Free trial </a:t>
                      </a:r>
                    </a:p>
                    <a:p>
                      <a:pPr marL="171450" marR="0" lvl="0" indent="-171450" algn="l" defTabSz="914400" rtl="0" eaLnBrk="1" fontAlgn="auto" latinLnBrk="0" hangingPunct="1">
                        <a:lnSpc>
                          <a:spcPct val="100000"/>
                        </a:lnSpc>
                        <a:spcBef>
                          <a:spcPts val="0"/>
                        </a:spcBef>
                        <a:spcAft>
                          <a:spcPts val="0"/>
                        </a:spcAft>
                        <a:buClr>
                          <a:srgbClr val="000000"/>
                        </a:buClr>
                        <a:buSzTx/>
                        <a:buFontTx/>
                        <a:buChar char="-"/>
                        <a:tabLst/>
                        <a:defRPr/>
                      </a:pPr>
                      <a:r>
                        <a:rPr lang="en-US" sz="2200" b="1" u="none" strike="noStrike" cap="none" dirty="0">
                          <a:solidFill>
                            <a:srgbClr val="5D76B9"/>
                          </a:solidFill>
                          <a:effectLst/>
                          <a:latin typeface="Montserrat" pitchFamily="2" charset="77"/>
                          <a:sym typeface="Arial"/>
                        </a:rPr>
                        <a:t>Pro $10</a:t>
                      </a:r>
                    </a:p>
                    <a:p>
                      <a:pPr marL="171450" marR="0" lvl="0" indent="-171450" algn="l" defTabSz="914400" rtl="0" eaLnBrk="1" fontAlgn="auto" latinLnBrk="0" hangingPunct="1">
                        <a:lnSpc>
                          <a:spcPct val="100000"/>
                        </a:lnSpc>
                        <a:spcBef>
                          <a:spcPts val="0"/>
                        </a:spcBef>
                        <a:spcAft>
                          <a:spcPts val="0"/>
                        </a:spcAft>
                        <a:buClr>
                          <a:srgbClr val="000000"/>
                        </a:buClr>
                        <a:buSzTx/>
                        <a:buFontTx/>
                        <a:buChar char="-"/>
                        <a:tabLst/>
                        <a:defRPr/>
                      </a:pPr>
                      <a:r>
                        <a:rPr lang="en-US" sz="2200" b="1" u="none" strike="noStrike" cap="none" dirty="0">
                          <a:solidFill>
                            <a:srgbClr val="5D76B9"/>
                          </a:solidFill>
                          <a:effectLst/>
                          <a:latin typeface="Montserrat" pitchFamily="2" charset="77"/>
                          <a:sym typeface="Arial"/>
                        </a:rPr>
                        <a:t>Business $19</a:t>
                      </a:r>
                    </a:p>
                    <a:p>
                      <a:pPr marL="171450" marR="0" lvl="0" indent="-171450" algn="l" defTabSz="914400" rtl="0" eaLnBrk="1" fontAlgn="auto" latinLnBrk="0" hangingPunct="1">
                        <a:lnSpc>
                          <a:spcPct val="100000"/>
                        </a:lnSpc>
                        <a:spcBef>
                          <a:spcPts val="0"/>
                        </a:spcBef>
                        <a:spcAft>
                          <a:spcPts val="0"/>
                        </a:spcAft>
                        <a:buClr>
                          <a:srgbClr val="000000"/>
                        </a:buClr>
                        <a:buSzTx/>
                        <a:buFontTx/>
                        <a:buChar char="-"/>
                        <a:tabLst/>
                        <a:defRPr/>
                      </a:pPr>
                      <a:r>
                        <a:rPr lang="en-US" sz="2200" b="1" u="none" strike="noStrike" cap="none" dirty="0">
                          <a:solidFill>
                            <a:srgbClr val="5D76B9"/>
                          </a:solidFill>
                          <a:effectLst/>
                          <a:latin typeface="Montserrat" pitchFamily="2" charset="77"/>
                          <a:sym typeface="Arial"/>
                        </a:rPr>
                        <a:t>Enterprise $39</a:t>
                      </a:r>
                    </a:p>
                    <a:p>
                      <a:endParaRPr lang="en-US" sz="2200" dirty="0">
                        <a:latin typeface="Montserrat" pitchFamily="2" charset="77"/>
                      </a:endParaRP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0" u="none" strike="noStrike" cap="none" dirty="0">
                          <a:solidFill>
                            <a:srgbClr val="2D3B5F"/>
                          </a:solidFill>
                          <a:effectLst/>
                          <a:latin typeface="Montserrat" pitchFamily="2" charset="77"/>
                          <a:sym typeface="Arial"/>
                        </a:rPr>
                        <a:t>Once you have an account, you can integrate Fireflies with your preferred video conferencing platform, such as Zoom, Google Meet, Microsoft Teams, among others. This will allow you to automatically record meetings.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200" b="0" u="none" strike="noStrike" cap="none" dirty="0">
                        <a:solidFill>
                          <a:schemeClr val="tx1"/>
                        </a:solidFill>
                        <a:effectLst/>
                        <a:latin typeface="Montserrat" pitchFamily="2" charset="77"/>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200" b="0" u="none" strike="noStrike" cap="none" dirty="0">
                        <a:solidFill>
                          <a:schemeClr val="tx1"/>
                        </a:solidFill>
                        <a:effectLst/>
                        <a:latin typeface="Montserrat" pitchFamily="2" charset="77"/>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1" u="none" strike="noStrike" cap="none" dirty="0">
                          <a:solidFill>
                            <a:srgbClr val="5D76B9"/>
                          </a:solidFill>
                          <a:effectLst/>
                          <a:latin typeface="Montserrat" pitchFamily="2" charset="77"/>
                          <a:sym typeface="Arial"/>
                        </a:rPr>
                        <a:t>*The most common platform is Google Meet.</a:t>
                      </a:r>
                    </a:p>
                    <a:p>
                      <a:endParaRPr lang="en-US" sz="2200" dirty="0">
                        <a:latin typeface="Montserrat" pitchFamily="2" charset="77"/>
                      </a:endParaRP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0" u="none" strike="noStrike" cap="none" dirty="0">
                          <a:solidFill>
                            <a:srgbClr val="2D3B5F"/>
                          </a:solidFill>
                          <a:effectLst/>
                          <a:latin typeface="Montserrat" pitchFamily="2" charset="77"/>
                          <a:sym typeface="Arial"/>
                        </a:rPr>
                        <a:t>Schedule a meeting as you normally would through your video conferencing platform or join one already scheduled. Fireflies will automatically record the meeting once it begins.</a:t>
                      </a:r>
                    </a:p>
                    <a:p>
                      <a:endParaRPr lang="en-US" sz="2200" dirty="0">
                        <a:solidFill>
                          <a:srgbClr val="2D3B5F"/>
                        </a:solidFill>
                        <a:latin typeface="Montserrat" pitchFamily="2" charset="77"/>
                      </a:endParaRP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0" u="none" strike="noStrike" cap="none" dirty="0">
                          <a:solidFill>
                            <a:srgbClr val="2D3B5F"/>
                          </a:solidFill>
                          <a:effectLst/>
                          <a:latin typeface="Montserrat" pitchFamily="2" charset="77"/>
                          <a:sym typeface="Arial"/>
                        </a:rPr>
                        <a:t>During the meeting, you can use specific Fireflies commands to take actions such as highlighting important points, tagging specific parts of the conversation, or marking action items. For example, you can say "Fireflies, highlight this" to highlight an important section of the conversation.</a:t>
                      </a:r>
                    </a:p>
                    <a:p>
                      <a:endParaRPr lang="en-US" sz="2200" dirty="0">
                        <a:solidFill>
                          <a:srgbClr val="2D3B5F"/>
                        </a:solidFill>
                        <a:latin typeface="Montserrat" pitchFamily="2" charset="77"/>
                      </a:endParaRPr>
                    </a:p>
                  </a:txBody>
                  <a:tcPr marL="182880" marR="182880" marT="91440" marB="91440"/>
                </a:tc>
                <a:extLst>
                  <a:ext uri="{0D108BD9-81ED-4DB2-BD59-A6C34878D82A}">
                    <a16:rowId xmlns:a16="http://schemas.microsoft.com/office/drawing/2014/main" val="451200713"/>
                  </a:ext>
                </a:extLst>
              </a:tr>
            </a:tbl>
          </a:graphicData>
        </a:graphic>
      </p:graphicFrame>
    </p:spTree>
    <p:extLst>
      <p:ext uri="{BB962C8B-B14F-4D97-AF65-F5344CB8AC3E}">
        <p14:creationId xmlns:p14="http://schemas.microsoft.com/office/powerpoint/2010/main" val="4016670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C9DAF8">
                <a:alpha val="70980"/>
              </a:srgbClr>
            </a:gs>
          </a:gsLst>
          <a:lin ang="5400012" scaled="0"/>
        </a:gradFill>
        <a:effectLst/>
      </p:bgPr>
    </p:bg>
    <p:spTree>
      <p:nvGrpSpPr>
        <p:cNvPr id="1" name="Shape 80"/>
        <p:cNvGrpSpPr/>
        <p:nvPr/>
      </p:nvGrpSpPr>
      <p:grpSpPr>
        <a:xfrm>
          <a:off x="0" y="0"/>
          <a:ext cx="0" cy="0"/>
          <a:chOff x="0" y="0"/>
          <a:chExt cx="0" cy="0"/>
        </a:xfrm>
      </p:grpSpPr>
      <p:pic>
        <p:nvPicPr>
          <p:cNvPr id="82" name="Google Shape;82;p15"/>
          <p:cNvPicPr preferRelativeResize="0"/>
          <p:nvPr/>
        </p:nvPicPr>
        <p:blipFill>
          <a:blip r:embed="rId3">
            <a:alphaModFix/>
          </a:blip>
          <a:stretch>
            <a:fillRect/>
          </a:stretch>
        </p:blipFill>
        <p:spPr>
          <a:xfrm>
            <a:off x="0" y="8953500"/>
            <a:ext cx="18288000" cy="1333500"/>
          </a:xfrm>
          <a:prstGeom prst="rect">
            <a:avLst/>
          </a:prstGeom>
          <a:noFill/>
          <a:ln>
            <a:noFill/>
          </a:ln>
        </p:spPr>
      </p:pic>
      <p:pic>
        <p:nvPicPr>
          <p:cNvPr id="83" name="Google Shape;83;p15"/>
          <p:cNvPicPr preferRelativeResize="0"/>
          <p:nvPr/>
        </p:nvPicPr>
        <p:blipFill>
          <a:blip r:embed="rId4">
            <a:alphaModFix/>
          </a:blip>
          <a:stretch>
            <a:fillRect/>
          </a:stretch>
        </p:blipFill>
        <p:spPr>
          <a:xfrm>
            <a:off x="0" y="1"/>
            <a:ext cx="435900" cy="10286998"/>
          </a:xfrm>
          <a:prstGeom prst="rect">
            <a:avLst/>
          </a:prstGeom>
          <a:noFill/>
          <a:ln>
            <a:noFill/>
          </a:ln>
        </p:spPr>
      </p:pic>
      <p:sp>
        <p:nvSpPr>
          <p:cNvPr id="84" name="Google Shape;84;p15"/>
          <p:cNvSpPr txBox="1"/>
          <p:nvPr/>
        </p:nvSpPr>
        <p:spPr>
          <a:xfrm>
            <a:off x="1390550" y="550324"/>
            <a:ext cx="16432200" cy="12468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s-419" sz="3600" b="1" kern="0" dirty="0">
                <a:solidFill>
                  <a:srgbClr val="5D77B9"/>
                </a:solidFill>
                <a:latin typeface="Montserrat"/>
                <a:ea typeface="Montserrat"/>
                <a:cs typeface="Montserrat"/>
                <a:sym typeface="Montserrat"/>
              </a:rPr>
              <a:t>Process to start Fireflies.ai</a:t>
            </a:r>
          </a:p>
        </p:txBody>
      </p:sp>
      <p:pic>
        <p:nvPicPr>
          <p:cNvPr id="88" name="Google Shape;88;p15"/>
          <p:cNvPicPr preferRelativeResize="0"/>
          <p:nvPr/>
        </p:nvPicPr>
        <p:blipFill>
          <a:blip r:embed="rId5">
            <a:alphaModFix/>
          </a:blip>
          <a:stretch>
            <a:fillRect/>
          </a:stretch>
        </p:blipFill>
        <p:spPr>
          <a:xfrm>
            <a:off x="754051" y="9295296"/>
            <a:ext cx="1299750" cy="649900"/>
          </a:xfrm>
          <a:prstGeom prst="rect">
            <a:avLst/>
          </a:prstGeom>
          <a:noFill/>
          <a:ln>
            <a:noFill/>
          </a:ln>
        </p:spPr>
      </p:pic>
      <p:sp>
        <p:nvSpPr>
          <p:cNvPr id="89" name="Google Shape;89;p15"/>
          <p:cNvSpPr/>
          <p:nvPr/>
        </p:nvSpPr>
        <p:spPr>
          <a:xfrm>
            <a:off x="15690450" y="9338650"/>
            <a:ext cx="2102400" cy="569400"/>
          </a:xfrm>
          <a:prstGeom prst="roundRect">
            <a:avLst>
              <a:gd name="adj" fmla="val 16667"/>
            </a:avLst>
          </a:prstGeom>
          <a:solidFill>
            <a:srgbClr val="5D77B9"/>
          </a:solidFill>
          <a:ln>
            <a:noFill/>
          </a:ln>
        </p:spPr>
        <p:txBody>
          <a:bodyPr spcFirstLastPara="1" wrap="square" lIns="182850" tIns="182850" rIns="182850" bIns="182850" anchor="ctr" anchorCtr="0">
            <a:noAutofit/>
          </a:bodyPr>
          <a:lstStyle/>
          <a:p>
            <a:pPr algn="ctr" defTabSz="1828800">
              <a:buClr>
                <a:srgbClr val="000000"/>
              </a:buClr>
            </a:pPr>
            <a:endParaRPr sz="2800" kern="0">
              <a:solidFill>
                <a:srgbClr val="000000"/>
              </a:solidFill>
              <a:latin typeface="Arial"/>
              <a:cs typeface="Arial"/>
              <a:sym typeface="Arial"/>
            </a:endParaRPr>
          </a:p>
        </p:txBody>
      </p:sp>
      <p:sp>
        <p:nvSpPr>
          <p:cNvPr id="90" name="Google Shape;90;p15"/>
          <p:cNvSpPr txBox="1"/>
          <p:nvPr/>
        </p:nvSpPr>
        <p:spPr>
          <a:xfrm>
            <a:off x="15771350" y="9268200"/>
            <a:ext cx="2051400" cy="5694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s-419" sz="2400" kern="0">
                <a:solidFill>
                  <a:srgbClr val="FFFFFF"/>
                </a:solidFill>
                <a:latin typeface="Montserrat"/>
                <a:ea typeface="Montserrat"/>
                <a:cs typeface="Montserrat"/>
                <a:sym typeface="Montserrat"/>
              </a:rPr>
              <a:t>IESF| 2024</a:t>
            </a:r>
            <a:endParaRPr sz="2400" b="1" kern="0">
              <a:solidFill>
                <a:srgbClr val="FFFFFF"/>
              </a:solidFill>
              <a:latin typeface="Montserrat"/>
              <a:ea typeface="Montserrat"/>
              <a:cs typeface="Montserrat"/>
              <a:sym typeface="Montserrat"/>
            </a:endParaRPr>
          </a:p>
        </p:txBody>
      </p:sp>
      <p:graphicFrame>
        <p:nvGraphicFramePr>
          <p:cNvPr id="3" name="Table 2">
            <a:extLst>
              <a:ext uri="{FF2B5EF4-FFF2-40B4-BE49-F238E27FC236}">
                <a16:creationId xmlns:a16="http://schemas.microsoft.com/office/drawing/2014/main" id="{D80A9A4F-5DF3-1474-5D31-28F7289B8A61}"/>
              </a:ext>
            </a:extLst>
          </p:cNvPr>
          <p:cNvGraphicFramePr>
            <a:graphicFrameLocks noGrp="1"/>
          </p:cNvGraphicFramePr>
          <p:nvPr/>
        </p:nvGraphicFramePr>
        <p:xfrm>
          <a:off x="2751152" y="1797124"/>
          <a:ext cx="12419936" cy="6949440"/>
        </p:xfrm>
        <a:graphic>
          <a:graphicData uri="http://schemas.openxmlformats.org/drawingml/2006/table">
            <a:tbl>
              <a:tblPr firstRow="1" bandRow="1">
                <a:tableStyleId>{2D5ABB26-0587-4C30-8999-92F81FD0307C}</a:tableStyleId>
              </a:tblPr>
              <a:tblGrid>
                <a:gridCol w="4323136">
                  <a:extLst>
                    <a:ext uri="{9D8B030D-6E8A-4147-A177-3AD203B41FA5}">
                      <a16:colId xmlns:a16="http://schemas.microsoft.com/office/drawing/2014/main" val="2306341389"/>
                    </a:ext>
                  </a:extLst>
                </a:gridCol>
                <a:gridCol w="4581242">
                  <a:extLst>
                    <a:ext uri="{9D8B030D-6E8A-4147-A177-3AD203B41FA5}">
                      <a16:colId xmlns:a16="http://schemas.microsoft.com/office/drawing/2014/main" val="2159417125"/>
                    </a:ext>
                  </a:extLst>
                </a:gridCol>
                <a:gridCol w="3515558">
                  <a:extLst>
                    <a:ext uri="{9D8B030D-6E8A-4147-A177-3AD203B41FA5}">
                      <a16:colId xmlns:a16="http://schemas.microsoft.com/office/drawing/2014/main" val="3698036926"/>
                    </a:ext>
                  </a:extLst>
                </a:gridCol>
              </a:tblGrid>
              <a:tr h="914400">
                <a:tc>
                  <a:txBody>
                    <a:bodyPr/>
                    <a:lstStyle/>
                    <a:p>
                      <a:r>
                        <a:rPr lang="en-US" sz="2400" b="1" u="none" strike="noStrike" cap="none" dirty="0">
                          <a:solidFill>
                            <a:schemeClr val="tx1"/>
                          </a:solidFill>
                          <a:effectLst/>
                          <a:latin typeface="Montserrat" pitchFamily="2" charset="77"/>
                          <a:sym typeface="Arial"/>
                        </a:rPr>
                        <a:t>Access the transcription and analysis:</a:t>
                      </a:r>
                      <a:endParaRPr lang="en-US" sz="2400" b="1" dirty="0">
                        <a:latin typeface="Montserrat" pitchFamily="2" charset="77"/>
                      </a:endParaRPr>
                    </a:p>
                  </a:txBody>
                  <a:tcPr marL="182880" marR="182880" marT="91440" marB="91440">
                    <a:solidFill>
                      <a:schemeClr val="tx2">
                        <a:lumMod val="90000"/>
                      </a:schemeClr>
                    </a:solidFill>
                  </a:tcPr>
                </a:tc>
                <a:tc>
                  <a:txBody>
                    <a:bodyPr/>
                    <a:lstStyle/>
                    <a:p>
                      <a:r>
                        <a:rPr lang="en-US" sz="2400" b="1" u="none" strike="noStrike" cap="none" dirty="0">
                          <a:solidFill>
                            <a:schemeClr val="tx1"/>
                          </a:solidFill>
                          <a:effectLst/>
                          <a:latin typeface="Montserrat" pitchFamily="2" charset="77"/>
                          <a:sym typeface="Arial"/>
                        </a:rPr>
                        <a:t>Share and collaborate</a:t>
                      </a:r>
                      <a:endParaRPr lang="en-US" sz="2400" b="1" dirty="0">
                        <a:latin typeface="Montserrat" pitchFamily="2" charset="77"/>
                      </a:endParaRPr>
                    </a:p>
                  </a:txBody>
                  <a:tcPr marL="182880" marR="182880" marT="91440" marB="91440">
                    <a:solidFill>
                      <a:schemeClr val="tx2">
                        <a:lumMod val="90000"/>
                      </a:schemeClr>
                    </a:solidFill>
                  </a:tcPr>
                </a:tc>
                <a:tc>
                  <a:txBody>
                    <a:bodyPr/>
                    <a:lstStyle/>
                    <a:p>
                      <a:r>
                        <a:rPr lang="en-US" sz="2400" b="1" u="none" strike="noStrike" cap="none" dirty="0">
                          <a:solidFill>
                            <a:schemeClr val="tx1"/>
                          </a:solidFill>
                          <a:effectLst/>
                          <a:latin typeface="Montserrat" pitchFamily="2" charset="77"/>
                          <a:sym typeface="Arial"/>
                        </a:rPr>
                        <a:t>Security and privacy:</a:t>
                      </a:r>
                      <a:endParaRPr lang="en-US" sz="2400" b="1" dirty="0">
                        <a:latin typeface="Montserrat" pitchFamily="2" charset="77"/>
                      </a:endParaRPr>
                    </a:p>
                  </a:txBody>
                  <a:tcPr marL="182880" marR="182880" marT="91440" marB="91440">
                    <a:solidFill>
                      <a:schemeClr val="tx2">
                        <a:lumMod val="90000"/>
                      </a:schemeClr>
                    </a:solidFill>
                  </a:tcPr>
                </a:tc>
                <a:extLst>
                  <a:ext uri="{0D108BD9-81ED-4DB2-BD59-A6C34878D82A}">
                    <a16:rowId xmlns:a16="http://schemas.microsoft.com/office/drawing/2014/main" val="2268677020"/>
                  </a:ext>
                </a:extLst>
              </a:tr>
              <a:tr h="6035040">
                <a:tc>
                  <a:txBody>
                    <a:bodyPr/>
                    <a:lstStyle/>
                    <a:p>
                      <a:r>
                        <a:rPr lang="en-US" sz="2400" b="0" u="none" strike="noStrike" cap="none" dirty="0">
                          <a:solidFill>
                            <a:srgbClr val="2D3B5F"/>
                          </a:solidFill>
                          <a:effectLst/>
                          <a:latin typeface="Montserrat" pitchFamily="2" charset="77"/>
                          <a:sym typeface="Arial"/>
                        </a:rPr>
                        <a:t>Once the meeting has concluded, Fireflies will automatically generate a transcription of its content. </a:t>
                      </a:r>
                    </a:p>
                    <a:p>
                      <a:endParaRPr lang="en-US" sz="2400" b="0" u="none" strike="noStrike" cap="none" dirty="0">
                        <a:solidFill>
                          <a:srgbClr val="2D3B5F"/>
                        </a:solidFill>
                        <a:effectLst/>
                        <a:latin typeface="Montserrat" pitchFamily="2" charset="77"/>
                        <a:sym typeface="Arial"/>
                      </a:endParaRPr>
                    </a:p>
                    <a:p>
                      <a:r>
                        <a:rPr lang="en-US" sz="2400" b="0" u="none" strike="noStrike" cap="none" dirty="0">
                          <a:solidFill>
                            <a:srgbClr val="2D3B5F"/>
                          </a:solidFill>
                          <a:effectLst/>
                          <a:latin typeface="Montserrat" pitchFamily="2" charset="77"/>
                          <a:sym typeface="Arial"/>
                        </a:rPr>
                        <a:t>You can access this transcription through your online Fireflies account. Additionally, Fireflies can also provide analysis on the meeting content, such as discussed topics, identified action items, and key participants.</a:t>
                      </a:r>
                      <a:endParaRPr lang="en-US" sz="2400" dirty="0">
                        <a:solidFill>
                          <a:srgbClr val="2D3B5F"/>
                        </a:solidFill>
                        <a:latin typeface="Montserrat" pitchFamily="2" charset="77"/>
                      </a:endParaRP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u="none" strike="noStrike" cap="none" dirty="0">
                          <a:solidFill>
                            <a:srgbClr val="2D3B5F"/>
                          </a:solidFill>
                          <a:effectLst/>
                          <a:latin typeface="Montserrat" pitchFamily="2" charset="77"/>
                          <a:sym typeface="Arial"/>
                        </a:rPr>
                        <a:t>You can share the transcription and analyses generated by Fireflies with other members of your team. This can be useful for those who couldn't attend the meeting in real-time or for reviewing its content later.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0" u="none" strike="noStrike" cap="none" dirty="0">
                        <a:solidFill>
                          <a:srgbClr val="2D3B5F"/>
                        </a:solidFill>
                        <a:effectLst/>
                        <a:latin typeface="Montserrat" pitchFamily="2" charset="77"/>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u="none" strike="noStrike" cap="none" dirty="0">
                          <a:solidFill>
                            <a:srgbClr val="2D3B5F"/>
                          </a:solidFill>
                          <a:effectLst/>
                          <a:latin typeface="Montserrat" pitchFamily="2" charset="77"/>
                          <a:sym typeface="Arial"/>
                        </a:rPr>
                        <a:t>Fireflies also offers collaboration options, making it easy to discuss and track action items among team members.</a:t>
                      </a:r>
                    </a:p>
                    <a:p>
                      <a:endParaRPr lang="en-US" sz="2400" dirty="0">
                        <a:solidFill>
                          <a:srgbClr val="2D3B5F"/>
                        </a:solidFill>
                        <a:latin typeface="Montserrat" pitchFamily="2" charset="77"/>
                      </a:endParaRP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u="none" strike="noStrike" cap="none" dirty="0">
                          <a:solidFill>
                            <a:srgbClr val="2D3B5F"/>
                          </a:solidFill>
                          <a:effectLst/>
                          <a:latin typeface="Montserrat" pitchFamily="2" charset="77"/>
                          <a:sym typeface="Arial"/>
                        </a:rPr>
                        <a:t>Make sure to review and adjust the privacy and security settings of Fireflies according to your organization's needs. You can control who has access to the transcriptions and analyses of your meetings, as well as encrypt data for added security.</a:t>
                      </a:r>
                    </a:p>
                    <a:p>
                      <a:endParaRPr lang="en-US" sz="2400" dirty="0">
                        <a:solidFill>
                          <a:srgbClr val="2D3B5F"/>
                        </a:solidFill>
                        <a:latin typeface="Montserrat" pitchFamily="2" charset="77"/>
                      </a:endParaRPr>
                    </a:p>
                  </a:txBody>
                  <a:tcPr marL="182880" marR="182880" marT="91440" marB="91440"/>
                </a:tc>
                <a:extLst>
                  <a:ext uri="{0D108BD9-81ED-4DB2-BD59-A6C34878D82A}">
                    <a16:rowId xmlns:a16="http://schemas.microsoft.com/office/drawing/2014/main" val="3563787239"/>
                  </a:ext>
                </a:extLst>
              </a:tr>
            </a:tbl>
          </a:graphicData>
        </a:graphic>
      </p:graphicFrame>
    </p:spTree>
    <p:extLst>
      <p:ext uri="{BB962C8B-B14F-4D97-AF65-F5344CB8AC3E}">
        <p14:creationId xmlns:p14="http://schemas.microsoft.com/office/powerpoint/2010/main" val="1724110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grpSp>
          <p:nvGrpSpPr>
            <p:cNvPr id="3" name="Group 3"/>
            <p:cNvGrpSpPr/>
            <p:nvPr/>
          </p:nvGrpSpPr>
          <p:grpSpPr>
            <a:xfrm>
              <a:off x="0" y="0"/>
              <a:ext cx="24384000" cy="201168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5" name="Freeform 5"/>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3"/>
              <a:stretch>
                <a:fillRect t="-117" b="-117"/>
              </a:stretch>
            </a:blipFill>
          </p:spPr>
          <p:txBody>
            <a:bodyPr/>
            <a:lstStyle/>
            <a:p>
              <a:endParaRPr lang="nl-NL"/>
            </a:p>
          </p:txBody>
        </p:sp>
        <p:grpSp>
          <p:nvGrpSpPr>
            <p:cNvPr id="6" name="Group 6"/>
            <p:cNvGrpSpPr/>
            <p:nvPr/>
          </p:nvGrpSpPr>
          <p:grpSpPr>
            <a:xfrm>
              <a:off x="18638058" y="617868"/>
              <a:ext cx="5745940" cy="785774"/>
              <a:chOff x="0" y="0"/>
              <a:chExt cx="5745940" cy="785774"/>
            </a:xfrm>
          </p:grpSpPr>
          <p:sp>
            <p:nvSpPr>
              <p:cNvPr id="7" name="Freeform 7"/>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8" name="TextBox 8"/>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
        <p:nvSpPr>
          <p:cNvPr id="9" name="TextBox 9"/>
          <p:cNvSpPr txBox="1"/>
          <p:nvPr/>
        </p:nvSpPr>
        <p:spPr>
          <a:xfrm>
            <a:off x="1495848" y="974162"/>
            <a:ext cx="11523871" cy="613392"/>
          </a:xfrm>
          <a:prstGeom prst="rect">
            <a:avLst/>
          </a:prstGeom>
        </p:spPr>
        <p:txBody>
          <a:bodyPr lIns="0" tIns="0" rIns="0" bIns="0" rtlCol="0" anchor="t">
            <a:spAutoFit/>
          </a:bodyPr>
          <a:lstStyle/>
          <a:p>
            <a:pPr>
              <a:lnSpc>
                <a:spcPts val="4770"/>
              </a:lnSpc>
            </a:pPr>
            <a:r>
              <a:rPr lang="en-US" sz="4500">
                <a:solidFill>
                  <a:srgbClr val="2D3A5F"/>
                </a:solidFill>
                <a:latin typeface="Montserrat Bold"/>
              </a:rPr>
              <a:t>ECONOMIC OUTLOOK EUROPE</a:t>
            </a:r>
          </a:p>
        </p:txBody>
      </p:sp>
      <p:sp>
        <p:nvSpPr>
          <p:cNvPr id="10" name="TextBox 10"/>
          <p:cNvSpPr txBox="1"/>
          <p:nvPr/>
        </p:nvSpPr>
        <p:spPr>
          <a:xfrm>
            <a:off x="1495848" y="2086421"/>
            <a:ext cx="13704396" cy="5000600"/>
          </a:xfrm>
          <a:prstGeom prst="rect">
            <a:avLst/>
          </a:prstGeom>
        </p:spPr>
        <p:txBody>
          <a:bodyPr lIns="0" tIns="0" rIns="0" bIns="0" rtlCol="0" anchor="t">
            <a:spAutoFit/>
          </a:bodyPr>
          <a:lstStyle/>
          <a:p>
            <a:pPr marL="431801" lvl="1" indent="-215900">
              <a:lnSpc>
                <a:spcPts val="2800"/>
              </a:lnSpc>
              <a:buFont typeface="Arial"/>
              <a:buChar char="•"/>
            </a:pPr>
            <a:r>
              <a:rPr lang="en-US" sz="2000" dirty="0">
                <a:solidFill>
                  <a:srgbClr val="081D2F"/>
                </a:solidFill>
                <a:latin typeface="Montserrat"/>
              </a:rPr>
              <a:t>Modest growth in most European Markets, will be held back by fiscal tightening and tough conditions|</a:t>
            </a:r>
          </a:p>
          <a:p>
            <a:pPr>
              <a:lnSpc>
                <a:spcPts val="2800"/>
              </a:lnSpc>
            </a:pPr>
            <a:endParaRPr lang="en-US" sz="2000" dirty="0">
              <a:solidFill>
                <a:srgbClr val="081D2F"/>
              </a:solidFill>
              <a:latin typeface="Montserrat"/>
            </a:endParaRPr>
          </a:p>
          <a:p>
            <a:pPr marL="431801" lvl="1" indent="-215900">
              <a:lnSpc>
                <a:spcPts val="2800"/>
              </a:lnSpc>
              <a:buFont typeface="Arial"/>
              <a:buChar char="•"/>
            </a:pPr>
            <a:r>
              <a:rPr lang="en-US" sz="2000" dirty="0">
                <a:solidFill>
                  <a:srgbClr val="081D2F"/>
                </a:solidFill>
                <a:latin typeface="Montserrat"/>
              </a:rPr>
              <a:t>Tighter financial conditions, higher interest rates (ECB is expecting a decrease if interest 0,75%)</a:t>
            </a:r>
          </a:p>
          <a:p>
            <a:pPr>
              <a:lnSpc>
                <a:spcPts val="2800"/>
              </a:lnSpc>
            </a:pPr>
            <a:endParaRPr lang="en-US" sz="2000" dirty="0">
              <a:solidFill>
                <a:srgbClr val="081D2F"/>
              </a:solidFill>
              <a:latin typeface="Montserrat"/>
            </a:endParaRPr>
          </a:p>
          <a:p>
            <a:pPr marL="431801" lvl="1" indent="-215900">
              <a:lnSpc>
                <a:spcPts val="2800"/>
              </a:lnSpc>
              <a:buFont typeface="Arial"/>
              <a:buChar char="•"/>
            </a:pPr>
            <a:r>
              <a:rPr lang="en-US" sz="2000" dirty="0" err="1">
                <a:solidFill>
                  <a:srgbClr val="081D2F"/>
                </a:solidFill>
                <a:latin typeface="Montserrat"/>
              </a:rPr>
              <a:t>Labour</a:t>
            </a:r>
            <a:r>
              <a:rPr lang="en-US" sz="2000" dirty="0">
                <a:solidFill>
                  <a:srgbClr val="081D2F"/>
                </a:solidFill>
                <a:latin typeface="Montserrat"/>
              </a:rPr>
              <a:t> Market Tightness to hold back investments </a:t>
            </a:r>
          </a:p>
          <a:p>
            <a:pPr>
              <a:lnSpc>
                <a:spcPts val="2800"/>
              </a:lnSpc>
            </a:pPr>
            <a:endParaRPr lang="en-US" sz="2000" dirty="0">
              <a:solidFill>
                <a:srgbClr val="081D2F"/>
              </a:solidFill>
              <a:latin typeface="Montserrat"/>
            </a:endParaRPr>
          </a:p>
          <a:p>
            <a:pPr marL="431801" lvl="1" indent="-215900">
              <a:lnSpc>
                <a:spcPts val="2800"/>
              </a:lnSpc>
              <a:buFont typeface="Arial"/>
              <a:buChar char="•"/>
            </a:pPr>
            <a:r>
              <a:rPr lang="en-US" sz="2000" dirty="0">
                <a:solidFill>
                  <a:srgbClr val="081D2F"/>
                </a:solidFill>
                <a:latin typeface="Montserrat"/>
              </a:rPr>
              <a:t>Geopolitical tensions and external demand slowing will weigh down trade</a:t>
            </a:r>
          </a:p>
          <a:p>
            <a:pPr>
              <a:lnSpc>
                <a:spcPts val="2800"/>
              </a:lnSpc>
            </a:pPr>
            <a:endParaRPr lang="en-US" sz="2000" dirty="0">
              <a:solidFill>
                <a:srgbClr val="081D2F"/>
              </a:solidFill>
              <a:latin typeface="Montserrat"/>
            </a:endParaRPr>
          </a:p>
          <a:p>
            <a:pPr marL="431801" lvl="1" indent="-215900">
              <a:lnSpc>
                <a:spcPts val="2800"/>
              </a:lnSpc>
              <a:buFont typeface="Arial"/>
              <a:buChar char="•"/>
            </a:pPr>
            <a:r>
              <a:rPr lang="en-US" sz="2000" dirty="0">
                <a:solidFill>
                  <a:srgbClr val="081D2F"/>
                </a:solidFill>
                <a:latin typeface="Montserrat"/>
              </a:rPr>
              <a:t>EU parliamentary elections to derail green policies</a:t>
            </a:r>
          </a:p>
          <a:p>
            <a:pPr>
              <a:lnSpc>
                <a:spcPts val="2800"/>
              </a:lnSpc>
            </a:pPr>
            <a:endParaRPr lang="en-US" sz="2000" dirty="0">
              <a:solidFill>
                <a:srgbClr val="081D2F"/>
              </a:solidFill>
              <a:latin typeface="Montserrat"/>
            </a:endParaRPr>
          </a:p>
          <a:p>
            <a:pPr marL="431801" lvl="1" indent="-215900">
              <a:lnSpc>
                <a:spcPts val="2800"/>
              </a:lnSpc>
              <a:buFont typeface="Arial"/>
              <a:buChar char="•"/>
            </a:pPr>
            <a:r>
              <a:rPr lang="en-US" sz="2000" dirty="0">
                <a:solidFill>
                  <a:srgbClr val="081D2F"/>
                </a:solidFill>
                <a:latin typeface="Montserrat"/>
              </a:rPr>
              <a:t>Russia-Ukraine / Israel - </a:t>
            </a:r>
            <a:r>
              <a:rPr lang="en-US" sz="2000" dirty="0" err="1">
                <a:solidFill>
                  <a:srgbClr val="081D2F"/>
                </a:solidFill>
                <a:latin typeface="Montserrat"/>
              </a:rPr>
              <a:t>Palestina</a:t>
            </a:r>
            <a:r>
              <a:rPr lang="en-US" sz="2000" dirty="0">
                <a:solidFill>
                  <a:srgbClr val="081D2F"/>
                </a:solidFill>
                <a:latin typeface="Montserrat"/>
              </a:rPr>
              <a:t> war influencing international trade and economic choices</a:t>
            </a:r>
          </a:p>
          <a:p>
            <a:pPr>
              <a:lnSpc>
                <a:spcPts val="2800"/>
              </a:lnSpc>
            </a:pPr>
            <a:endParaRPr lang="en-US" sz="2000" dirty="0">
              <a:solidFill>
                <a:srgbClr val="081D2F"/>
              </a:solidFill>
              <a:latin typeface="Montserrat"/>
            </a:endParaRPr>
          </a:p>
          <a:p>
            <a:pPr>
              <a:lnSpc>
                <a:spcPts val="2800"/>
              </a:lnSpc>
            </a:pPr>
            <a:endParaRPr lang="en-US" sz="2000" dirty="0">
              <a:solidFill>
                <a:srgbClr val="081D2F"/>
              </a:solidFill>
              <a:latin typeface="Montserrat"/>
            </a:endParaRPr>
          </a:p>
          <a:p>
            <a:pPr>
              <a:lnSpc>
                <a:spcPts val="2800"/>
              </a:lnSpc>
            </a:pPr>
            <a:r>
              <a:rPr lang="en-US" sz="2000" dirty="0">
                <a:solidFill>
                  <a:srgbClr val="081D2F"/>
                </a:solidFill>
                <a:latin typeface="Montserrat Italics"/>
              </a:rPr>
              <a:t>*source: BMI</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C9DAF8">
                <a:alpha val="70980"/>
              </a:srgbClr>
            </a:gs>
          </a:gsLst>
          <a:lin ang="5400012" scaled="0"/>
        </a:gradFill>
        <a:effectLst/>
      </p:bgPr>
    </p:bg>
    <p:spTree>
      <p:nvGrpSpPr>
        <p:cNvPr id="1" name="Shape 80"/>
        <p:cNvGrpSpPr/>
        <p:nvPr/>
      </p:nvGrpSpPr>
      <p:grpSpPr>
        <a:xfrm>
          <a:off x="0" y="0"/>
          <a:ext cx="0" cy="0"/>
          <a:chOff x="0" y="0"/>
          <a:chExt cx="0" cy="0"/>
        </a:xfrm>
      </p:grpSpPr>
      <p:pic>
        <p:nvPicPr>
          <p:cNvPr id="82" name="Google Shape;82;p15"/>
          <p:cNvPicPr preferRelativeResize="0"/>
          <p:nvPr/>
        </p:nvPicPr>
        <p:blipFill>
          <a:blip r:embed="rId3">
            <a:alphaModFix/>
          </a:blip>
          <a:stretch>
            <a:fillRect/>
          </a:stretch>
        </p:blipFill>
        <p:spPr>
          <a:xfrm>
            <a:off x="0" y="8953500"/>
            <a:ext cx="18288000" cy="1333500"/>
          </a:xfrm>
          <a:prstGeom prst="rect">
            <a:avLst/>
          </a:prstGeom>
          <a:noFill/>
          <a:ln>
            <a:noFill/>
          </a:ln>
        </p:spPr>
      </p:pic>
      <p:pic>
        <p:nvPicPr>
          <p:cNvPr id="83" name="Google Shape;83;p15"/>
          <p:cNvPicPr preferRelativeResize="0"/>
          <p:nvPr/>
        </p:nvPicPr>
        <p:blipFill>
          <a:blip r:embed="rId4">
            <a:alphaModFix/>
          </a:blip>
          <a:stretch>
            <a:fillRect/>
          </a:stretch>
        </p:blipFill>
        <p:spPr>
          <a:xfrm>
            <a:off x="0" y="1"/>
            <a:ext cx="435900" cy="10286998"/>
          </a:xfrm>
          <a:prstGeom prst="rect">
            <a:avLst/>
          </a:prstGeom>
          <a:noFill/>
          <a:ln>
            <a:noFill/>
          </a:ln>
        </p:spPr>
      </p:pic>
      <p:sp>
        <p:nvSpPr>
          <p:cNvPr id="84" name="Google Shape;84;p15"/>
          <p:cNvSpPr txBox="1"/>
          <p:nvPr/>
        </p:nvSpPr>
        <p:spPr>
          <a:xfrm>
            <a:off x="1390550" y="550324"/>
            <a:ext cx="16432200" cy="12468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s-419" sz="3600" b="1" kern="0" dirty="0">
                <a:solidFill>
                  <a:srgbClr val="5D77B9"/>
                </a:solidFill>
                <a:latin typeface="Montserrat"/>
                <a:ea typeface="Montserrat"/>
                <a:cs typeface="Montserrat"/>
                <a:sym typeface="Montserrat"/>
              </a:rPr>
              <a:t>How Fireflies.ai can be valuable to Executive Search process?</a:t>
            </a:r>
          </a:p>
        </p:txBody>
      </p:sp>
      <p:pic>
        <p:nvPicPr>
          <p:cNvPr id="88" name="Google Shape;88;p15"/>
          <p:cNvPicPr preferRelativeResize="0"/>
          <p:nvPr/>
        </p:nvPicPr>
        <p:blipFill>
          <a:blip r:embed="rId5">
            <a:alphaModFix/>
          </a:blip>
          <a:stretch>
            <a:fillRect/>
          </a:stretch>
        </p:blipFill>
        <p:spPr>
          <a:xfrm>
            <a:off x="754051" y="9295296"/>
            <a:ext cx="1299750" cy="649900"/>
          </a:xfrm>
          <a:prstGeom prst="rect">
            <a:avLst/>
          </a:prstGeom>
          <a:noFill/>
          <a:ln>
            <a:noFill/>
          </a:ln>
        </p:spPr>
      </p:pic>
      <p:sp>
        <p:nvSpPr>
          <p:cNvPr id="89" name="Google Shape;89;p15"/>
          <p:cNvSpPr/>
          <p:nvPr/>
        </p:nvSpPr>
        <p:spPr>
          <a:xfrm>
            <a:off x="15690450" y="9338650"/>
            <a:ext cx="2102400" cy="569400"/>
          </a:xfrm>
          <a:prstGeom prst="roundRect">
            <a:avLst>
              <a:gd name="adj" fmla="val 16667"/>
            </a:avLst>
          </a:prstGeom>
          <a:solidFill>
            <a:srgbClr val="5D77B9"/>
          </a:solidFill>
          <a:ln>
            <a:noFill/>
          </a:ln>
        </p:spPr>
        <p:txBody>
          <a:bodyPr spcFirstLastPara="1" wrap="square" lIns="182850" tIns="182850" rIns="182850" bIns="182850" anchor="ctr" anchorCtr="0">
            <a:noAutofit/>
          </a:bodyPr>
          <a:lstStyle/>
          <a:p>
            <a:pPr algn="ctr" defTabSz="1828800">
              <a:buClr>
                <a:srgbClr val="000000"/>
              </a:buClr>
            </a:pPr>
            <a:endParaRPr sz="2800" kern="0">
              <a:solidFill>
                <a:srgbClr val="000000"/>
              </a:solidFill>
              <a:latin typeface="Arial"/>
              <a:cs typeface="Arial"/>
              <a:sym typeface="Arial"/>
            </a:endParaRPr>
          </a:p>
        </p:txBody>
      </p:sp>
      <p:sp>
        <p:nvSpPr>
          <p:cNvPr id="90" name="Google Shape;90;p15"/>
          <p:cNvSpPr txBox="1"/>
          <p:nvPr/>
        </p:nvSpPr>
        <p:spPr>
          <a:xfrm>
            <a:off x="15771350" y="9268200"/>
            <a:ext cx="2051400" cy="5694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s-419" sz="2400" kern="0">
                <a:solidFill>
                  <a:srgbClr val="FFFFFF"/>
                </a:solidFill>
                <a:latin typeface="Montserrat"/>
                <a:ea typeface="Montserrat"/>
                <a:cs typeface="Montserrat"/>
                <a:sym typeface="Montserrat"/>
              </a:rPr>
              <a:t>IESF| 2024</a:t>
            </a:r>
            <a:endParaRPr sz="2400" b="1" kern="0">
              <a:solidFill>
                <a:srgbClr val="FFFFFF"/>
              </a:solidFill>
              <a:latin typeface="Montserrat"/>
              <a:ea typeface="Montserrat"/>
              <a:cs typeface="Montserrat"/>
              <a:sym typeface="Montserrat"/>
            </a:endParaRPr>
          </a:p>
        </p:txBody>
      </p:sp>
      <p:graphicFrame>
        <p:nvGraphicFramePr>
          <p:cNvPr id="3" name="Table 2">
            <a:extLst>
              <a:ext uri="{FF2B5EF4-FFF2-40B4-BE49-F238E27FC236}">
                <a16:creationId xmlns:a16="http://schemas.microsoft.com/office/drawing/2014/main" id="{D80A9A4F-5DF3-1474-5D31-28F7289B8A61}"/>
              </a:ext>
            </a:extLst>
          </p:cNvPr>
          <p:cNvGraphicFramePr>
            <a:graphicFrameLocks noGrp="1"/>
          </p:cNvGraphicFramePr>
          <p:nvPr/>
        </p:nvGraphicFramePr>
        <p:xfrm>
          <a:off x="2573162" y="1797124"/>
          <a:ext cx="13117288" cy="7315200"/>
        </p:xfrm>
        <a:graphic>
          <a:graphicData uri="http://schemas.openxmlformats.org/drawingml/2006/table">
            <a:tbl>
              <a:tblPr firstRow="1" bandRow="1">
                <a:tableStyleId>{2D5ABB26-0587-4C30-8999-92F81FD0307C}</a:tableStyleId>
              </a:tblPr>
              <a:tblGrid>
                <a:gridCol w="3989192">
                  <a:extLst>
                    <a:ext uri="{9D8B030D-6E8A-4147-A177-3AD203B41FA5}">
                      <a16:colId xmlns:a16="http://schemas.microsoft.com/office/drawing/2014/main" val="2306341389"/>
                    </a:ext>
                  </a:extLst>
                </a:gridCol>
                <a:gridCol w="4230094">
                  <a:extLst>
                    <a:ext uri="{9D8B030D-6E8A-4147-A177-3AD203B41FA5}">
                      <a16:colId xmlns:a16="http://schemas.microsoft.com/office/drawing/2014/main" val="2159417125"/>
                    </a:ext>
                  </a:extLst>
                </a:gridCol>
                <a:gridCol w="4898002">
                  <a:extLst>
                    <a:ext uri="{9D8B030D-6E8A-4147-A177-3AD203B41FA5}">
                      <a16:colId xmlns:a16="http://schemas.microsoft.com/office/drawing/2014/main" val="3698036926"/>
                    </a:ext>
                  </a:extLst>
                </a:gridCol>
              </a:tblGrid>
              <a:tr h="914400">
                <a:tc>
                  <a:txBody>
                    <a:bodyPr/>
                    <a:lstStyle/>
                    <a:p>
                      <a:r>
                        <a:rPr lang="en-US" sz="2400" b="1" u="none" strike="noStrike" cap="none" dirty="0">
                          <a:solidFill>
                            <a:schemeClr val="tx1"/>
                          </a:solidFill>
                          <a:effectLst/>
                          <a:latin typeface="Montserrat" pitchFamily="2" charset="77"/>
                          <a:sym typeface="Arial"/>
                        </a:rPr>
                        <a:t>Interviews and Candidate Evaluation:</a:t>
                      </a:r>
                      <a:endParaRPr lang="en-US" sz="2400" b="1" dirty="0">
                        <a:latin typeface="Montserrat" pitchFamily="2" charset="77"/>
                      </a:endParaRPr>
                    </a:p>
                  </a:txBody>
                  <a:tcPr marL="182880" marR="182880" marT="91440" marB="91440">
                    <a:solidFill>
                      <a:schemeClr val="tx2">
                        <a:lumMod val="90000"/>
                      </a:schemeClr>
                    </a:solidFill>
                  </a:tcPr>
                </a:tc>
                <a:tc>
                  <a:txBody>
                    <a:bodyPr/>
                    <a:lstStyle/>
                    <a:p>
                      <a:r>
                        <a:rPr lang="en-US" sz="2400" b="1" u="none" strike="noStrike" cap="none" dirty="0">
                          <a:solidFill>
                            <a:schemeClr val="tx1"/>
                          </a:solidFill>
                          <a:effectLst/>
                          <a:latin typeface="Montserrat" pitchFamily="2" charset="77"/>
                          <a:sym typeface="Arial"/>
                        </a:rPr>
                        <a:t>Candidate Screening and Shortlisting:</a:t>
                      </a:r>
                      <a:endParaRPr lang="en-US" sz="2400" b="1" dirty="0">
                        <a:latin typeface="Montserrat" pitchFamily="2" charset="77"/>
                      </a:endParaRPr>
                    </a:p>
                  </a:txBody>
                  <a:tcPr marL="182880" marR="182880" marT="91440" marB="91440">
                    <a:solidFill>
                      <a:schemeClr val="tx2">
                        <a:lumMod val="90000"/>
                      </a:schemeClr>
                    </a:solidFill>
                  </a:tcPr>
                </a:tc>
                <a:tc>
                  <a:txBody>
                    <a:bodyPr/>
                    <a:lstStyle/>
                    <a:p>
                      <a:r>
                        <a:rPr lang="en-US" sz="2400" b="1" u="none" strike="noStrike" cap="none" dirty="0">
                          <a:solidFill>
                            <a:schemeClr val="tx1"/>
                          </a:solidFill>
                          <a:effectLst/>
                          <a:latin typeface="Montserrat" pitchFamily="2" charset="77"/>
                          <a:sym typeface="Arial"/>
                        </a:rPr>
                        <a:t>Collaboration and Feedback</a:t>
                      </a:r>
                      <a:endParaRPr lang="en-US" sz="2400" b="1" dirty="0">
                        <a:latin typeface="Montserrat" pitchFamily="2" charset="77"/>
                      </a:endParaRPr>
                    </a:p>
                  </a:txBody>
                  <a:tcPr marL="182880" marR="182880" marT="91440" marB="91440">
                    <a:solidFill>
                      <a:schemeClr val="tx2">
                        <a:lumMod val="90000"/>
                      </a:schemeClr>
                    </a:solidFill>
                  </a:tcPr>
                </a:tc>
                <a:extLst>
                  <a:ext uri="{0D108BD9-81ED-4DB2-BD59-A6C34878D82A}">
                    <a16:rowId xmlns:a16="http://schemas.microsoft.com/office/drawing/2014/main" val="2268677020"/>
                  </a:ext>
                </a:extLst>
              </a:tr>
              <a:tr h="6400800">
                <a:tc>
                  <a:txBody>
                    <a:bodyPr/>
                    <a:lstStyle/>
                    <a:p>
                      <a:r>
                        <a:rPr lang="en-US" sz="2400" b="0" u="none" strike="noStrike" cap="none" dirty="0">
                          <a:solidFill>
                            <a:srgbClr val="2D3B5F"/>
                          </a:solidFill>
                          <a:effectLst/>
                          <a:latin typeface="Montserrat" pitchFamily="2" charset="77"/>
                          <a:sym typeface="Arial"/>
                        </a:rPr>
                        <a:t>Fireflies can assist in conducting remote interviews with executive-level candidates. It automatically records these interviews, providing a convenient way to review them later for evaluation. </a:t>
                      </a:r>
                      <a:endParaRPr lang="en-US" sz="2400" dirty="0">
                        <a:solidFill>
                          <a:srgbClr val="2D3B5F"/>
                        </a:solidFill>
                        <a:latin typeface="Montserrat" pitchFamily="2" charset="77"/>
                      </a:endParaRP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u="none" strike="noStrike" cap="none" dirty="0">
                          <a:solidFill>
                            <a:srgbClr val="2D3B5F"/>
                          </a:solidFill>
                          <a:effectLst/>
                          <a:latin typeface="Montserrat" pitchFamily="2" charset="77"/>
                          <a:sym typeface="Arial"/>
                        </a:rPr>
                        <a:t>By transcribing candidate interviews, Fireflies enables recruiters to quickly identify standout candidates and extract key insights from their responses. </a:t>
                      </a:r>
                      <a:endParaRPr lang="en-US" sz="2400" dirty="0">
                        <a:solidFill>
                          <a:srgbClr val="2D3B5F"/>
                        </a:solidFill>
                        <a:latin typeface="Montserrat" pitchFamily="2" charset="77"/>
                      </a:endParaRPr>
                    </a:p>
                  </a:txBody>
                  <a:tcPr marL="182880" marR="182880" marT="91440" marB="91440"/>
                </a:tc>
                <a:tc>
                  <a:txBody>
                    <a:bodyPr/>
                    <a:lstStyle/>
                    <a:p>
                      <a:r>
                        <a:rPr lang="en-US" sz="2400" b="0" u="none" strike="noStrike" cap="none" dirty="0">
                          <a:solidFill>
                            <a:srgbClr val="2D3B5F"/>
                          </a:solidFill>
                          <a:effectLst/>
                          <a:latin typeface="Montserrat" pitchFamily="2" charset="77"/>
                          <a:sym typeface="Arial"/>
                        </a:rPr>
                        <a:t>Fireflies facilitates collaboration among hiring teams by providing easily accessible interview recordings and transcriptions. </a:t>
                      </a:r>
                    </a:p>
                    <a:p>
                      <a:endParaRPr lang="en-US" sz="2400" b="0" u="none" strike="noStrike" cap="none" dirty="0">
                        <a:solidFill>
                          <a:srgbClr val="2D3B5F"/>
                        </a:solidFill>
                        <a:effectLst/>
                        <a:latin typeface="Montserrat" pitchFamily="2" charset="77"/>
                        <a:sym typeface="Arial"/>
                      </a:endParaRPr>
                    </a:p>
                    <a:p>
                      <a:r>
                        <a:rPr lang="en-US" sz="2400" b="0" u="none" strike="noStrike" cap="none" dirty="0">
                          <a:solidFill>
                            <a:srgbClr val="2D3B5F"/>
                          </a:solidFill>
                          <a:effectLst/>
                          <a:latin typeface="Montserrat" pitchFamily="2" charset="77"/>
                          <a:sym typeface="Arial"/>
                        </a:rPr>
                        <a:t>Recruiters and hiring managers can share these materials with stakeholders for feedback and consensus-building. This fosters transparency and alignment throughout the hiring process, ultimately leading to better hiring decisions.</a:t>
                      </a:r>
                    </a:p>
                    <a:p>
                      <a:endParaRPr lang="en-US" sz="2400" dirty="0">
                        <a:solidFill>
                          <a:srgbClr val="2D3B5F"/>
                        </a:solidFill>
                        <a:latin typeface="Montserrat" pitchFamily="2" charset="77"/>
                      </a:endParaRPr>
                    </a:p>
                  </a:txBody>
                  <a:tcPr marL="182880" marR="182880" marT="91440" marB="91440"/>
                </a:tc>
                <a:extLst>
                  <a:ext uri="{0D108BD9-81ED-4DB2-BD59-A6C34878D82A}">
                    <a16:rowId xmlns:a16="http://schemas.microsoft.com/office/drawing/2014/main" val="3563787239"/>
                  </a:ext>
                </a:extLst>
              </a:tr>
            </a:tbl>
          </a:graphicData>
        </a:graphic>
      </p:graphicFrame>
    </p:spTree>
    <p:extLst>
      <p:ext uri="{BB962C8B-B14F-4D97-AF65-F5344CB8AC3E}">
        <p14:creationId xmlns:p14="http://schemas.microsoft.com/office/powerpoint/2010/main" val="17676620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C9DAF8">
                <a:alpha val="70980"/>
              </a:srgbClr>
            </a:gs>
          </a:gsLst>
          <a:lin ang="5400012" scaled="0"/>
        </a:gradFill>
        <a:effectLst/>
      </p:bgPr>
    </p:bg>
    <p:spTree>
      <p:nvGrpSpPr>
        <p:cNvPr id="1" name="Shape 80"/>
        <p:cNvGrpSpPr/>
        <p:nvPr/>
      </p:nvGrpSpPr>
      <p:grpSpPr>
        <a:xfrm>
          <a:off x="0" y="0"/>
          <a:ext cx="0" cy="0"/>
          <a:chOff x="0" y="0"/>
          <a:chExt cx="0" cy="0"/>
        </a:xfrm>
      </p:grpSpPr>
      <p:pic>
        <p:nvPicPr>
          <p:cNvPr id="82" name="Google Shape;82;p15">
            <a:hlinkClick r:id="rId3" tooltip="https://www.youtube.com/watch?v=H5fdzoAeLCE&amp;t=1s"/>
          </p:cNvPr>
          <p:cNvPicPr preferRelativeResize="0"/>
          <p:nvPr/>
        </p:nvPicPr>
        <p:blipFill>
          <a:blip r:embed="rId4">
            <a:alphaModFix/>
          </a:blip>
          <a:stretch>
            <a:fillRect/>
          </a:stretch>
        </p:blipFill>
        <p:spPr>
          <a:xfrm>
            <a:off x="0" y="8953500"/>
            <a:ext cx="18288000" cy="1333500"/>
          </a:xfrm>
          <a:prstGeom prst="rect">
            <a:avLst/>
          </a:prstGeom>
          <a:noFill/>
          <a:ln>
            <a:noFill/>
          </a:ln>
        </p:spPr>
      </p:pic>
      <p:pic>
        <p:nvPicPr>
          <p:cNvPr id="83" name="Google Shape;83;p15"/>
          <p:cNvPicPr preferRelativeResize="0"/>
          <p:nvPr/>
        </p:nvPicPr>
        <p:blipFill>
          <a:blip r:embed="rId5">
            <a:alphaModFix/>
          </a:blip>
          <a:stretch>
            <a:fillRect/>
          </a:stretch>
        </p:blipFill>
        <p:spPr>
          <a:xfrm>
            <a:off x="0" y="1"/>
            <a:ext cx="435900" cy="10286998"/>
          </a:xfrm>
          <a:prstGeom prst="rect">
            <a:avLst/>
          </a:prstGeom>
          <a:noFill/>
          <a:ln>
            <a:noFill/>
          </a:ln>
        </p:spPr>
      </p:pic>
      <p:pic>
        <p:nvPicPr>
          <p:cNvPr id="88" name="Google Shape;88;p15"/>
          <p:cNvPicPr preferRelativeResize="0"/>
          <p:nvPr/>
        </p:nvPicPr>
        <p:blipFill>
          <a:blip r:embed="rId6">
            <a:alphaModFix/>
          </a:blip>
          <a:stretch>
            <a:fillRect/>
          </a:stretch>
        </p:blipFill>
        <p:spPr>
          <a:xfrm>
            <a:off x="754051" y="9295296"/>
            <a:ext cx="1299750" cy="649900"/>
          </a:xfrm>
          <a:prstGeom prst="rect">
            <a:avLst/>
          </a:prstGeom>
          <a:noFill/>
          <a:ln>
            <a:noFill/>
          </a:ln>
        </p:spPr>
      </p:pic>
      <p:sp>
        <p:nvSpPr>
          <p:cNvPr id="89" name="Google Shape;89;p15"/>
          <p:cNvSpPr/>
          <p:nvPr/>
        </p:nvSpPr>
        <p:spPr>
          <a:xfrm>
            <a:off x="15690450" y="9338650"/>
            <a:ext cx="2102400" cy="569400"/>
          </a:xfrm>
          <a:prstGeom prst="roundRect">
            <a:avLst>
              <a:gd name="adj" fmla="val 16667"/>
            </a:avLst>
          </a:prstGeom>
          <a:solidFill>
            <a:srgbClr val="5D77B9"/>
          </a:solidFill>
          <a:ln>
            <a:noFill/>
          </a:ln>
        </p:spPr>
        <p:txBody>
          <a:bodyPr spcFirstLastPara="1" wrap="square" lIns="182850" tIns="182850" rIns="182850" bIns="182850" anchor="ctr" anchorCtr="0">
            <a:noAutofit/>
          </a:bodyPr>
          <a:lstStyle/>
          <a:p>
            <a:pPr algn="ctr" defTabSz="1828800">
              <a:buClr>
                <a:srgbClr val="000000"/>
              </a:buClr>
            </a:pPr>
            <a:endParaRPr sz="2800" kern="0">
              <a:solidFill>
                <a:srgbClr val="000000"/>
              </a:solidFill>
              <a:latin typeface="Arial"/>
              <a:cs typeface="Arial"/>
              <a:sym typeface="Arial"/>
            </a:endParaRPr>
          </a:p>
        </p:txBody>
      </p:sp>
      <p:sp>
        <p:nvSpPr>
          <p:cNvPr id="90" name="Google Shape;90;p15"/>
          <p:cNvSpPr txBox="1"/>
          <p:nvPr/>
        </p:nvSpPr>
        <p:spPr>
          <a:xfrm>
            <a:off x="15771350" y="9268200"/>
            <a:ext cx="2051400" cy="5694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s-419" sz="2400" kern="0">
                <a:solidFill>
                  <a:srgbClr val="FFFFFF"/>
                </a:solidFill>
                <a:latin typeface="Montserrat"/>
                <a:ea typeface="Montserrat"/>
                <a:cs typeface="Montserrat"/>
                <a:sym typeface="Montserrat"/>
              </a:rPr>
              <a:t>IESF| 2024</a:t>
            </a:r>
            <a:endParaRPr sz="2400" b="1" kern="0">
              <a:solidFill>
                <a:srgbClr val="FFFFFF"/>
              </a:solidFill>
              <a:latin typeface="Montserrat"/>
              <a:ea typeface="Montserrat"/>
              <a:cs typeface="Montserrat"/>
              <a:sym typeface="Montserrat"/>
            </a:endParaRPr>
          </a:p>
        </p:txBody>
      </p:sp>
      <p:pic>
        <p:nvPicPr>
          <p:cNvPr id="3" name="Picture 2" descr="A screenshot of a video chat&#10;&#10;Description automatically generated">
            <a:extLst>
              <a:ext uri="{FF2B5EF4-FFF2-40B4-BE49-F238E27FC236}">
                <a16:creationId xmlns:a16="http://schemas.microsoft.com/office/drawing/2014/main" id="{13E79F8E-0B0D-1250-673A-0FD2E7795144}"/>
              </a:ext>
            </a:extLst>
          </p:cNvPr>
          <p:cNvPicPr>
            <a:picLocks noChangeAspect="1"/>
          </p:cNvPicPr>
          <p:nvPr/>
        </p:nvPicPr>
        <p:blipFill>
          <a:blip r:embed="rId7"/>
          <a:stretch>
            <a:fillRect/>
          </a:stretch>
        </p:blipFill>
        <p:spPr>
          <a:xfrm>
            <a:off x="1133581" y="763324"/>
            <a:ext cx="11883622" cy="6426700"/>
          </a:xfrm>
          <a:prstGeom prst="rect">
            <a:avLst/>
          </a:prstGeom>
          <a:effectLst>
            <a:outerShdw blurRad="50800" dist="42165" algn="tl" rotWithShape="0">
              <a:prstClr val="black">
                <a:alpha val="40000"/>
              </a:prstClr>
            </a:outerShdw>
            <a:softEdge rad="0"/>
          </a:effectLst>
        </p:spPr>
      </p:pic>
      <p:pic>
        <p:nvPicPr>
          <p:cNvPr id="1026" name="Picture 2" descr="Fireflies.ai - Fireflies AI Notetaker &amp; Conversation Intelligence">
            <a:extLst>
              <a:ext uri="{FF2B5EF4-FFF2-40B4-BE49-F238E27FC236}">
                <a16:creationId xmlns:a16="http://schemas.microsoft.com/office/drawing/2014/main" id="{C3731494-035A-8C48-96F5-9481BBC4DC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96112" y="1541427"/>
            <a:ext cx="9109656" cy="91548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hlinkClick r:id="rId9" tooltip="xccvsdcsd"/>
            <a:extLst>
              <a:ext uri="{FF2B5EF4-FFF2-40B4-BE49-F238E27FC236}">
                <a16:creationId xmlns:a16="http://schemas.microsoft.com/office/drawing/2014/main" id="{BC1A972B-727B-DFF0-6E23-3FE048FA9F61}"/>
              </a:ext>
            </a:extLst>
          </p:cNvPr>
          <p:cNvSpPr txBox="1"/>
          <p:nvPr/>
        </p:nvSpPr>
        <p:spPr>
          <a:xfrm>
            <a:off x="1133580" y="7660348"/>
            <a:ext cx="9652880" cy="584775"/>
          </a:xfrm>
          <a:prstGeom prst="rect">
            <a:avLst/>
          </a:prstGeom>
          <a:noFill/>
        </p:spPr>
        <p:txBody>
          <a:bodyPr wrap="square">
            <a:spAutoFit/>
          </a:bodyPr>
          <a:lstStyle/>
          <a:p>
            <a:pPr defTabSz="1828800">
              <a:buClr>
                <a:srgbClr val="000000"/>
              </a:buClr>
            </a:pPr>
            <a:r>
              <a:rPr lang="en-US" sz="3200" kern="0" dirty="0">
                <a:solidFill>
                  <a:srgbClr val="5D76B9"/>
                </a:solidFill>
                <a:latin typeface="Montserrat" pitchFamily="2" charset="77"/>
                <a:cs typeface="Arial"/>
                <a:sym typeface="Arial"/>
                <a:hlinkClick r:id="rId3">
                  <a:extLst>
                    <a:ext uri="{A12FA001-AC4F-418D-AE19-62706E023703}">
                      <ahyp:hlinkClr xmlns:ahyp="http://schemas.microsoft.com/office/drawing/2018/hyperlinkcolor" val="tx"/>
                    </a:ext>
                  </a:extLst>
                </a:hlinkClick>
              </a:rPr>
              <a:t>Click to watch Fireflies.ai Demo (Youtube)</a:t>
            </a:r>
            <a:endParaRPr lang="en-US" sz="3200" kern="0" dirty="0">
              <a:solidFill>
                <a:srgbClr val="5D76B9"/>
              </a:solidFill>
              <a:latin typeface="Montserrat" pitchFamily="2" charset="77"/>
              <a:cs typeface="Arial"/>
              <a:sym typeface="Arial"/>
            </a:endParaRPr>
          </a:p>
        </p:txBody>
      </p:sp>
    </p:spTree>
    <p:extLst>
      <p:ext uri="{BB962C8B-B14F-4D97-AF65-F5344CB8AC3E}">
        <p14:creationId xmlns:p14="http://schemas.microsoft.com/office/powerpoint/2010/main" val="15969225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764160" y="556547"/>
            <a:ext cx="625483" cy="625483"/>
          </a:xfrm>
          <a:custGeom>
            <a:avLst/>
            <a:gdLst/>
            <a:ahLst/>
            <a:cxnLst/>
            <a:rect l="l" t="t" r="r" b="b"/>
            <a:pathLst>
              <a:path w="625483" h="625483">
                <a:moveTo>
                  <a:pt x="0" y="0"/>
                </a:moveTo>
                <a:lnTo>
                  <a:pt x="625483" y="0"/>
                </a:lnTo>
                <a:lnTo>
                  <a:pt x="625483" y="625483"/>
                </a:lnTo>
                <a:lnTo>
                  <a:pt x="0" y="625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829203" y="459733"/>
            <a:ext cx="10452158" cy="819113"/>
          </a:xfrm>
          <a:prstGeom prst="rect">
            <a:avLst/>
          </a:prstGeom>
        </p:spPr>
        <p:txBody>
          <a:bodyPr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5399" b="0" i="0" u="none" strike="noStrike" kern="1200" cap="none" spc="0" normalizeH="0" baseline="0" noProof="0" dirty="0">
                <a:ln>
                  <a:noFill/>
                </a:ln>
                <a:solidFill>
                  <a:srgbClr val="4F6AB3"/>
                </a:solidFill>
                <a:effectLst/>
                <a:uLnTx/>
                <a:uFillTx/>
                <a:latin typeface="Montserrat Bold"/>
                <a:ea typeface="+mn-ea"/>
                <a:cs typeface="+mn-cs"/>
              </a:rPr>
              <a:t>AI Taskforce - Gamma</a:t>
            </a:r>
          </a:p>
        </p:txBody>
      </p:sp>
      <p:sp>
        <p:nvSpPr>
          <p:cNvPr id="11" name="TextBox 11"/>
          <p:cNvSpPr txBox="1"/>
          <p:nvPr/>
        </p:nvSpPr>
        <p:spPr>
          <a:xfrm>
            <a:off x="7922274" y="1638300"/>
            <a:ext cx="7900811" cy="8422562"/>
          </a:xfrm>
          <a:prstGeom prst="rect">
            <a:avLst/>
          </a:prstGeom>
        </p:spPr>
        <p:txBody>
          <a:bodyPr wrap="square" lIns="0" tIns="0" rIns="0" bIns="0" rtlCol="0" anchor="t">
            <a:spAutoFit/>
          </a:bodyPr>
          <a:lstStyle/>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user-friendly platform </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Generate presentations, documents &amp; webpages</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Suitable for work, school or private use</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Suitable for creating job descriptions and sending it to the candidate </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Layout can be adapted to the Corporate Identity</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Very easy to use because of free templates</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Free Version – but limited</a:t>
            </a:r>
          </a:p>
          <a:p>
            <a:pPr marL="340043" marR="0" lvl="1" indent="0" algn="l" defTabSz="914400" rtl="0" eaLnBrk="1" fontAlgn="auto" latinLnBrk="0" hangingPunct="1">
              <a:lnSpc>
                <a:spcPts val="4409"/>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3A5F"/>
              </a:solidFill>
              <a:effectLst/>
              <a:uLnTx/>
              <a:uFillTx/>
              <a:latin typeface="Montserrat Italics"/>
              <a:ea typeface="+mn-ea"/>
              <a:cs typeface="+mn-cs"/>
            </a:endParaRP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endParaRPr kumimoji="0" lang="en-US" sz="3150" b="0" i="0" u="none" strike="noStrike" kern="1200" cap="none" spc="0" normalizeH="0" baseline="0" noProof="0" dirty="0">
              <a:ln>
                <a:noFill/>
              </a:ln>
              <a:solidFill>
                <a:srgbClr val="2D3A5F"/>
              </a:solidFill>
              <a:effectLst/>
              <a:uLnTx/>
              <a:uFillTx/>
              <a:latin typeface="Montserrat Italics"/>
              <a:ea typeface="+mn-ea"/>
              <a:cs typeface="+mn-cs"/>
            </a:endParaRP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endParaRPr kumimoji="0" lang="en-US" sz="3150" b="0" i="0" u="none" strike="noStrike" kern="1200" cap="none" spc="0" normalizeH="0" baseline="0" noProof="0" dirty="0">
              <a:ln>
                <a:noFill/>
              </a:ln>
              <a:solidFill>
                <a:srgbClr val="2D3A5F"/>
              </a:solidFill>
              <a:effectLst/>
              <a:uLnTx/>
              <a:uFillTx/>
              <a:latin typeface="Montserrat Italics"/>
              <a:ea typeface="+mn-ea"/>
              <a:cs typeface="+mn-cs"/>
            </a:endParaRPr>
          </a:p>
          <a:p>
            <a:pPr marL="340043" marR="0" lvl="1" indent="0" algn="l" defTabSz="914400" rtl="0" eaLnBrk="1" fontAlgn="auto" latinLnBrk="0" hangingPunct="1">
              <a:lnSpc>
                <a:spcPts val="4409"/>
              </a:lnSpc>
              <a:spcBef>
                <a:spcPts val="0"/>
              </a:spcBef>
              <a:spcAft>
                <a:spcPts val="0"/>
              </a:spcAft>
              <a:buClrTx/>
              <a:buSzTx/>
              <a:buFontTx/>
              <a:buNone/>
              <a:tabLst/>
              <a:defRPr/>
            </a:pPr>
            <a:endParaRPr kumimoji="0" lang="en-US" sz="3150" b="0" i="0" u="none" strike="noStrike" kern="1200" cap="none" spc="0" normalizeH="0" baseline="0" noProof="0" dirty="0">
              <a:ln>
                <a:noFill/>
              </a:ln>
              <a:solidFill>
                <a:srgbClr val="2D3A5F"/>
              </a:solidFill>
              <a:effectLst/>
              <a:uLnTx/>
              <a:uFillTx/>
              <a:latin typeface="Montserrat Italics"/>
              <a:ea typeface="+mn-ea"/>
              <a:cs typeface="+mn-cs"/>
            </a:endParaRPr>
          </a:p>
        </p:txBody>
      </p:sp>
      <p:grpSp>
        <p:nvGrpSpPr>
          <p:cNvPr id="12" name="Group 12"/>
          <p:cNvGrpSpPr/>
          <p:nvPr/>
        </p:nvGrpSpPr>
        <p:grpSpPr>
          <a:xfrm>
            <a:off x="16052875" y="9237955"/>
            <a:ext cx="2235125" cy="589331"/>
            <a:chOff x="0" y="0"/>
            <a:chExt cx="2980167" cy="785774"/>
          </a:xfrm>
        </p:grpSpPr>
        <p:grpSp>
          <p:nvGrpSpPr>
            <p:cNvPr id="13" name="Group 13"/>
            <p:cNvGrpSpPr/>
            <p:nvPr/>
          </p:nvGrpSpPr>
          <p:grpSpPr>
            <a:xfrm>
              <a:off x="0" y="0"/>
              <a:ext cx="2980167" cy="785774"/>
              <a:chOff x="0" y="0"/>
              <a:chExt cx="2980167" cy="785774"/>
            </a:xfrm>
          </p:grpSpPr>
          <p:sp>
            <p:nvSpPr>
              <p:cNvPr id="14" name="Freeform 14"/>
              <p:cNvSpPr/>
              <p:nvPr/>
            </p:nvSpPr>
            <p:spPr>
              <a:xfrm>
                <a:off x="0" y="0"/>
                <a:ext cx="2980149" cy="785749"/>
              </a:xfrm>
              <a:custGeom>
                <a:avLst/>
                <a:gdLst/>
                <a:ahLst/>
                <a:cxnLst/>
                <a:rect l="l" t="t" r="r" b="b"/>
                <a:pathLst>
                  <a:path w="2980149" h="785749">
                    <a:moveTo>
                      <a:pt x="0" y="0"/>
                    </a:moveTo>
                    <a:lnTo>
                      <a:pt x="2980149" y="0"/>
                    </a:lnTo>
                    <a:lnTo>
                      <a:pt x="2980149" y="785749"/>
                    </a:lnTo>
                    <a:lnTo>
                      <a:pt x="0" y="785749"/>
                    </a:lnTo>
                    <a:close/>
                  </a:path>
                </a:pathLst>
              </a:custGeom>
              <a:solidFill>
                <a:srgbClr val="5C77B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0" y="192120"/>
              <a:ext cx="2507205" cy="473050"/>
            </a:xfrm>
            <a:prstGeom prst="rect">
              <a:avLst/>
            </a:prstGeom>
          </p:spPr>
          <p:txBody>
            <a:bodyPr lIns="0" tIns="0" rIns="0" bIns="0" rtlCol="0" anchor="t">
              <a:spAutoFit/>
            </a:bodyPr>
            <a:lstStyle/>
            <a:p>
              <a:pPr marL="0" marR="0" lvl="0" indent="0" algn="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a:ea typeface="+mn-ea"/>
                  <a:cs typeface="+mn-cs"/>
                </a:rPr>
                <a:t>IESF | 2024</a:t>
              </a:r>
            </a:p>
          </p:txBody>
        </p:sp>
      </p:grpSp>
      <p:sp>
        <p:nvSpPr>
          <p:cNvPr id="16" name="Rechthoek 15">
            <a:extLst>
              <a:ext uri="{FF2B5EF4-FFF2-40B4-BE49-F238E27FC236}">
                <a16:creationId xmlns:a16="http://schemas.microsoft.com/office/drawing/2014/main" id="{BEF903DD-7CAF-2A37-1EF6-7F9E14066113}"/>
              </a:ext>
            </a:extLst>
          </p:cNvPr>
          <p:cNvSpPr/>
          <p:nvPr/>
        </p:nvSpPr>
        <p:spPr>
          <a:xfrm>
            <a:off x="0" y="-1"/>
            <a:ext cx="6324600" cy="8736663"/>
          </a:xfrm>
          <a:prstGeom prst="rect">
            <a:avLst/>
          </a:prstGeom>
          <a:ln w="50800">
            <a:solidFill>
              <a:srgbClr val="5B77B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Grafik 7" descr="Ein Bild, das Schrift, Grafiken, Logo, Symbol enthält.&#10;&#10;Automatisch generierte Beschreibung">
            <a:extLst>
              <a:ext uri="{FF2B5EF4-FFF2-40B4-BE49-F238E27FC236}">
                <a16:creationId xmlns:a16="http://schemas.microsoft.com/office/drawing/2014/main" id="{F301AB61-727D-82D3-D472-37F8EDA886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0627" y="637275"/>
            <a:ext cx="3895725" cy="1171575"/>
          </a:xfrm>
          <a:prstGeom prst="rect">
            <a:avLst/>
          </a:prstGeom>
        </p:spPr>
      </p:pic>
      <p:pic>
        <p:nvPicPr>
          <p:cNvPr id="19" name="Grafik 18" descr="Ein Bild, das Text, Screenshot, Schrift, Grafiken enthält.&#10;&#10;Automatisch generierte Beschreibung">
            <a:extLst>
              <a:ext uri="{FF2B5EF4-FFF2-40B4-BE49-F238E27FC236}">
                <a16:creationId xmlns:a16="http://schemas.microsoft.com/office/drawing/2014/main" id="{C6365BB6-25F2-9635-2189-6C7DF428648A}"/>
              </a:ext>
            </a:extLst>
          </p:cNvPr>
          <p:cNvPicPr>
            <a:picLocks noChangeAspect="1"/>
          </p:cNvPicPr>
          <p:nvPr/>
        </p:nvPicPr>
        <p:blipFill rotWithShape="1">
          <a:blip r:embed="rId7">
            <a:extLst>
              <a:ext uri="{28A0092B-C50C-407E-A947-70E740481C1C}">
                <a14:useLocalDpi xmlns:a14="http://schemas.microsoft.com/office/drawing/2010/main" val="0"/>
              </a:ext>
            </a:extLst>
          </a:blip>
          <a:srcRect l="13124" r="13750"/>
          <a:stretch/>
        </p:blipFill>
        <p:spPr>
          <a:xfrm>
            <a:off x="144780" y="3335591"/>
            <a:ext cx="6027420" cy="4636477"/>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2165667" y="2615797"/>
            <a:ext cx="3854129" cy="3086100"/>
            <a:chOff x="0" y="0"/>
            <a:chExt cx="1015079" cy="812800"/>
          </a:xfrm>
        </p:grpSpPr>
        <p:sp>
          <p:nvSpPr>
            <p:cNvPr id="3" name="Freeform 3"/>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4F6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FFFFFF"/>
                  </a:solidFill>
                  <a:effectLst/>
                  <a:uLnTx/>
                  <a:uFillTx/>
                  <a:latin typeface="Montserrat Bold"/>
                  <a:ea typeface="+mn-ea"/>
                  <a:cs typeface="+mn-cs"/>
                </a:rPr>
                <a:t>KI-Designer</a:t>
              </a: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096" b="0" i="0" u="none" strike="noStrike" kern="1200" cap="none" spc="0" normalizeH="0" baseline="0" noProof="0" dirty="0">
                <a:ln>
                  <a:noFill/>
                </a:ln>
                <a:solidFill>
                  <a:srgbClr val="FFFFFF"/>
                </a:solidFill>
                <a:effectLst/>
                <a:uLnTx/>
                <a:uFillTx/>
                <a:latin typeface="Montserrat Bold"/>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FFFFFF"/>
                  </a:solidFill>
                  <a:effectLst/>
                  <a:uLnTx/>
                  <a:uFillTx/>
                  <a:latin typeface="Montserrat Light"/>
                  <a:ea typeface="+mn-ea"/>
                  <a:cs typeface="+mn-cs"/>
                </a:rPr>
                <a:t>Automatically optimize the structure, layout and design of your presentations.</a:t>
              </a:r>
            </a:p>
          </p:txBody>
        </p:sp>
      </p:grpSp>
      <p:grpSp>
        <p:nvGrpSpPr>
          <p:cNvPr id="5" name="Group 5"/>
          <p:cNvGrpSpPr/>
          <p:nvPr/>
        </p:nvGrpSpPr>
        <p:grpSpPr>
          <a:xfrm>
            <a:off x="2165667" y="6473422"/>
            <a:ext cx="3854129" cy="3086100"/>
            <a:chOff x="0" y="0"/>
            <a:chExt cx="1015079" cy="812800"/>
          </a:xfrm>
        </p:grpSpPr>
        <p:sp>
          <p:nvSpPr>
            <p:cNvPr id="6" name="Freeform 6"/>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E1E1E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000000"/>
                  </a:solidFill>
                  <a:effectLst/>
                  <a:uLnTx/>
                  <a:uFillTx/>
                  <a:latin typeface="Montserrat Bold"/>
                  <a:ea typeface="+mn-ea"/>
                  <a:cs typeface="+mn-cs"/>
                </a:rPr>
                <a:t>Easy Editing</a:t>
              </a: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096" b="0" i="0" u="none" strike="noStrike" kern="1200" cap="none" spc="0" normalizeH="0" baseline="0" noProof="0" dirty="0">
                <a:ln>
                  <a:noFill/>
                </a:ln>
                <a:solidFill>
                  <a:srgbClr val="000000"/>
                </a:solidFill>
                <a:effectLst/>
                <a:uLnTx/>
                <a:uFillTx/>
                <a:latin typeface="Montserrat Bold"/>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000000"/>
                  </a:solidFill>
                  <a:effectLst/>
                  <a:uLnTx/>
                  <a:uFillTx/>
                  <a:latin typeface="Montserrat Light"/>
                  <a:ea typeface="+mn-ea"/>
                  <a:cs typeface="+mn-cs"/>
                </a:rPr>
                <a:t>Presentations are easy to edit and improve with Gamma giving you feedback and tips</a:t>
              </a:r>
            </a:p>
          </p:txBody>
        </p:sp>
      </p:grpSp>
      <p:grpSp>
        <p:nvGrpSpPr>
          <p:cNvPr id="8" name="Group 8"/>
          <p:cNvGrpSpPr/>
          <p:nvPr/>
        </p:nvGrpSpPr>
        <p:grpSpPr>
          <a:xfrm>
            <a:off x="12618875" y="6473422"/>
            <a:ext cx="3854129" cy="3116908"/>
            <a:chOff x="0" y="0"/>
            <a:chExt cx="1015079" cy="820914"/>
          </a:xfrm>
        </p:grpSpPr>
        <p:sp>
          <p:nvSpPr>
            <p:cNvPr id="9" name="Freeform 9"/>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8114"/>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E1E1E1"/>
                  </a:solidFill>
                  <a:effectLst/>
                  <a:uLnTx/>
                  <a:uFillTx/>
                  <a:latin typeface="Montserrat Bold"/>
                  <a:ea typeface="+mn-ea"/>
                  <a:cs typeface="+mn-cs"/>
                </a:rPr>
                <a:t>Share and Collaborate</a:t>
              </a: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096" b="0" i="0" u="none" strike="noStrike" kern="1200" cap="none" spc="0" normalizeH="0" baseline="0" noProof="0" dirty="0">
                <a:ln>
                  <a:noFill/>
                </a:ln>
                <a:solidFill>
                  <a:srgbClr val="E1E1E1"/>
                </a:solidFill>
                <a:effectLst/>
                <a:uLnTx/>
                <a:uFillTx/>
                <a:latin typeface="Montserrat Bold"/>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E1E1E1"/>
                  </a:solidFill>
                  <a:effectLst/>
                  <a:uLnTx/>
                  <a:uFillTx/>
                  <a:latin typeface="Montserrat Light"/>
                  <a:ea typeface="+mn-ea"/>
                  <a:cs typeface="+mn-cs"/>
                </a:rPr>
                <a:t>Gamma allows you to share your presentations with others and collaborate on them</a:t>
              </a:r>
            </a:p>
          </p:txBody>
        </p:sp>
      </p:grpSp>
      <p:grpSp>
        <p:nvGrpSpPr>
          <p:cNvPr id="14" name="Group 14"/>
          <p:cNvGrpSpPr/>
          <p:nvPr/>
        </p:nvGrpSpPr>
        <p:grpSpPr>
          <a:xfrm>
            <a:off x="7200371" y="4024980"/>
            <a:ext cx="3887257" cy="3353833"/>
            <a:chOff x="0" y="-62400"/>
            <a:chExt cx="1023804" cy="883314"/>
          </a:xfrm>
        </p:grpSpPr>
        <p:sp>
          <p:nvSpPr>
            <p:cNvPr id="15" name="Freeform 15"/>
            <p:cNvSpPr/>
            <p:nvPr/>
          </p:nvSpPr>
          <p:spPr>
            <a:xfrm>
              <a:off x="8725" y="8114"/>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6240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000000"/>
                  </a:solidFill>
                  <a:effectLst/>
                  <a:uLnTx/>
                  <a:uFillTx/>
                  <a:latin typeface="Montserrat Bold"/>
                  <a:ea typeface="+mn-ea"/>
                  <a:cs typeface="+mn-cs"/>
                </a:rPr>
                <a:t>Smart Templates</a:t>
              </a: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000000"/>
                  </a:solidFill>
                  <a:effectLst/>
                  <a:uLnTx/>
                  <a:uFillTx/>
                  <a:latin typeface="Montserrat Bold"/>
                  <a:ea typeface="+mn-ea"/>
                  <a:cs typeface="+mn-cs"/>
                </a:rPr>
                <a:t> </a:t>
              </a: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000000"/>
                  </a:solidFill>
                  <a:effectLst/>
                  <a:uLnTx/>
                  <a:uFillTx/>
                  <a:latin typeface="Montserrat"/>
                  <a:ea typeface="+mn-ea"/>
                  <a:cs typeface="+mn-cs"/>
                </a:rPr>
                <a:t>Huge selection of intelligent templates for your individual purpose</a:t>
              </a:r>
            </a:p>
          </p:txBody>
        </p:sp>
      </p:grpSp>
      <p:grpSp>
        <p:nvGrpSpPr>
          <p:cNvPr id="17" name="Group 17"/>
          <p:cNvGrpSpPr/>
          <p:nvPr/>
        </p:nvGrpSpPr>
        <p:grpSpPr>
          <a:xfrm>
            <a:off x="12618875" y="2615797"/>
            <a:ext cx="3854129" cy="3086100"/>
            <a:chOff x="0" y="0"/>
            <a:chExt cx="1015079" cy="812800"/>
          </a:xfrm>
        </p:grpSpPr>
        <p:sp>
          <p:nvSpPr>
            <p:cNvPr id="18" name="Freeform 18"/>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FFFFFF"/>
                  </a:solidFill>
                  <a:effectLst/>
                  <a:uLnTx/>
                  <a:uFillTx/>
                  <a:latin typeface="Montserrat Bold"/>
                  <a:ea typeface="+mn-ea"/>
                  <a:cs typeface="+mn-cs"/>
                </a:rPr>
                <a:t>Content Creator</a:t>
              </a: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FFFFFF"/>
                  </a:solidFill>
                  <a:effectLst/>
                  <a:uLnTx/>
                  <a:uFillTx/>
                  <a:latin typeface="Montserrat Bold"/>
                  <a:ea typeface="+mn-ea"/>
                  <a:cs typeface="+mn-cs"/>
                </a:rPr>
                <a:t> </a:t>
              </a: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FFFFFF"/>
                  </a:solidFill>
                  <a:effectLst/>
                  <a:uLnTx/>
                  <a:uFillTx/>
                  <a:latin typeface="Montserrat"/>
                  <a:ea typeface="+mn-ea"/>
                  <a:cs typeface="+mn-cs"/>
                </a:rPr>
                <a:t>Formulate your own ideas clearly and convincingly by making suggestions for content.</a:t>
              </a:r>
            </a:p>
          </p:txBody>
        </p:sp>
      </p:grpSp>
      <p:grpSp>
        <p:nvGrpSpPr>
          <p:cNvPr id="20" name="Group 20"/>
          <p:cNvGrpSpPr/>
          <p:nvPr/>
        </p:nvGrpSpPr>
        <p:grpSpPr>
          <a:xfrm>
            <a:off x="889060" y="818989"/>
            <a:ext cx="9283839" cy="1238536"/>
            <a:chOff x="0" y="0"/>
            <a:chExt cx="2445126" cy="326199"/>
          </a:xfrm>
        </p:grpSpPr>
        <p:sp>
          <p:nvSpPr>
            <p:cNvPr id="21" name="Freeform 21"/>
            <p:cNvSpPr/>
            <p:nvPr/>
          </p:nvSpPr>
          <p:spPr>
            <a:xfrm>
              <a:off x="0" y="0"/>
              <a:ext cx="2445126" cy="326199"/>
            </a:xfrm>
            <a:custGeom>
              <a:avLst/>
              <a:gdLst/>
              <a:ahLst/>
              <a:cxnLst/>
              <a:rect l="l" t="t" r="r" b="b"/>
              <a:pathLst>
                <a:path w="2445126" h="326199">
                  <a:moveTo>
                    <a:pt x="0" y="0"/>
                  </a:moveTo>
                  <a:lnTo>
                    <a:pt x="2445126" y="0"/>
                  </a:lnTo>
                  <a:lnTo>
                    <a:pt x="2445126" y="326199"/>
                  </a:lnTo>
                  <a:lnTo>
                    <a:pt x="0" y="326199"/>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0"/>
              <a:ext cx="2445126" cy="326199"/>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1165200" y="1025160"/>
            <a:ext cx="8906922" cy="764633"/>
          </a:xfrm>
          <a:prstGeom prst="rect">
            <a:avLst/>
          </a:prstGeom>
        </p:spPr>
        <p:txBody>
          <a:bodyPr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Montserrat Bold"/>
                <a:ea typeface="+mn-ea"/>
                <a:cs typeface="+mn-cs"/>
              </a:rPr>
              <a:t>The most important features: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2165667" y="2615797"/>
            <a:ext cx="3854129" cy="3086100"/>
            <a:chOff x="0" y="0"/>
            <a:chExt cx="1015079" cy="812800"/>
          </a:xfrm>
        </p:grpSpPr>
        <p:sp>
          <p:nvSpPr>
            <p:cNvPr id="3" name="Freeform 3"/>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4F6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FFFFFF"/>
                  </a:solidFill>
                  <a:effectLst/>
                  <a:uLnTx/>
                  <a:uFillTx/>
                  <a:latin typeface="Montserrat Bold"/>
                  <a:ea typeface="+mn-ea"/>
                  <a:cs typeface="+mn-cs"/>
                </a:rPr>
                <a:t>Time Saving &amp; Cost Saving</a:t>
              </a: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FFFFFF"/>
                  </a:solidFill>
                  <a:effectLst/>
                  <a:uLnTx/>
                  <a:uFillTx/>
                  <a:latin typeface="Montserrat Light"/>
                  <a:ea typeface="+mn-ea"/>
                  <a:cs typeface="+mn-cs"/>
                </a:rPr>
                <a:t>Create candidate job description more easily and make them available more professionally via a link</a:t>
              </a: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096" b="0" i="0" u="none" strike="noStrike" kern="1200" cap="none" spc="0" normalizeH="0" baseline="0" noProof="0" dirty="0">
                <a:ln>
                  <a:noFill/>
                </a:ln>
                <a:solidFill>
                  <a:srgbClr val="FFFFFF"/>
                </a:solidFill>
                <a:effectLst/>
                <a:uLnTx/>
                <a:uFillTx/>
                <a:latin typeface="Montserrat Light"/>
                <a:ea typeface="+mn-ea"/>
                <a:cs typeface="+mn-cs"/>
              </a:endParaRPr>
            </a:p>
          </p:txBody>
        </p:sp>
      </p:grpSp>
      <p:grpSp>
        <p:nvGrpSpPr>
          <p:cNvPr id="5" name="Group 5"/>
          <p:cNvGrpSpPr/>
          <p:nvPr/>
        </p:nvGrpSpPr>
        <p:grpSpPr>
          <a:xfrm>
            <a:off x="2165667" y="6473422"/>
            <a:ext cx="3854129" cy="3086100"/>
            <a:chOff x="0" y="0"/>
            <a:chExt cx="1015079" cy="812800"/>
          </a:xfrm>
        </p:grpSpPr>
        <p:sp>
          <p:nvSpPr>
            <p:cNvPr id="6" name="Freeform 6"/>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E1E1E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000000"/>
                  </a:solidFill>
                  <a:effectLst/>
                  <a:uLnTx/>
                  <a:uFillTx/>
                  <a:latin typeface="Montserrat Bold"/>
                  <a:ea typeface="+mn-ea"/>
                  <a:cs typeface="+mn-cs"/>
                </a:rPr>
                <a:t>Expand Candidate Pool</a:t>
              </a:r>
              <a:r>
                <a:rPr kumimoji="0" lang="en-US" sz="2096" b="0" i="0" u="none" strike="noStrike" kern="1200" cap="none" spc="0" normalizeH="0" baseline="0" noProof="0" dirty="0">
                  <a:ln>
                    <a:noFill/>
                  </a:ln>
                  <a:solidFill>
                    <a:srgbClr val="000000"/>
                  </a:solidFill>
                  <a:effectLst/>
                  <a:uLnTx/>
                  <a:uFillTx/>
                  <a:latin typeface="Montserrat Light"/>
                  <a:ea typeface="+mn-ea"/>
                  <a:cs typeface="+mn-cs"/>
                </a:rPr>
                <a:t> </a:t>
              </a: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000000"/>
                  </a:solidFill>
                  <a:effectLst/>
                  <a:uLnTx/>
                  <a:uFillTx/>
                  <a:latin typeface="Montserrat Light"/>
                  <a:ea typeface="+mn-ea"/>
                  <a:cs typeface="+mn-cs"/>
                </a:rPr>
                <a:t>more candidates are convinced by the professional appearance</a:t>
              </a: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096" b="0" i="0" u="none" strike="noStrike" kern="1200" cap="none" spc="0" normalizeH="0" baseline="0" noProof="0" dirty="0">
                <a:ln>
                  <a:noFill/>
                </a:ln>
                <a:solidFill>
                  <a:srgbClr val="000000"/>
                </a:solidFill>
                <a:effectLst/>
                <a:uLnTx/>
                <a:uFillTx/>
                <a:latin typeface="Montserrat Light"/>
                <a:ea typeface="+mn-ea"/>
                <a:cs typeface="+mn-cs"/>
              </a:endParaRPr>
            </a:p>
          </p:txBody>
        </p:sp>
      </p:grpSp>
      <p:grpSp>
        <p:nvGrpSpPr>
          <p:cNvPr id="11" name="Group 11"/>
          <p:cNvGrpSpPr/>
          <p:nvPr/>
        </p:nvGrpSpPr>
        <p:grpSpPr>
          <a:xfrm>
            <a:off x="12618872" y="5981698"/>
            <a:ext cx="3874009" cy="3610612"/>
            <a:chOff x="817369" y="-1195848"/>
            <a:chExt cx="1020315" cy="950943"/>
          </a:xfrm>
        </p:grpSpPr>
        <p:sp>
          <p:nvSpPr>
            <p:cNvPr id="12" name="Freeform 12"/>
            <p:cNvSpPr/>
            <p:nvPr/>
          </p:nvSpPr>
          <p:spPr>
            <a:xfrm>
              <a:off x="822605" y="-1057705"/>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E9ED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817369" y="-1195848"/>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4F6AB3"/>
                  </a:solidFill>
                  <a:effectLst/>
                  <a:uLnTx/>
                  <a:uFillTx/>
                  <a:latin typeface="Montserrat Bold"/>
                  <a:ea typeface="+mn-ea"/>
                  <a:cs typeface="+mn-cs"/>
                </a:rPr>
                <a:t>More Profit</a:t>
              </a: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096" b="0" i="0" u="none" strike="noStrike" kern="1200" cap="none" spc="0" normalizeH="0" baseline="0" noProof="0" dirty="0">
                <a:ln>
                  <a:noFill/>
                </a:ln>
                <a:solidFill>
                  <a:srgbClr val="4F6AB3"/>
                </a:solidFill>
                <a:effectLst/>
                <a:uLnTx/>
                <a:uFillTx/>
                <a:latin typeface="Montserrat Bold"/>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4F6AB3"/>
                  </a:solidFill>
                  <a:effectLst/>
                  <a:uLnTx/>
                  <a:uFillTx/>
                  <a:latin typeface="Montserrat Light"/>
                  <a:ea typeface="+mn-ea"/>
                  <a:cs typeface="+mn-cs"/>
                </a:rPr>
                <a:t>Because of time saving more time for acquisition</a:t>
              </a: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096" b="0" i="0" u="none" strike="noStrike" kern="1200" cap="none" spc="0" normalizeH="0" baseline="0" noProof="0" dirty="0">
                <a:ln>
                  <a:noFill/>
                </a:ln>
                <a:solidFill>
                  <a:srgbClr val="4F6AB3"/>
                </a:solidFill>
                <a:effectLst/>
                <a:uLnTx/>
                <a:uFillTx/>
                <a:latin typeface="Montserrat Light"/>
                <a:ea typeface="+mn-ea"/>
                <a:cs typeface="+mn-cs"/>
              </a:endParaRPr>
            </a:p>
          </p:txBody>
        </p:sp>
      </p:grpSp>
      <p:grpSp>
        <p:nvGrpSpPr>
          <p:cNvPr id="14" name="Group 14"/>
          <p:cNvGrpSpPr/>
          <p:nvPr/>
        </p:nvGrpSpPr>
        <p:grpSpPr>
          <a:xfrm>
            <a:off x="7402209" y="4076700"/>
            <a:ext cx="3854129" cy="3086100"/>
            <a:chOff x="0" y="0"/>
            <a:chExt cx="1015079" cy="812800"/>
          </a:xfrm>
        </p:grpSpPr>
        <p:sp>
          <p:nvSpPr>
            <p:cNvPr id="15" name="Freeform 15"/>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000000"/>
                  </a:solidFill>
                  <a:effectLst/>
                  <a:uLnTx/>
                  <a:uFillTx/>
                  <a:latin typeface="Montserrat Bold"/>
                  <a:ea typeface="+mn-ea"/>
                  <a:cs typeface="+mn-cs"/>
                </a:rPr>
                <a:t>Better Recruiting outcome</a:t>
              </a: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000000"/>
                  </a:solidFill>
                  <a:effectLst/>
                  <a:uLnTx/>
                  <a:uFillTx/>
                  <a:latin typeface="Montserrat Bold"/>
                  <a:ea typeface="+mn-ea"/>
                  <a:cs typeface="+mn-cs"/>
                </a:rPr>
                <a:t> </a:t>
              </a: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000000"/>
                  </a:solidFill>
                  <a:effectLst/>
                  <a:uLnTx/>
                  <a:uFillTx/>
                  <a:latin typeface="Montserrat"/>
                  <a:ea typeface="+mn-ea"/>
                  <a:cs typeface="+mn-cs"/>
                </a:rPr>
                <a:t>The job description looks more professional and user-friendliness </a:t>
              </a: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096" b="0" i="0" u="none" strike="noStrike" kern="1200" cap="none" spc="0" normalizeH="0" baseline="0" noProof="0" dirty="0">
                <a:ln>
                  <a:noFill/>
                </a:ln>
                <a:solidFill>
                  <a:srgbClr val="000000"/>
                </a:solidFill>
                <a:effectLst/>
                <a:uLnTx/>
                <a:uFillTx/>
                <a:latin typeface="Montserrat"/>
                <a:ea typeface="+mn-ea"/>
                <a:cs typeface="+mn-cs"/>
              </a:endParaRPr>
            </a:p>
          </p:txBody>
        </p:sp>
      </p:grpSp>
      <p:grpSp>
        <p:nvGrpSpPr>
          <p:cNvPr id="17" name="Group 17"/>
          <p:cNvGrpSpPr/>
          <p:nvPr/>
        </p:nvGrpSpPr>
        <p:grpSpPr>
          <a:xfrm>
            <a:off x="12618875" y="2615797"/>
            <a:ext cx="3854129" cy="3086100"/>
            <a:chOff x="0" y="0"/>
            <a:chExt cx="1015079" cy="812800"/>
          </a:xfrm>
        </p:grpSpPr>
        <p:sp>
          <p:nvSpPr>
            <p:cNvPr id="18" name="Freeform 18"/>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FFFFFF"/>
                  </a:solidFill>
                  <a:effectLst/>
                  <a:uLnTx/>
                  <a:uFillTx/>
                  <a:latin typeface="Montserrat Bold"/>
                  <a:ea typeface="+mn-ea"/>
                  <a:cs typeface="+mn-cs"/>
                </a:rPr>
                <a:t>Better Company image</a:t>
              </a: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FFFFFF"/>
                  </a:solidFill>
                  <a:effectLst/>
                  <a:uLnTx/>
                  <a:uFillTx/>
                  <a:latin typeface="Montserrat Bold"/>
                  <a:ea typeface="+mn-ea"/>
                  <a:cs typeface="+mn-cs"/>
                </a:rPr>
                <a:t> </a:t>
              </a: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FFFFFF"/>
                  </a:solidFill>
                  <a:effectLst/>
                  <a:uLnTx/>
                  <a:uFillTx/>
                  <a:latin typeface="Montserrat"/>
                  <a:ea typeface="+mn-ea"/>
                  <a:cs typeface="+mn-cs"/>
                </a:rPr>
                <a:t>Company images looks more modern and professional</a:t>
              </a:r>
            </a:p>
          </p:txBody>
        </p:sp>
      </p:grpSp>
      <p:grpSp>
        <p:nvGrpSpPr>
          <p:cNvPr id="20" name="Group 20"/>
          <p:cNvGrpSpPr/>
          <p:nvPr/>
        </p:nvGrpSpPr>
        <p:grpSpPr>
          <a:xfrm>
            <a:off x="889060" y="818989"/>
            <a:ext cx="9283839" cy="1238536"/>
            <a:chOff x="0" y="0"/>
            <a:chExt cx="2445126" cy="326199"/>
          </a:xfrm>
        </p:grpSpPr>
        <p:sp>
          <p:nvSpPr>
            <p:cNvPr id="21" name="Freeform 21"/>
            <p:cNvSpPr/>
            <p:nvPr/>
          </p:nvSpPr>
          <p:spPr>
            <a:xfrm>
              <a:off x="0" y="0"/>
              <a:ext cx="2445126" cy="326199"/>
            </a:xfrm>
            <a:custGeom>
              <a:avLst/>
              <a:gdLst/>
              <a:ahLst/>
              <a:cxnLst/>
              <a:rect l="l" t="t" r="r" b="b"/>
              <a:pathLst>
                <a:path w="2445126" h="326199">
                  <a:moveTo>
                    <a:pt x="0" y="0"/>
                  </a:moveTo>
                  <a:lnTo>
                    <a:pt x="2445126" y="0"/>
                  </a:lnTo>
                  <a:lnTo>
                    <a:pt x="2445126" y="326199"/>
                  </a:lnTo>
                  <a:lnTo>
                    <a:pt x="0" y="326199"/>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0"/>
              <a:ext cx="2445126" cy="326199"/>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1165200" y="1025160"/>
            <a:ext cx="8906922" cy="819113"/>
          </a:xfrm>
          <a:prstGeom prst="rect">
            <a:avLst/>
          </a:prstGeom>
        </p:spPr>
        <p:txBody>
          <a:bodyPr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5399" b="0" i="0" u="none" strike="noStrike" kern="1200" cap="none" spc="0" normalizeH="0" baseline="0" noProof="0" dirty="0">
                <a:ln>
                  <a:noFill/>
                </a:ln>
                <a:solidFill>
                  <a:srgbClr val="FFFFFF"/>
                </a:solidFill>
                <a:effectLst/>
                <a:uLnTx/>
                <a:uFillTx/>
                <a:latin typeface="Montserrat Bold"/>
                <a:ea typeface="+mn-ea"/>
                <a:cs typeface="+mn-cs"/>
              </a:rPr>
              <a:t>Gamma Advantages</a:t>
            </a:r>
          </a:p>
        </p:txBody>
      </p:sp>
    </p:spTree>
    <p:extLst>
      <p:ext uri="{BB962C8B-B14F-4D97-AF65-F5344CB8AC3E}">
        <p14:creationId xmlns:p14="http://schemas.microsoft.com/office/powerpoint/2010/main" val="10247622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grpSp>
        <p:nvGrpSpPr>
          <p:cNvPr id="20" name="Group 20"/>
          <p:cNvGrpSpPr/>
          <p:nvPr/>
        </p:nvGrpSpPr>
        <p:grpSpPr>
          <a:xfrm>
            <a:off x="889060" y="818989"/>
            <a:ext cx="9283839" cy="1238536"/>
            <a:chOff x="0" y="0"/>
            <a:chExt cx="2445126" cy="326199"/>
          </a:xfrm>
        </p:grpSpPr>
        <p:sp>
          <p:nvSpPr>
            <p:cNvPr id="21" name="Freeform 21"/>
            <p:cNvSpPr/>
            <p:nvPr/>
          </p:nvSpPr>
          <p:spPr>
            <a:xfrm>
              <a:off x="0" y="0"/>
              <a:ext cx="2445126" cy="326199"/>
            </a:xfrm>
            <a:custGeom>
              <a:avLst/>
              <a:gdLst/>
              <a:ahLst/>
              <a:cxnLst/>
              <a:rect l="l" t="t" r="r" b="b"/>
              <a:pathLst>
                <a:path w="2445126" h="326199">
                  <a:moveTo>
                    <a:pt x="0" y="0"/>
                  </a:moveTo>
                  <a:lnTo>
                    <a:pt x="2445126" y="0"/>
                  </a:lnTo>
                  <a:lnTo>
                    <a:pt x="2445126" y="326199"/>
                  </a:lnTo>
                  <a:lnTo>
                    <a:pt x="0" y="326199"/>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0"/>
              <a:ext cx="2445126" cy="326199"/>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1165200" y="1025160"/>
            <a:ext cx="8906922" cy="819113"/>
          </a:xfrm>
          <a:prstGeom prst="rect">
            <a:avLst/>
          </a:prstGeom>
        </p:spPr>
        <p:txBody>
          <a:bodyPr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5399" b="0" i="0" u="none" strike="noStrike" kern="1200" cap="none" spc="0" normalizeH="0" baseline="0" noProof="0" dirty="0">
                <a:ln>
                  <a:noFill/>
                </a:ln>
                <a:solidFill>
                  <a:srgbClr val="FFFFFF"/>
                </a:solidFill>
                <a:effectLst/>
                <a:uLnTx/>
                <a:uFillTx/>
                <a:latin typeface="Montserrat Bold"/>
                <a:ea typeface="+mn-ea"/>
                <a:cs typeface="+mn-cs"/>
              </a:rPr>
              <a:t>Gamma Plans &amp; Pricings</a:t>
            </a:r>
          </a:p>
        </p:txBody>
      </p:sp>
      <p:pic>
        <p:nvPicPr>
          <p:cNvPr id="25" name="Grafik 24">
            <a:extLst>
              <a:ext uri="{FF2B5EF4-FFF2-40B4-BE49-F238E27FC236}">
                <a16:creationId xmlns:a16="http://schemas.microsoft.com/office/drawing/2014/main" id="{2104DB35-E993-F447-64BC-2742B819C393}"/>
              </a:ext>
            </a:extLst>
          </p:cNvPr>
          <p:cNvPicPr>
            <a:picLocks noChangeAspect="1"/>
          </p:cNvPicPr>
          <p:nvPr/>
        </p:nvPicPr>
        <p:blipFill>
          <a:blip r:embed="rId3"/>
          <a:stretch>
            <a:fillRect/>
          </a:stretch>
        </p:blipFill>
        <p:spPr>
          <a:xfrm>
            <a:off x="1371600" y="2171700"/>
            <a:ext cx="8135485" cy="7916380"/>
          </a:xfrm>
          <a:prstGeom prst="rect">
            <a:avLst/>
          </a:prstGeom>
        </p:spPr>
      </p:pic>
      <p:grpSp>
        <p:nvGrpSpPr>
          <p:cNvPr id="26" name="Group 20">
            <a:extLst>
              <a:ext uri="{FF2B5EF4-FFF2-40B4-BE49-F238E27FC236}">
                <a16:creationId xmlns:a16="http://schemas.microsoft.com/office/drawing/2014/main" id="{EB4194AF-F74E-ABF0-4935-11AE8705C954}"/>
              </a:ext>
            </a:extLst>
          </p:cNvPr>
          <p:cNvGrpSpPr/>
          <p:nvPr/>
        </p:nvGrpSpPr>
        <p:grpSpPr>
          <a:xfrm>
            <a:off x="10744200" y="3467100"/>
            <a:ext cx="6616839" cy="914400"/>
            <a:chOff x="0" y="0"/>
            <a:chExt cx="2445126" cy="326199"/>
          </a:xfrm>
        </p:grpSpPr>
        <p:sp>
          <p:nvSpPr>
            <p:cNvPr id="27" name="Freeform 21">
              <a:extLst>
                <a:ext uri="{FF2B5EF4-FFF2-40B4-BE49-F238E27FC236}">
                  <a16:creationId xmlns:a16="http://schemas.microsoft.com/office/drawing/2014/main" id="{D0564126-2B7A-9B4C-1229-013C238AC2FC}"/>
                </a:ext>
              </a:extLst>
            </p:cNvPr>
            <p:cNvSpPr/>
            <p:nvPr/>
          </p:nvSpPr>
          <p:spPr>
            <a:xfrm>
              <a:off x="0" y="0"/>
              <a:ext cx="2445126" cy="326199"/>
            </a:xfrm>
            <a:custGeom>
              <a:avLst/>
              <a:gdLst/>
              <a:ahLst/>
              <a:cxnLst/>
              <a:rect l="l" t="t" r="r" b="b"/>
              <a:pathLst>
                <a:path w="2445126" h="326199">
                  <a:moveTo>
                    <a:pt x="0" y="0"/>
                  </a:moveTo>
                  <a:lnTo>
                    <a:pt x="2445126" y="0"/>
                  </a:lnTo>
                  <a:lnTo>
                    <a:pt x="2445126" y="326199"/>
                  </a:lnTo>
                  <a:lnTo>
                    <a:pt x="0" y="326199"/>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2">
              <a:extLst>
                <a:ext uri="{FF2B5EF4-FFF2-40B4-BE49-F238E27FC236}">
                  <a16:creationId xmlns:a16="http://schemas.microsoft.com/office/drawing/2014/main" id="{01095E8A-7D19-B827-ACA3-17A992AD4987}"/>
                </a:ext>
              </a:extLst>
            </p:cNvPr>
            <p:cNvSpPr txBox="1"/>
            <p:nvPr/>
          </p:nvSpPr>
          <p:spPr>
            <a:xfrm>
              <a:off x="0" y="0"/>
              <a:ext cx="2445126" cy="326199"/>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feld 29">
            <a:extLst>
              <a:ext uri="{FF2B5EF4-FFF2-40B4-BE49-F238E27FC236}">
                <a16:creationId xmlns:a16="http://schemas.microsoft.com/office/drawing/2014/main" id="{EAE23E45-A55A-A0D1-5AB5-58E81C200972}"/>
              </a:ext>
            </a:extLst>
          </p:cNvPr>
          <p:cNvSpPr txBox="1"/>
          <p:nvPr/>
        </p:nvSpPr>
        <p:spPr>
          <a:xfrm>
            <a:off x="11049000" y="3619500"/>
            <a:ext cx="922020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Online Presentation - How to use GAMMA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LINK: </a:t>
            </a:r>
            <a:r>
              <a:rPr kumimoji="0" lang="de-DE" sz="1800" b="0" i="0" u="sng"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https://www.youtube.com/watch?v=oBZ1Ibs1Qkg</a:t>
            </a:r>
            <a:endParaRPr kumimoji="0" lang="de-DE" sz="18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1" name="Grafik 30" descr="Ein Bild, das Text, Screenshot, Software, Website enthält.&#10;&#10;Automatisch generierte Beschreibung">
            <a:extLst>
              <a:ext uri="{FF2B5EF4-FFF2-40B4-BE49-F238E27FC236}">
                <a16:creationId xmlns:a16="http://schemas.microsoft.com/office/drawing/2014/main" id="{DF43F16A-8A3F-BE0F-FE7E-2B130F826A0C}"/>
              </a:ext>
            </a:extLst>
          </p:cNvPr>
          <p:cNvPicPr>
            <a:picLocks noChangeAspect="1"/>
          </p:cNvPicPr>
          <p:nvPr/>
        </p:nvPicPr>
        <p:blipFill>
          <a:blip r:embed="rId5"/>
          <a:stretch>
            <a:fillRect/>
          </a:stretch>
        </p:blipFill>
        <p:spPr>
          <a:xfrm>
            <a:off x="11172259" y="4762500"/>
            <a:ext cx="5760720" cy="3564890"/>
          </a:xfrm>
          <a:prstGeom prst="rect">
            <a:avLst/>
          </a:prstGeom>
        </p:spPr>
      </p:pic>
    </p:spTree>
    <p:extLst>
      <p:ext uri="{BB962C8B-B14F-4D97-AF65-F5344CB8AC3E}">
        <p14:creationId xmlns:p14="http://schemas.microsoft.com/office/powerpoint/2010/main" val="27985403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4"/>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381000" y="434882"/>
            <a:ext cx="17552279" cy="692497"/>
          </a:xfrm>
          <a:prstGeom prst="rect">
            <a:avLst/>
          </a:prstGeom>
        </p:spPr>
        <p:txBody>
          <a:bodyPr wrap="square" lIns="0" tIns="0" rIns="0" bIns="0" rtlCol="0" anchor="t">
            <a:spAutoFit/>
          </a:bodyPr>
          <a:lstStyle/>
          <a:p>
            <a:pPr marL="0" marR="0" lvl="0" indent="0" algn="l" defTabSz="914400" rtl="0" eaLnBrk="1" fontAlgn="auto" latinLnBrk="0" hangingPunct="1">
              <a:lnSpc>
                <a:spcPts val="5375"/>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D3A5F"/>
                </a:solidFill>
                <a:effectLst/>
                <a:uLnTx/>
                <a:uFillTx/>
                <a:latin typeface="Montserrat Bold"/>
                <a:ea typeface="+mn-ea"/>
                <a:cs typeface="+mn-cs"/>
              </a:rPr>
              <a:t>Various versions of ChatGPT</a:t>
            </a:r>
          </a:p>
        </p:txBody>
      </p:sp>
      <p:grpSp>
        <p:nvGrpSpPr>
          <p:cNvPr id="12" name="Group 12"/>
          <p:cNvGrpSpPr/>
          <p:nvPr/>
        </p:nvGrpSpPr>
        <p:grpSpPr>
          <a:xfrm>
            <a:off x="16052875" y="9237955"/>
            <a:ext cx="2235125" cy="589331"/>
            <a:chOff x="0" y="0"/>
            <a:chExt cx="2980167" cy="785774"/>
          </a:xfrm>
        </p:grpSpPr>
        <p:grpSp>
          <p:nvGrpSpPr>
            <p:cNvPr id="13" name="Group 13"/>
            <p:cNvGrpSpPr/>
            <p:nvPr/>
          </p:nvGrpSpPr>
          <p:grpSpPr>
            <a:xfrm>
              <a:off x="0" y="0"/>
              <a:ext cx="2980167" cy="785774"/>
              <a:chOff x="0" y="0"/>
              <a:chExt cx="2980167" cy="785774"/>
            </a:xfrm>
          </p:grpSpPr>
          <p:sp>
            <p:nvSpPr>
              <p:cNvPr id="14" name="Freeform 14"/>
              <p:cNvSpPr/>
              <p:nvPr/>
            </p:nvSpPr>
            <p:spPr>
              <a:xfrm>
                <a:off x="0" y="0"/>
                <a:ext cx="2980149" cy="785749"/>
              </a:xfrm>
              <a:custGeom>
                <a:avLst/>
                <a:gdLst/>
                <a:ahLst/>
                <a:cxnLst/>
                <a:rect l="l" t="t" r="r" b="b"/>
                <a:pathLst>
                  <a:path w="2980149" h="785749">
                    <a:moveTo>
                      <a:pt x="0" y="0"/>
                    </a:moveTo>
                    <a:lnTo>
                      <a:pt x="2980149" y="0"/>
                    </a:lnTo>
                    <a:lnTo>
                      <a:pt x="2980149" y="785749"/>
                    </a:lnTo>
                    <a:lnTo>
                      <a:pt x="0" y="785749"/>
                    </a:lnTo>
                    <a:close/>
                  </a:path>
                </a:pathLst>
              </a:custGeom>
              <a:solidFill>
                <a:srgbClr val="5C77B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0" y="192120"/>
              <a:ext cx="2507205" cy="473050"/>
            </a:xfrm>
            <a:prstGeom prst="rect">
              <a:avLst/>
            </a:prstGeom>
          </p:spPr>
          <p:txBody>
            <a:bodyPr lIns="0" tIns="0" rIns="0" bIns="0" rtlCol="0" anchor="t">
              <a:spAutoFit/>
            </a:bodyPr>
            <a:lstStyle/>
            <a:p>
              <a:pPr marL="0" marR="0" lvl="0" indent="0" algn="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ontserrat"/>
                  <a:ea typeface="+mn-ea"/>
                  <a:cs typeface="+mn-cs"/>
                </a:rPr>
                <a:t>IESF | 2024</a:t>
              </a:r>
            </a:p>
          </p:txBody>
        </p:sp>
      </p:grpSp>
      <p:grpSp>
        <p:nvGrpSpPr>
          <p:cNvPr id="28" name="Gruppe 27">
            <a:extLst>
              <a:ext uri="{FF2B5EF4-FFF2-40B4-BE49-F238E27FC236}">
                <a16:creationId xmlns:a16="http://schemas.microsoft.com/office/drawing/2014/main" id="{E4F262D4-8F3B-163D-EC8B-2D075C6CBCB6}"/>
              </a:ext>
            </a:extLst>
          </p:cNvPr>
          <p:cNvGrpSpPr/>
          <p:nvPr/>
        </p:nvGrpSpPr>
        <p:grpSpPr>
          <a:xfrm>
            <a:off x="254137" y="1594814"/>
            <a:ext cx="5079863" cy="6928295"/>
            <a:chOff x="482736" y="1792550"/>
            <a:chExt cx="5079863" cy="6642739"/>
          </a:xfrm>
        </p:grpSpPr>
        <p:grpSp>
          <p:nvGrpSpPr>
            <p:cNvPr id="20" name="Gruppe 19">
              <a:extLst>
                <a:ext uri="{FF2B5EF4-FFF2-40B4-BE49-F238E27FC236}">
                  <a16:creationId xmlns:a16="http://schemas.microsoft.com/office/drawing/2014/main" id="{DFBB4A1A-513D-8878-FC73-915754D1070A}"/>
                </a:ext>
              </a:extLst>
            </p:cNvPr>
            <p:cNvGrpSpPr/>
            <p:nvPr/>
          </p:nvGrpSpPr>
          <p:grpSpPr>
            <a:xfrm>
              <a:off x="482736" y="2058715"/>
              <a:ext cx="5079863" cy="6376574"/>
              <a:chOff x="482736" y="2058715"/>
              <a:chExt cx="5079863" cy="6376574"/>
            </a:xfrm>
          </p:grpSpPr>
          <p:sp>
            <p:nvSpPr>
              <p:cNvPr id="7" name="Rutediagram: Alternativ proces 6">
                <a:extLst>
                  <a:ext uri="{FF2B5EF4-FFF2-40B4-BE49-F238E27FC236}">
                    <a16:creationId xmlns:a16="http://schemas.microsoft.com/office/drawing/2014/main" id="{247897D9-9496-995C-CCDF-4DDF1307D495}"/>
                  </a:ext>
                </a:extLst>
              </p:cNvPr>
              <p:cNvSpPr/>
              <p:nvPr/>
            </p:nvSpPr>
            <p:spPr>
              <a:xfrm>
                <a:off x="482736" y="2058715"/>
                <a:ext cx="5079863" cy="6376574"/>
              </a:xfrm>
              <a:prstGeom prst="flowChartAlternateProcess">
                <a:avLst/>
              </a:prstGeom>
              <a:solidFill>
                <a:srgbClr val="5C77B9">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1"/>
              <p:cNvSpPr txBox="1"/>
              <p:nvPr/>
            </p:nvSpPr>
            <p:spPr>
              <a:xfrm>
                <a:off x="758520" y="2779160"/>
                <a:ext cx="4423080" cy="4277840"/>
              </a:xfrm>
              <a:prstGeom prst="rect">
                <a:avLst/>
              </a:prstGeom>
            </p:spPr>
            <p:txBody>
              <a:bodyPr wrap="square" lIns="0" tIns="0" rIns="0" bIns="0" rtlCol="0" anchor="t">
                <a:spAutoFit/>
              </a:bodyPr>
              <a:lstStyle/>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1" i="0" u="none" strike="noStrike" kern="1200" cap="none" spc="0" normalizeH="0" baseline="0" noProof="0" dirty="0">
                    <a:ln>
                      <a:noFill/>
                    </a:ln>
                    <a:solidFill>
                      <a:srgbClr val="2D3A5F"/>
                    </a:solidFill>
                    <a:effectLst/>
                    <a:uLnTx/>
                    <a:uFillTx/>
                    <a:latin typeface="Montserrat Italics"/>
                    <a:ea typeface="+mn-ea"/>
                    <a:cs typeface="+mn-cs"/>
                  </a:rPr>
                  <a:t>Free</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1" i="0" u="none" strike="noStrike" kern="1200" cap="none" spc="0" normalizeH="0" baseline="0" noProof="0" dirty="0">
                    <a:ln>
                      <a:noFill/>
                    </a:ln>
                    <a:solidFill>
                      <a:srgbClr val="2D3A5F"/>
                    </a:solidFill>
                    <a:effectLst/>
                    <a:uLnTx/>
                    <a:uFillTx/>
                    <a:latin typeface="Montserrat Italics"/>
                    <a:ea typeface="+mn-ea"/>
                    <a:cs typeface="+mn-cs"/>
                  </a:rPr>
                  <a:t>Limited use</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It can </a:t>
                </a:r>
                <a:r>
                  <a:rPr kumimoji="0" lang="en-US" sz="2800" b="1" i="0" u="none" strike="noStrike" kern="1200" cap="none" spc="0" normalizeH="0" baseline="0" noProof="0" dirty="0" err="1">
                    <a:ln>
                      <a:noFill/>
                    </a:ln>
                    <a:solidFill>
                      <a:srgbClr val="2D3A5F"/>
                    </a:solidFill>
                    <a:effectLst/>
                    <a:uLnTx/>
                    <a:uFillTx/>
                    <a:latin typeface="Montserrat Italics"/>
                    <a:ea typeface="+mn-ea"/>
                    <a:cs typeface="+mn-cs"/>
                  </a:rPr>
                  <a:t>summarise</a:t>
                </a:r>
                <a:r>
                  <a:rPr kumimoji="0" lang="en-US" sz="2800" b="1" i="0" u="none" strike="noStrike" kern="1200" cap="none" spc="0" normalizeH="0" baseline="0" noProof="0" dirty="0">
                    <a:ln>
                      <a:noFill/>
                    </a:ln>
                    <a:solidFill>
                      <a:srgbClr val="2D3A5F"/>
                    </a:solidFill>
                    <a:effectLst/>
                    <a:uLnTx/>
                    <a:uFillTx/>
                    <a:latin typeface="Montserrat Italics"/>
                    <a:ea typeface="+mn-ea"/>
                    <a:cs typeface="+mn-cs"/>
                  </a:rPr>
                  <a:t> text and provide limited answers </a:t>
                </a: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to questions</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Answers are based on </a:t>
                </a:r>
                <a:r>
                  <a:rPr kumimoji="0" lang="en-US" sz="2800" b="1" i="0" u="none" strike="noStrike" kern="1200" cap="none" spc="0" normalizeH="0" baseline="0" noProof="0" dirty="0">
                    <a:ln>
                      <a:noFill/>
                    </a:ln>
                    <a:solidFill>
                      <a:srgbClr val="2D3A5F"/>
                    </a:solidFill>
                    <a:effectLst/>
                    <a:uLnTx/>
                    <a:uFillTx/>
                    <a:latin typeface="Montserrat Italics"/>
                    <a:ea typeface="+mn-ea"/>
                    <a:cs typeface="+mn-cs"/>
                  </a:rPr>
                  <a:t>historical data</a:t>
                </a:r>
              </a:p>
            </p:txBody>
          </p:sp>
        </p:grpSp>
        <p:sp>
          <p:nvSpPr>
            <p:cNvPr id="18" name="TextBox 32">
              <a:extLst>
                <a:ext uri="{FF2B5EF4-FFF2-40B4-BE49-F238E27FC236}">
                  <a16:creationId xmlns:a16="http://schemas.microsoft.com/office/drawing/2014/main" id="{DD240750-4D2D-ED14-9DAB-212A4A2D5F0A}"/>
                </a:ext>
              </a:extLst>
            </p:cNvPr>
            <p:cNvSpPr txBox="1"/>
            <p:nvPr/>
          </p:nvSpPr>
          <p:spPr>
            <a:xfrm>
              <a:off x="1003367" y="1792550"/>
              <a:ext cx="4038600" cy="992388"/>
            </a:xfrm>
            <a:prstGeom prst="rect">
              <a:avLst/>
            </a:prstGeom>
          </p:spPr>
          <p:txBody>
            <a:bodyPr wrap="square" lIns="0" tIns="0" rIns="0" bIns="0" rtlCol="0" anchor="t">
              <a:spAutoFit/>
            </a:bodyPr>
            <a:lstStyle/>
            <a:p>
              <a:pPr marL="0" marR="0" lvl="0" indent="0" algn="ctr" defTabSz="914400" rtl="0" eaLnBrk="1" fontAlgn="auto" latinLnBrk="0" hangingPunct="1">
                <a:lnSpc>
                  <a:spcPts val="8959"/>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D3A5F"/>
                  </a:solidFill>
                  <a:effectLst/>
                  <a:uLnTx/>
                  <a:uFillTx/>
                  <a:latin typeface="Montserrat Bold"/>
                  <a:ea typeface="+mn-ea"/>
                  <a:cs typeface="+mn-cs"/>
                </a:rPr>
                <a:t>Version 3.5</a:t>
              </a:r>
            </a:p>
          </p:txBody>
        </p:sp>
      </p:grpSp>
      <p:sp>
        <p:nvSpPr>
          <p:cNvPr id="19" name="Pil: vinkel 18">
            <a:extLst>
              <a:ext uri="{FF2B5EF4-FFF2-40B4-BE49-F238E27FC236}">
                <a16:creationId xmlns:a16="http://schemas.microsoft.com/office/drawing/2014/main" id="{11E2BD74-946F-0F7A-21E9-F16A09E3F640}"/>
              </a:ext>
            </a:extLst>
          </p:cNvPr>
          <p:cNvSpPr/>
          <p:nvPr/>
        </p:nvSpPr>
        <p:spPr>
          <a:xfrm>
            <a:off x="5520422" y="3848100"/>
            <a:ext cx="914400" cy="2057400"/>
          </a:xfrm>
          <a:prstGeom prst="chevron">
            <a:avLst/>
          </a:prstGeom>
          <a:solidFill>
            <a:srgbClr val="2D3A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9" name="Gruppe 28">
            <a:extLst>
              <a:ext uri="{FF2B5EF4-FFF2-40B4-BE49-F238E27FC236}">
                <a16:creationId xmlns:a16="http://schemas.microsoft.com/office/drawing/2014/main" id="{54ABDDF1-4D42-3AC7-31C7-7F17728CCCAE}"/>
              </a:ext>
            </a:extLst>
          </p:cNvPr>
          <p:cNvGrpSpPr/>
          <p:nvPr/>
        </p:nvGrpSpPr>
        <p:grpSpPr>
          <a:xfrm>
            <a:off x="6560569" y="1643178"/>
            <a:ext cx="5079863" cy="7195937"/>
            <a:chOff x="482736" y="1792550"/>
            <a:chExt cx="5079863" cy="6890101"/>
          </a:xfrm>
        </p:grpSpPr>
        <p:grpSp>
          <p:nvGrpSpPr>
            <p:cNvPr id="30" name="Gruppe 29">
              <a:extLst>
                <a:ext uri="{FF2B5EF4-FFF2-40B4-BE49-F238E27FC236}">
                  <a16:creationId xmlns:a16="http://schemas.microsoft.com/office/drawing/2014/main" id="{15B0F0C0-9A52-E44B-4C5E-4CDB46F2C227}"/>
                </a:ext>
              </a:extLst>
            </p:cNvPr>
            <p:cNvGrpSpPr/>
            <p:nvPr/>
          </p:nvGrpSpPr>
          <p:grpSpPr>
            <a:xfrm>
              <a:off x="482736" y="2058715"/>
              <a:ext cx="5079863" cy="6623936"/>
              <a:chOff x="482736" y="2058715"/>
              <a:chExt cx="5079863" cy="6623936"/>
            </a:xfrm>
          </p:grpSpPr>
          <p:sp>
            <p:nvSpPr>
              <p:cNvPr id="32" name="Rutediagram: Alternativ proces 31">
                <a:extLst>
                  <a:ext uri="{FF2B5EF4-FFF2-40B4-BE49-F238E27FC236}">
                    <a16:creationId xmlns:a16="http://schemas.microsoft.com/office/drawing/2014/main" id="{491C5CD0-E076-B4E6-53E9-F2BB187DCC7C}"/>
                  </a:ext>
                </a:extLst>
              </p:cNvPr>
              <p:cNvSpPr/>
              <p:nvPr/>
            </p:nvSpPr>
            <p:spPr>
              <a:xfrm>
                <a:off x="482736" y="2058715"/>
                <a:ext cx="5079863" cy="6376574"/>
              </a:xfrm>
              <a:prstGeom prst="flowChartAlternateProcess">
                <a:avLst/>
              </a:prstGeom>
              <a:solidFill>
                <a:srgbClr val="5C77B9">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TextBox 11">
                <a:extLst>
                  <a:ext uri="{FF2B5EF4-FFF2-40B4-BE49-F238E27FC236}">
                    <a16:creationId xmlns:a16="http://schemas.microsoft.com/office/drawing/2014/main" id="{8903269D-1306-69C7-5880-4A27BCD01502}"/>
                  </a:ext>
                </a:extLst>
              </p:cNvPr>
              <p:cNvSpPr txBox="1"/>
              <p:nvPr/>
            </p:nvSpPr>
            <p:spPr>
              <a:xfrm>
                <a:off x="550245" y="2779160"/>
                <a:ext cx="5012354" cy="5903491"/>
              </a:xfrm>
              <a:prstGeom prst="rect">
                <a:avLst/>
              </a:prstGeom>
            </p:spPr>
            <p:txBody>
              <a:bodyPr wrap="square" lIns="0" tIns="0" rIns="0" bIns="0" rtlCol="0" anchor="t">
                <a:spAutoFit/>
              </a:bodyPr>
              <a:lstStyle/>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Searches on </a:t>
                </a:r>
                <a:r>
                  <a:rPr kumimoji="0" lang="en-US" sz="2800" b="1" i="0" u="none" strike="noStrike" kern="1200" cap="none" spc="0" normalizeH="0" baseline="0" noProof="0" dirty="0">
                    <a:ln>
                      <a:noFill/>
                    </a:ln>
                    <a:solidFill>
                      <a:srgbClr val="2D3A5F"/>
                    </a:solidFill>
                    <a:effectLst/>
                    <a:uLnTx/>
                    <a:uFillTx/>
                    <a:latin typeface="Montserrat Italics"/>
                    <a:ea typeface="+mn-ea"/>
                    <a:cs typeface="+mn-cs"/>
                  </a:rPr>
                  <a:t>Bing  in real time</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1" i="0" u="none" strike="noStrike" kern="1200" cap="none" spc="0" normalizeH="0" baseline="0" noProof="0" dirty="0">
                    <a:ln>
                      <a:noFill/>
                    </a:ln>
                    <a:solidFill>
                      <a:srgbClr val="2D3A5F"/>
                    </a:solidFill>
                    <a:effectLst/>
                    <a:uLnTx/>
                    <a:uFillTx/>
                    <a:latin typeface="Montserrat Italics"/>
                    <a:ea typeface="+mn-ea"/>
                    <a:cs typeface="+mn-cs"/>
                  </a:rPr>
                  <a:t>Sources</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1" i="0" u="none" strike="noStrike" kern="1200" cap="none" spc="0" normalizeH="0" baseline="0" noProof="0" dirty="0">
                    <a:ln>
                      <a:noFill/>
                    </a:ln>
                    <a:solidFill>
                      <a:srgbClr val="2D3A5F"/>
                    </a:solidFill>
                    <a:effectLst/>
                    <a:uLnTx/>
                    <a:uFillTx/>
                    <a:latin typeface="Montserrat Italics"/>
                    <a:ea typeface="+mn-ea"/>
                    <a:cs typeface="+mn-cs"/>
                  </a:rPr>
                  <a:t>Cap of 40 </a:t>
                </a: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searches / 3h</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1" i="0" u="none" strike="noStrike" kern="1200" cap="none" spc="0" normalizeH="0" baseline="0" noProof="0" dirty="0">
                    <a:ln>
                      <a:noFill/>
                    </a:ln>
                    <a:solidFill>
                      <a:srgbClr val="2D3A5F"/>
                    </a:solidFill>
                    <a:effectLst/>
                    <a:uLnTx/>
                    <a:uFillTx/>
                    <a:latin typeface="Montserrat Italics"/>
                    <a:ea typeface="+mn-ea"/>
                    <a:cs typeface="+mn-cs"/>
                  </a:rPr>
                  <a:t>GPT’s</a:t>
                </a: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 &amp; picture generation</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1" i="0" u="none" strike="noStrike" kern="1200" cap="none" spc="0" normalizeH="0" baseline="0" noProof="0" dirty="0">
                    <a:ln>
                      <a:noFill/>
                    </a:ln>
                    <a:solidFill>
                      <a:srgbClr val="2D3A5F"/>
                    </a:solidFill>
                    <a:effectLst/>
                    <a:uLnTx/>
                    <a:uFillTx/>
                    <a:latin typeface="Montserrat Italics"/>
                    <a:ea typeface="+mn-ea"/>
                    <a:cs typeface="+mn-cs"/>
                  </a:rPr>
                  <a:t>Upload documents</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1" i="0" u="none" strike="noStrike" kern="1200" cap="none" spc="0" normalizeH="0" baseline="0" noProof="0" dirty="0">
                    <a:ln>
                      <a:noFill/>
                    </a:ln>
                    <a:solidFill>
                      <a:srgbClr val="2D3A5F"/>
                    </a:solidFill>
                    <a:effectLst/>
                    <a:uLnTx/>
                    <a:uFillTx/>
                    <a:latin typeface="Montserrat Italics"/>
                    <a:ea typeface="+mn-ea"/>
                    <a:cs typeface="+mn-cs"/>
                  </a:rPr>
                  <a:t>Input used </a:t>
                </a: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to train ChatGPT</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1" i="0" u="none" strike="noStrike" kern="1200" cap="none" spc="0" normalizeH="0" baseline="0" noProof="0" dirty="0">
                    <a:ln>
                      <a:noFill/>
                    </a:ln>
                    <a:solidFill>
                      <a:srgbClr val="2D3A5F"/>
                    </a:solidFill>
                    <a:effectLst/>
                    <a:uLnTx/>
                    <a:uFillTx/>
                    <a:latin typeface="Montserrat Italics"/>
                    <a:ea typeface="+mn-ea"/>
                    <a:cs typeface="+mn-cs"/>
                  </a:rPr>
                  <a:t>$20 per user </a:t>
                </a: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 month</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endParaRPr kumimoji="0" lang="en-US" sz="3150" b="0" i="0" u="none" strike="noStrike" kern="1200" cap="none" spc="0" normalizeH="0" baseline="0" noProof="0" dirty="0">
                  <a:ln>
                    <a:noFill/>
                  </a:ln>
                  <a:solidFill>
                    <a:srgbClr val="2D3A5F"/>
                  </a:solidFill>
                  <a:effectLst/>
                  <a:uLnTx/>
                  <a:uFillTx/>
                  <a:latin typeface="Montserrat Italics"/>
                  <a:ea typeface="+mn-ea"/>
                  <a:cs typeface="+mn-cs"/>
                </a:endParaRPr>
              </a:p>
            </p:txBody>
          </p:sp>
        </p:grpSp>
        <p:sp>
          <p:nvSpPr>
            <p:cNvPr id="31" name="TextBox 32">
              <a:extLst>
                <a:ext uri="{FF2B5EF4-FFF2-40B4-BE49-F238E27FC236}">
                  <a16:creationId xmlns:a16="http://schemas.microsoft.com/office/drawing/2014/main" id="{8B03E9D8-3AB1-515F-FFD3-A8A9554FF7F0}"/>
                </a:ext>
              </a:extLst>
            </p:cNvPr>
            <p:cNvSpPr txBox="1"/>
            <p:nvPr/>
          </p:nvSpPr>
          <p:spPr>
            <a:xfrm>
              <a:off x="950760" y="1792550"/>
              <a:ext cx="4038600" cy="992388"/>
            </a:xfrm>
            <a:prstGeom prst="rect">
              <a:avLst/>
            </a:prstGeom>
          </p:spPr>
          <p:txBody>
            <a:bodyPr wrap="square" lIns="0" tIns="0" rIns="0" bIns="0" rtlCol="0" anchor="t">
              <a:spAutoFit/>
            </a:bodyPr>
            <a:lstStyle/>
            <a:p>
              <a:pPr marL="0" marR="0" lvl="0" indent="0" algn="ctr" defTabSz="914400" rtl="0" eaLnBrk="1" fontAlgn="auto" latinLnBrk="0" hangingPunct="1">
                <a:lnSpc>
                  <a:spcPts val="8959"/>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D3A5F"/>
                  </a:solidFill>
                  <a:effectLst/>
                  <a:uLnTx/>
                  <a:uFillTx/>
                  <a:latin typeface="Montserrat Bold"/>
                  <a:ea typeface="+mn-ea"/>
                  <a:cs typeface="+mn-cs"/>
                </a:rPr>
                <a:t>Version 4</a:t>
              </a:r>
            </a:p>
          </p:txBody>
        </p:sp>
      </p:grpSp>
      <p:sp>
        <p:nvSpPr>
          <p:cNvPr id="34" name="Pil: vinkel 33">
            <a:extLst>
              <a:ext uri="{FF2B5EF4-FFF2-40B4-BE49-F238E27FC236}">
                <a16:creationId xmlns:a16="http://schemas.microsoft.com/office/drawing/2014/main" id="{C90B88C7-79FE-2225-8A3B-310FB5665F99}"/>
              </a:ext>
            </a:extLst>
          </p:cNvPr>
          <p:cNvSpPr/>
          <p:nvPr/>
        </p:nvSpPr>
        <p:spPr>
          <a:xfrm>
            <a:off x="11846767" y="3848100"/>
            <a:ext cx="914400" cy="2057400"/>
          </a:xfrm>
          <a:prstGeom prst="chevron">
            <a:avLst/>
          </a:prstGeom>
          <a:solidFill>
            <a:srgbClr val="2D3A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5" name="Gruppe 34">
            <a:extLst>
              <a:ext uri="{FF2B5EF4-FFF2-40B4-BE49-F238E27FC236}">
                <a16:creationId xmlns:a16="http://schemas.microsoft.com/office/drawing/2014/main" id="{A426D97B-F009-FBA6-FA1D-EEE299E899E8}"/>
              </a:ext>
            </a:extLst>
          </p:cNvPr>
          <p:cNvGrpSpPr/>
          <p:nvPr/>
        </p:nvGrpSpPr>
        <p:grpSpPr>
          <a:xfrm>
            <a:off x="12877800" y="1643177"/>
            <a:ext cx="5079863" cy="6879932"/>
            <a:chOff x="525254" y="1792550"/>
            <a:chExt cx="5079863" cy="6642740"/>
          </a:xfrm>
        </p:grpSpPr>
        <p:grpSp>
          <p:nvGrpSpPr>
            <p:cNvPr id="36" name="Gruppe 35">
              <a:extLst>
                <a:ext uri="{FF2B5EF4-FFF2-40B4-BE49-F238E27FC236}">
                  <a16:creationId xmlns:a16="http://schemas.microsoft.com/office/drawing/2014/main" id="{44ABF9C3-F7F2-2C91-652E-C637FD4C78AE}"/>
                </a:ext>
              </a:extLst>
            </p:cNvPr>
            <p:cNvGrpSpPr/>
            <p:nvPr/>
          </p:nvGrpSpPr>
          <p:grpSpPr>
            <a:xfrm>
              <a:off x="525254" y="2058716"/>
              <a:ext cx="5079863" cy="6376574"/>
              <a:chOff x="525254" y="2058716"/>
              <a:chExt cx="5079863" cy="6376574"/>
            </a:xfrm>
          </p:grpSpPr>
          <p:sp>
            <p:nvSpPr>
              <p:cNvPr id="38" name="Rutediagram: Alternativ proces 37">
                <a:extLst>
                  <a:ext uri="{FF2B5EF4-FFF2-40B4-BE49-F238E27FC236}">
                    <a16:creationId xmlns:a16="http://schemas.microsoft.com/office/drawing/2014/main" id="{CDD3AA4B-DBA8-EE40-D41F-C048272996EF}"/>
                  </a:ext>
                </a:extLst>
              </p:cNvPr>
              <p:cNvSpPr/>
              <p:nvPr/>
            </p:nvSpPr>
            <p:spPr>
              <a:xfrm>
                <a:off x="525254" y="2058716"/>
                <a:ext cx="5079863" cy="6376574"/>
              </a:xfrm>
              <a:prstGeom prst="flowChartAlternateProcess">
                <a:avLst/>
              </a:prstGeom>
              <a:solidFill>
                <a:srgbClr val="A8B7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TextBox 11">
                <a:extLst>
                  <a:ext uri="{FF2B5EF4-FFF2-40B4-BE49-F238E27FC236}">
                    <a16:creationId xmlns:a16="http://schemas.microsoft.com/office/drawing/2014/main" id="{93C2E9F6-0632-541C-E770-44C13DAAF70A}"/>
                  </a:ext>
                </a:extLst>
              </p:cNvPr>
              <p:cNvSpPr txBox="1"/>
              <p:nvPr/>
            </p:nvSpPr>
            <p:spPr>
              <a:xfrm>
                <a:off x="758520" y="2779160"/>
                <a:ext cx="4423080" cy="4852715"/>
              </a:xfrm>
              <a:prstGeom prst="rect">
                <a:avLst/>
              </a:prstGeom>
            </p:spPr>
            <p:txBody>
              <a:bodyPr wrap="square" lIns="0" tIns="0" rIns="0" bIns="0" rtlCol="0" anchor="t">
                <a:spAutoFit/>
              </a:bodyPr>
              <a:lstStyle/>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1" i="0" u="none" strike="noStrike" kern="1200" cap="none" spc="0" normalizeH="0" baseline="0" noProof="0" dirty="0">
                    <a:ln>
                      <a:noFill/>
                    </a:ln>
                    <a:solidFill>
                      <a:srgbClr val="2D3A5F"/>
                    </a:solidFill>
                    <a:effectLst/>
                    <a:uLnTx/>
                    <a:uFillTx/>
                    <a:latin typeface="Montserrat Italics"/>
                    <a:ea typeface="+mn-ea"/>
                    <a:cs typeface="+mn-cs"/>
                  </a:rPr>
                  <a:t>Cap of 100 </a:t>
                </a: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searches / 3h</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1" i="0" u="none" strike="noStrike" kern="1200" cap="none" spc="0" normalizeH="0" baseline="0" noProof="0" dirty="0">
                    <a:ln>
                      <a:noFill/>
                    </a:ln>
                    <a:solidFill>
                      <a:srgbClr val="2D3A5F"/>
                    </a:solidFill>
                    <a:effectLst/>
                    <a:uLnTx/>
                    <a:uFillTx/>
                    <a:latin typeface="Montserrat Italics"/>
                    <a:ea typeface="+mn-ea"/>
                    <a:cs typeface="+mn-cs"/>
                  </a:rPr>
                  <a:t>Closed environment</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1" i="0" u="none" strike="noStrike" kern="1200" cap="none" spc="0" normalizeH="0" baseline="0" noProof="0" dirty="0">
                    <a:ln>
                      <a:noFill/>
                    </a:ln>
                    <a:solidFill>
                      <a:srgbClr val="2D3A5F"/>
                    </a:solidFill>
                    <a:effectLst/>
                    <a:uLnTx/>
                    <a:uFillTx/>
                    <a:latin typeface="Montserrat Italics"/>
                    <a:ea typeface="+mn-ea"/>
                    <a:cs typeface="+mn-cs"/>
                  </a:rPr>
                  <a:t>Input is not used </a:t>
                </a: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to train ChatGPT</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1" i="0" u="none" strike="noStrike" kern="1200" cap="none" spc="0" normalizeH="0" baseline="0" noProof="0" dirty="0">
                    <a:ln>
                      <a:noFill/>
                    </a:ln>
                    <a:solidFill>
                      <a:srgbClr val="2D3A5F"/>
                    </a:solidFill>
                    <a:effectLst/>
                    <a:uLnTx/>
                    <a:uFillTx/>
                    <a:latin typeface="Montserrat Italics"/>
                    <a:ea typeface="+mn-ea"/>
                    <a:cs typeface="+mn-cs"/>
                  </a:rPr>
                  <a:t>Collaboration </a:t>
                </a: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across the organisation </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r>
                  <a:rPr kumimoji="0" lang="en-US" sz="2800" b="1" i="0" u="none" strike="noStrike" kern="1200" cap="none" spc="0" normalizeH="0" baseline="0" noProof="0" dirty="0">
                    <a:ln>
                      <a:noFill/>
                    </a:ln>
                    <a:solidFill>
                      <a:srgbClr val="2D3A5F"/>
                    </a:solidFill>
                    <a:effectLst/>
                    <a:uLnTx/>
                    <a:uFillTx/>
                    <a:latin typeface="Montserrat Italics"/>
                    <a:ea typeface="+mn-ea"/>
                    <a:cs typeface="+mn-cs"/>
                  </a:rPr>
                  <a:t>$25 per user </a:t>
                </a:r>
                <a:r>
                  <a:rPr kumimoji="0" lang="en-US" sz="2800" b="0" i="0" u="none" strike="noStrike" kern="1200" cap="none" spc="0" normalizeH="0" baseline="0" noProof="0" dirty="0">
                    <a:ln>
                      <a:noFill/>
                    </a:ln>
                    <a:solidFill>
                      <a:srgbClr val="2D3A5F"/>
                    </a:solidFill>
                    <a:effectLst/>
                    <a:uLnTx/>
                    <a:uFillTx/>
                    <a:latin typeface="Montserrat Italics"/>
                    <a:ea typeface="+mn-ea"/>
                    <a:cs typeface="+mn-cs"/>
                  </a:rPr>
                  <a:t>/ month</a:t>
                </a:r>
              </a:p>
              <a:p>
                <a:pPr marL="680085" marR="0" lvl="1" indent="-340042" algn="l" defTabSz="914400" rtl="0" eaLnBrk="1" fontAlgn="auto" latinLnBrk="0" hangingPunct="1">
                  <a:lnSpc>
                    <a:spcPts val="4409"/>
                  </a:lnSpc>
                  <a:spcBef>
                    <a:spcPts val="0"/>
                  </a:spcBef>
                  <a:spcAft>
                    <a:spcPts val="0"/>
                  </a:spcAft>
                  <a:buClrTx/>
                  <a:buSzTx/>
                  <a:buFont typeface="Arial"/>
                  <a:buChar char="•"/>
                  <a:tabLst/>
                  <a:defRPr/>
                </a:pPr>
                <a:endParaRPr kumimoji="0" lang="en-US" sz="2800" b="0" i="0" u="none" strike="noStrike" kern="1200" cap="none" spc="0" normalizeH="0" baseline="0" noProof="0" dirty="0">
                  <a:ln>
                    <a:noFill/>
                  </a:ln>
                  <a:solidFill>
                    <a:srgbClr val="2D3A5F"/>
                  </a:solidFill>
                  <a:effectLst/>
                  <a:uLnTx/>
                  <a:uFillTx/>
                  <a:latin typeface="Montserrat Italics"/>
                  <a:ea typeface="+mn-ea"/>
                  <a:cs typeface="+mn-cs"/>
                </a:endParaRPr>
              </a:p>
            </p:txBody>
          </p:sp>
        </p:grpSp>
        <p:sp>
          <p:nvSpPr>
            <p:cNvPr id="37" name="TextBox 32">
              <a:extLst>
                <a:ext uri="{FF2B5EF4-FFF2-40B4-BE49-F238E27FC236}">
                  <a16:creationId xmlns:a16="http://schemas.microsoft.com/office/drawing/2014/main" id="{58F8EFF0-7831-D653-095D-D94E68AAD35C}"/>
                </a:ext>
              </a:extLst>
            </p:cNvPr>
            <p:cNvSpPr txBox="1"/>
            <p:nvPr/>
          </p:nvSpPr>
          <p:spPr>
            <a:xfrm>
              <a:off x="1003367" y="1792550"/>
              <a:ext cx="4038600" cy="933658"/>
            </a:xfrm>
            <a:prstGeom prst="rect">
              <a:avLst/>
            </a:prstGeom>
          </p:spPr>
          <p:txBody>
            <a:bodyPr wrap="square" lIns="0" tIns="0" rIns="0" bIns="0" rtlCol="0" anchor="t">
              <a:spAutoFit/>
            </a:bodyPr>
            <a:lstStyle/>
            <a:p>
              <a:pPr marL="0" marR="0" lvl="0" indent="0" algn="ctr" defTabSz="914400" rtl="0" eaLnBrk="1" fontAlgn="auto" latinLnBrk="0" hangingPunct="1">
                <a:lnSpc>
                  <a:spcPts val="8959"/>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D3A5F"/>
                  </a:solidFill>
                  <a:effectLst/>
                  <a:uLnTx/>
                  <a:uFillTx/>
                  <a:latin typeface="Montserrat Bold"/>
                  <a:ea typeface="+mn-ea"/>
                  <a:cs typeface="+mn-cs"/>
                </a:rPr>
                <a:t>Team</a:t>
              </a:r>
            </a:p>
          </p:txBody>
        </p:sp>
      </p:grpSp>
      <p:pic>
        <p:nvPicPr>
          <p:cNvPr id="1028" name="Picture 4" descr="ChatGPT Logo - Chat gpt Icon on White Background 21059827 Vector Art at  Vecteezy">
            <a:extLst>
              <a:ext uri="{FF2B5EF4-FFF2-40B4-BE49-F238E27FC236}">
                <a16:creationId xmlns:a16="http://schemas.microsoft.com/office/drawing/2014/main" id="{FF1DCA6D-377F-6735-9B28-FE49B095D2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7210314" y="0"/>
            <a:ext cx="1077673" cy="1077673"/>
          </a:xfrm>
          <a:prstGeom prst="rect">
            <a:avLst/>
          </a:prstGeom>
          <a:noFill/>
          <a:extLst>
            <a:ext uri="{909E8E84-426E-40DD-AFC4-6F175D3DCCD1}">
              <a14:hiddenFill xmlns:a14="http://schemas.microsoft.com/office/drawing/2010/main">
                <a:solidFill>
                  <a:srgbClr val="FFFFFF"/>
                </a:solidFill>
              </a14:hiddenFill>
            </a:ext>
          </a:extLst>
        </p:spPr>
      </p:pic>
      <p:pic>
        <p:nvPicPr>
          <p:cNvPr id="8" name="Billede 7">
            <a:extLst>
              <a:ext uri="{FF2B5EF4-FFF2-40B4-BE49-F238E27FC236}">
                <a16:creationId xmlns:a16="http://schemas.microsoft.com/office/drawing/2014/main" id="{1A06A0E9-7AE6-E242-A1D9-E41554B8C327}"/>
              </a:ext>
            </a:extLst>
          </p:cNvPr>
          <p:cNvPicPr>
            <a:picLocks noChangeAspect="1"/>
          </p:cNvPicPr>
          <p:nvPr/>
        </p:nvPicPr>
        <p:blipFill>
          <a:blip r:embed="rId6"/>
          <a:stretch>
            <a:fillRect/>
          </a:stretch>
        </p:blipFill>
        <p:spPr>
          <a:xfrm>
            <a:off x="5536521" y="9699197"/>
            <a:ext cx="6986914" cy="256140"/>
          </a:xfrm>
          <a:prstGeom prst="rect">
            <a:avLst/>
          </a:prstGeom>
        </p:spPr>
      </p:pic>
    </p:spTree>
    <p:extLst>
      <p:ext uri="{BB962C8B-B14F-4D97-AF65-F5344CB8AC3E}">
        <p14:creationId xmlns:p14="http://schemas.microsoft.com/office/powerpoint/2010/main" val="9087147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F8BB1CEE-5AF4-D8F8-2437-7CBF435F1C2B}"/>
              </a:ext>
            </a:extLst>
          </p:cNvPr>
          <p:cNvPicPr>
            <a:picLocks noChangeAspect="1"/>
          </p:cNvPicPr>
          <p:nvPr/>
        </p:nvPicPr>
        <p:blipFill>
          <a:blip r:embed="rId2"/>
          <a:stretch>
            <a:fillRect/>
          </a:stretch>
        </p:blipFill>
        <p:spPr>
          <a:xfrm>
            <a:off x="7703776" y="1333500"/>
            <a:ext cx="10584211" cy="8093322"/>
          </a:xfrm>
          <a:prstGeom prst="rect">
            <a:avLst/>
          </a:prstGeom>
        </p:spPr>
      </p:pic>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4"/>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52400" y="1638300"/>
            <a:ext cx="7052358" cy="6062942"/>
          </a:xfrm>
          <a:prstGeom prst="rect">
            <a:avLst/>
          </a:prstGeom>
        </p:spPr>
        <p:txBody>
          <a:bodyPr wrap="square" lIns="0" tIns="0" rIns="0" bIns="0" rtlCol="0" anchor="t">
            <a:spAutoFit/>
          </a:bodyPr>
          <a:lstStyle/>
          <a:p>
            <a:pPr marL="680085" marR="0" lvl="1" indent="-340042" algn="l" defTabSz="914400" rtl="0" eaLnBrk="1" fontAlgn="auto" latinLnBrk="0" hangingPunct="1">
              <a:lnSpc>
                <a:spcPts val="4409"/>
              </a:lnSpc>
              <a:spcBef>
                <a:spcPts val="0"/>
              </a:spcBef>
              <a:spcAft>
                <a:spcPts val="1200"/>
              </a:spcAft>
              <a:buClrTx/>
              <a:buSzTx/>
              <a:buFont typeface="Arial"/>
              <a:buChar char="•"/>
              <a:tabLst/>
              <a:defRPr/>
            </a:pPr>
            <a:r>
              <a:rPr kumimoji="0" lang="en-US" sz="3150" b="0" i="0" u="none" strike="noStrike" kern="1200" cap="none" spc="0" normalizeH="0" baseline="0" noProof="0" dirty="0">
                <a:ln>
                  <a:noFill/>
                </a:ln>
                <a:solidFill>
                  <a:srgbClr val="2D3A5F"/>
                </a:solidFill>
                <a:effectLst/>
                <a:uLnTx/>
                <a:uFillTx/>
                <a:latin typeface="Montserrat Italics"/>
                <a:ea typeface="+mn-ea"/>
                <a:cs typeface="+mn-cs"/>
              </a:rPr>
              <a:t>GPT’s can be saved in advance</a:t>
            </a:r>
          </a:p>
          <a:p>
            <a:pPr marL="680085" marR="0" lvl="1" indent="-340042" algn="l" defTabSz="914400" rtl="0" eaLnBrk="1" fontAlgn="auto" latinLnBrk="0" hangingPunct="1">
              <a:lnSpc>
                <a:spcPts val="4409"/>
              </a:lnSpc>
              <a:spcBef>
                <a:spcPts val="0"/>
              </a:spcBef>
              <a:spcAft>
                <a:spcPts val="1200"/>
              </a:spcAft>
              <a:buClrTx/>
              <a:buSzTx/>
              <a:buFont typeface="Arial"/>
              <a:buChar char="•"/>
              <a:tabLst/>
              <a:defRPr/>
            </a:pPr>
            <a:r>
              <a:rPr kumimoji="0" lang="en-US" sz="3150" b="0" i="0" u="none" strike="noStrike" kern="1200" cap="none" spc="0" normalizeH="0" baseline="0" noProof="0" dirty="0">
                <a:ln>
                  <a:noFill/>
                </a:ln>
                <a:solidFill>
                  <a:srgbClr val="2D3A5F"/>
                </a:solidFill>
                <a:effectLst/>
                <a:uLnTx/>
                <a:uFillTx/>
                <a:latin typeface="Montserrat Italics"/>
                <a:ea typeface="+mn-ea"/>
                <a:cs typeface="+mn-cs"/>
              </a:rPr>
              <a:t>A GPT is a </a:t>
            </a:r>
            <a:r>
              <a:rPr kumimoji="0" lang="en-US" sz="3150" b="1" i="0" u="none" strike="noStrike" kern="1200" cap="none" spc="0" normalizeH="0" baseline="0" noProof="0" dirty="0">
                <a:ln>
                  <a:noFill/>
                </a:ln>
                <a:solidFill>
                  <a:srgbClr val="2D3A5F"/>
                </a:solidFill>
                <a:effectLst/>
                <a:uLnTx/>
                <a:uFillTx/>
                <a:latin typeface="Montserrat Italics"/>
                <a:ea typeface="+mn-ea"/>
                <a:cs typeface="+mn-cs"/>
              </a:rPr>
              <a:t>great tool for repetitive tasks </a:t>
            </a:r>
          </a:p>
          <a:p>
            <a:pPr marL="680085" marR="0" lvl="1" indent="-340042" algn="l" defTabSz="914400" rtl="0" eaLnBrk="1" fontAlgn="auto" latinLnBrk="0" hangingPunct="1">
              <a:lnSpc>
                <a:spcPts val="4409"/>
              </a:lnSpc>
              <a:spcBef>
                <a:spcPts val="0"/>
              </a:spcBef>
              <a:spcAft>
                <a:spcPts val="1200"/>
              </a:spcAft>
              <a:buClrTx/>
              <a:buSzTx/>
              <a:buFont typeface="Arial"/>
              <a:buChar char="•"/>
              <a:tabLst/>
              <a:defRPr/>
            </a:pPr>
            <a:r>
              <a:rPr kumimoji="0" lang="en-US" sz="3150" b="0" i="0" u="none" strike="noStrike" kern="1200" cap="none" spc="0" normalizeH="0" baseline="0" noProof="0" dirty="0">
                <a:ln>
                  <a:noFill/>
                </a:ln>
                <a:solidFill>
                  <a:srgbClr val="2D3A5F"/>
                </a:solidFill>
                <a:effectLst/>
                <a:uLnTx/>
                <a:uFillTx/>
                <a:latin typeface="Montserrat Italics"/>
                <a:ea typeface="+mn-ea"/>
                <a:cs typeface="+mn-cs"/>
              </a:rPr>
              <a:t>Provide ChatGPT with </a:t>
            </a:r>
            <a:r>
              <a:rPr kumimoji="0" lang="en-US" sz="3150" b="1" i="0" u="none" strike="noStrike" kern="1200" cap="none" spc="0" normalizeH="0" baseline="0" noProof="0" dirty="0">
                <a:ln>
                  <a:noFill/>
                </a:ln>
                <a:solidFill>
                  <a:srgbClr val="2D3A5F"/>
                </a:solidFill>
                <a:effectLst/>
                <a:uLnTx/>
                <a:uFillTx/>
                <a:latin typeface="Montserrat Italics"/>
                <a:ea typeface="+mn-ea"/>
                <a:cs typeface="+mn-cs"/>
              </a:rPr>
              <a:t>a detailed prompt</a:t>
            </a:r>
            <a:r>
              <a:rPr kumimoji="0" lang="en-US" sz="3150" b="0" i="0" u="none" strike="noStrike" kern="1200" cap="none" spc="0" normalizeH="0" baseline="0" noProof="0" dirty="0">
                <a:ln>
                  <a:noFill/>
                </a:ln>
                <a:solidFill>
                  <a:srgbClr val="2D3A5F"/>
                </a:solidFill>
                <a:effectLst/>
                <a:uLnTx/>
                <a:uFillTx/>
                <a:latin typeface="Montserrat Italics"/>
                <a:ea typeface="+mn-ea"/>
                <a:cs typeface="+mn-cs"/>
              </a:rPr>
              <a:t>, save the GPT and it is </a:t>
            </a:r>
            <a:r>
              <a:rPr kumimoji="0" lang="en-US" sz="3150" b="1" i="0" u="none" strike="noStrike" kern="1200" cap="none" spc="0" normalizeH="0" baseline="0" noProof="0" dirty="0">
                <a:ln>
                  <a:noFill/>
                </a:ln>
                <a:solidFill>
                  <a:srgbClr val="2D3A5F"/>
                </a:solidFill>
                <a:effectLst/>
                <a:uLnTx/>
                <a:uFillTx/>
                <a:latin typeface="Montserrat Italics"/>
                <a:ea typeface="+mn-ea"/>
                <a:cs typeface="+mn-cs"/>
              </a:rPr>
              <a:t>easy to use in the future</a:t>
            </a:r>
          </a:p>
          <a:p>
            <a:pPr marL="680085" marR="0" lvl="1" indent="-340042" algn="l" defTabSz="914400" rtl="0" eaLnBrk="1" fontAlgn="auto" latinLnBrk="0" hangingPunct="1">
              <a:lnSpc>
                <a:spcPts val="4409"/>
              </a:lnSpc>
              <a:spcBef>
                <a:spcPts val="0"/>
              </a:spcBef>
              <a:spcAft>
                <a:spcPts val="1200"/>
              </a:spcAft>
              <a:buClrTx/>
              <a:buSzTx/>
              <a:buFont typeface="Arial"/>
              <a:buChar char="•"/>
              <a:tabLst/>
              <a:defRPr/>
            </a:pPr>
            <a:r>
              <a:rPr kumimoji="0" lang="en-US" sz="3150" b="1" i="0" u="none" strike="noStrike" kern="1200" cap="none" spc="0" normalizeH="0" baseline="0" noProof="0" dirty="0">
                <a:ln>
                  <a:noFill/>
                </a:ln>
                <a:solidFill>
                  <a:srgbClr val="2D3A5F"/>
                </a:solidFill>
                <a:effectLst/>
                <a:uLnTx/>
                <a:uFillTx/>
                <a:latin typeface="Montserrat Italics"/>
                <a:ea typeface="+mn-ea"/>
                <a:cs typeface="+mn-cs"/>
              </a:rPr>
              <a:t>Increases efficiency </a:t>
            </a:r>
            <a:r>
              <a:rPr kumimoji="0" lang="en-US" sz="3150" b="0" i="0" u="none" strike="noStrike" kern="1200" cap="none" spc="0" normalizeH="0" baseline="0" noProof="0" dirty="0">
                <a:ln>
                  <a:noFill/>
                </a:ln>
                <a:solidFill>
                  <a:srgbClr val="2D3A5F"/>
                </a:solidFill>
                <a:effectLst/>
                <a:uLnTx/>
                <a:uFillTx/>
                <a:latin typeface="Montserrat Italics"/>
                <a:ea typeface="+mn-ea"/>
                <a:cs typeface="+mn-cs"/>
              </a:rPr>
              <a:t>as you only have to type one word (e.g. a company name)</a:t>
            </a:r>
          </a:p>
        </p:txBody>
      </p:sp>
      <p:grpSp>
        <p:nvGrpSpPr>
          <p:cNvPr id="12" name="Group 12"/>
          <p:cNvGrpSpPr/>
          <p:nvPr/>
        </p:nvGrpSpPr>
        <p:grpSpPr>
          <a:xfrm>
            <a:off x="16052875" y="9237955"/>
            <a:ext cx="2235125" cy="589331"/>
            <a:chOff x="0" y="0"/>
            <a:chExt cx="2980167" cy="785774"/>
          </a:xfrm>
        </p:grpSpPr>
        <p:grpSp>
          <p:nvGrpSpPr>
            <p:cNvPr id="13" name="Group 13"/>
            <p:cNvGrpSpPr/>
            <p:nvPr/>
          </p:nvGrpSpPr>
          <p:grpSpPr>
            <a:xfrm>
              <a:off x="0" y="0"/>
              <a:ext cx="2980167" cy="785774"/>
              <a:chOff x="0" y="0"/>
              <a:chExt cx="2980167" cy="785774"/>
            </a:xfrm>
          </p:grpSpPr>
          <p:sp>
            <p:nvSpPr>
              <p:cNvPr id="14" name="Freeform 14"/>
              <p:cNvSpPr/>
              <p:nvPr/>
            </p:nvSpPr>
            <p:spPr>
              <a:xfrm>
                <a:off x="0" y="0"/>
                <a:ext cx="2980149" cy="785749"/>
              </a:xfrm>
              <a:custGeom>
                <a:avLst/>
                <a:gdLst/>
                <a:ahLst/>
                <a:cxnLst/>
                <a:rect l="l" t="t" r="r" b="b"/>
                <a:pathLst>
                  <a:path w="2980149" h="785749">
                    <a:moveTo>
                      <a:pt x="0" y="0"/>
                    </a:moveTo>
                    <a:lnTo>
                      <a:pt x="2980149" y="0"/>
                    </a:lnTo>
                    <a:lnTo>
                      <a:pt x="2980149" y="785749"/>
                    </a:lnTo>
                    <a:lnTo>
                      <a:pt x="0" y="785749"/>
                    </a:lnTo>
                    <a:close/>
                  </a:path>
                </a:pathLst>
              </a:custGeom>
              <a:solidFill>
                <a:srgbClr val="5C77B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0" y="192120"/>
              <a:ext cx="2507205" cy="473050"/>
            </a:xfrm>
            <a:prstGeom prst="rect">
              <a:avLst/>
            </a:prstGeom>
          </p:spPr>
          <p:txBody>
            <a:bodyPr lIns="0" tIns="0" rIns="0" bIns="0" rtlCol="0" anchor="t">
              <a:spAutoFit/>
            </a:bodyPr>
            <a:lstStyle/>
            <a:p>
              <a:pPr marL="0" marR="0" lvl="0" indent="0" algn="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ontserrat"/>
                  <a:ea typeface="+mn-ea"/>
                  <a:cs typeface="+mn-cs"/>
                </a:rPr>
                <a:t>IESF | 2024</a:t>
              </a:r>
            </a:p>
          </p:txBody>
        </p:sp>
      </p:grpSp>
      <p:sp>
        <p:nvSpPr>
          <p:cNvPr id="7" name="TextBox 10">
            <a:extLst>
              <a:ext uri="{FF2B5EF4-FFF2-40B4-BE49-F238E27FC236}">
                <a16:creationId xmlns:a16="http://schemas.microsoft.com/office/drawing/2014/main" id="{0E65C685-1B88-D08A-0215-A9F8DAF6B4E2}"/>
              </a:ext>
            </a:extLst>
          </p:cNvPr>
          <p:cNvSpPr txBox="1"/>
          <p:nvPr/>
        </p:nvSpPr>
        <p:spPr>
          <a:xfrm>
            <a:off x="380999" y="301374"/>
            <a:ext cx="17552279" cy="692497"/>
          </a:xfrm>
          <a:prstGeom prst="rect">
            <a:avLst/>
          </a:prstGeom>
        </p:spPr>
        <p:txBody>
          <a:bodyPr wrap="square" lIns="0" tIns="0" rIns="0" bIns="0" rtlCol="0" anchor="t">
            <a:spAutoFit/>
          </a:bodyPr>
          <a:lstStyle/>
          <a:p>
            <a:pPr marL="0" marR="0" lvl="0" indent="0" algn="l" defTabSz="914400" rtl="0" eaLnBrk="1" fontAlgn="auto" latinLnBrk="0" hangingPunct="1">
              <a:lnSpc>
                <a:spcPts val="5375"/>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D3A5F"/>
                </a:solidFill>
                <a:effectLst/>
                <a:uLnTx/>
                <a:uFillTx/>
                <a:latin typeface="Montserrat Bold"/>
                <a:ea typeface="+mn-ea"/>
                <a:cs typeface="+mn-cs"/>
              </a:rPr>
              <a:t>GPT’s</a:t>
            </a:r>
          </a:p>
        </p:txBody>
      </p:sp>
      <p:sp>
        <p:nvSpPr>
          <p:cNvPr id="10" name="TextBox 10">
            <a:extLst>
              <a:ext uri="{FF2B5EF4-FFF2-40B4-BE49-F238E27FC236}">
                <a16:creationId xmlns:a16="http://schemas.microsoft.com/office/drawing/2014/main" id="{3077AFE5-8F47-7EAD-A4D3-88C5DFEF00BA}"/>
              </a:ext>
            </a:extLst>
          </p:cNvPr>
          <p:cNvSpPr txBox="1"/>
          <p:nvPr/>
        </p:nvSpPr>
        <p:spPr>
          <a:xfrm>
            <a:off x="7703776" y="289289"/>
            <a:ext cx="7052358" cy="692497"/>
          </a:xfrm>
          <a:prstGeom prst="rect">
            <a:avLst/>
          </a:prstGeom>
        </p:spPr>
        <p:txBody>
          <a:bodyPr wrap="square" lIns="0" tIns="0" rIns="0" bIns="0" rtlCol="0" anchor="t">
            <a:spAutoFit/>
          </a:bodyPr>
          <a:lstStyle/>
          <a:p>
            <a:pPr marL="0" marR="0" lvl="0" indent="0" algn="l" defTabSz="914400" rtl="0" eaLnBrk="1" fontAlgn="auto" latinLnBrk="0" hangingPunct="1">
              <a:lnSpc>
                <a:spcPts val="5375"/>
              </a:lnSpc>
              <a:spcBef>
                <a:spcPts val="0"/>
              </a:spcBef>
              <a:spcAft>
                <a:spcPts val="0"/>
              </a:spcAft>
              <a:buClrTx/>
              <a:buSzTx/>
              <a:buFontTx/>
              <a:buNone/>
              <a:tabLst/>
              <a:defRPr/>
            </a:pPr>
            <a:r>
              <a:rPr kumimoji="0" lang="en-US" sz="4800" b="0" i="1" u="none" strike="noStrike" kern="1200" cap="none" spc="0" normalizeH="0" baseline="0" noProof="0" dirty="0">
                <a:ln>
                  <a:noFill/>
                </a:ln>
                <a:solidFill>
                  <a:srgbClr val="5C77B9"/>
                </a:solidFill>
                <a:effectLst/>
                <a:uLnTx/>
                <a:uFillTx/>
                <a:latin typeface="Montserrat Bold"/>
                <a:ea typeface="+mn-ea"/>
                <a:cs typeface="+mn-cs"/>
              </a:rPr>
              <a:t>Example of a GPT</a:t>
            </a:r>
          </a:p>
        </p:txBody>
      </p:sp>
      <p:pic>
        <p:nvPicPr>
          <p:cNvPr id="18" name="Picture 4" descr="ChatGPT Logo - Chat gpt Icon on White Background 21059827 Vector Art at  Vecteezy">
            <a:extLst>
              <a:ext uri="{FF2B5EF4-FFF2-40B4-BE49-F238E27FC236}">
                <a16:creationId xmlns:a16="http://schemas.microsoft.com/office/drawing/2014/main" id="{CECDD6A9-2C9D-9895-0D84-9D28287B4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7210314" y="0"/>
            <a:ext cx="1077673" cy="1077673"/>
          </a:xfrm>
          <a:prstGeom prst="rect">
            <a:avLst/>
          </a:prstGeom>
          <a:noFill/>
          <a:extLst>
            <a:ext uri="{909E8E84-426E-40DD-AFC4-6F175D3DCCD1}">
              <a14:hiddenFill xmlns:a14="http://schemas.microsoft.com/office/drawing/2010/main">
                <a:solidFill>
                  <a:srgbClr val="FFFFFF"/>
                </a:solidFill>
              </a14:hiddenFill>
            </a:ext>
          </a:extLst>
        </p:spPr>
      </p:pic>
      <p:pic>
        <p:nvPicPr>
          <p:cNvPr id="19" name="Billede 18">
            <a:extLst>
              <a:ext uri="{FF2B5EF4-FFF2-40B4-BE49-F238E27FC236}">
                <a16:creationId xmlns:a16="http://schemas.microsoft.com/office/drawing/2014/main" id="{2B9345FF-F562-04CA-FA6F-059F9B871390}"/>
              </a:ext>
            </a:extLst>
          </p:cNvPr>
          <p:cNvPicPr>
            <a:picLocks noChangeAspect="1"/>
          </p:cNvPicPr>
          <p:nvPr/>
        </p:nvPicPr>
        <p:blipFill>
          <a:blip r:embed="rId6"/>
          <a:stretch>
            <a:fillRect/>
          </a:stretch>
        </p:blipFill>
        <p:spPr>
          <a:xfrm>
            <a:off x="5536521" y="9699197"/>
            <a:ext cx="6986914" cy="256140"/>
          </a:xfrm>
          <a:prstGeom prst="rect">
            <a:avLst/>
          </a:prstGeom>
        </p:spPr>
      </p:pic>
    </p:spTree>
    <p:extLst>
      <p:ext uri="{BB962C8B-B14F-4D97-AF65-F5344CB8AC3E}">
        <p14:creationId xmlns:p14="http://schemas.microsoft.com/office/powerpoint/2010/main" val="8596489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5D3BE-FE42-4365-C8BE-22932FFAB59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866F894-7660-AE32-091A-C55979C29EE9}"/>
              </a:ext>
            </a:extLst>
          </p:cNvPr>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a:extLst>
              <a:ext uri="{FF2B5EF4-FFF2-40B4-BE49-F238E27FC236}">
                <a16:creationId xmlns:a16="http://schemas.microsoft.com/office/drawing/2014/main" id="{7F54F41E-97E2-7902-8CD3-3FB328F48608}"/>
              </a:ext>
            </a:extLst>
          </p:cNvPr>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a:extLst>
              <a:ext uri="{FF2B5EF4-FFF2-40B4-BE49-F238E27FC236}">
                <a16:creationId xmlns:a16="http://schemas.microsoft.com/office/drawing/2014/main" id="{91C67D2A-3F90-D83C-9F4E-F37C8475BE2C}"/>
              </a:ext>
            </a:extLst>
          </p:cNvPr>
          <p:cNvGrpSpPr/>
          <p:nvPr/>
        </p:nvGrpSpPr>
        <p:grpSpPr>
          <a:xfrm>
            <a:off x="0" y="8778240"/>
            <a:ext cx="18288000" cy="1508760"/>
            <a:chOff x="0" y="0"/>
            <a:chExt cx="24384000" cy="2011680"/>
          </a:xfrm>
        </p:grpSpPr>
        <p:sp>
          <p:nvSpPr>
            <p:cNvPr id="5" name="Freeform 5">
              <a:extLst>
                <a:ext uri="{FF2B5EF4-FFF2-40B4-BE49-F238E27FC236}">
                  <a16:creationId xmlns:a16="http://schemas.microsoft.com/office/drawing/2014/main" id="{E57C6C5B-F5E7-3644-261A-0D38F291D5DB}"/>
                </a:ext>
              </a:extLst>
            </p:cNvPr>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a:extLst>
              <a:ext uri="{FF2B5EF4-FFF2-40B4-BE49-F238E27FC236}">
                <a16:creationId xmlns:a16="http://schemas.microsoft.com/office/drawing/2014/main" id="{98C95DF2-B8FB-2362-116A-AE58601E5F61}"/>
              </a:ext>
            </a:extLst>
          </p:cNvPr>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a:extLst>
              <a:ext uri="{FF2B5EF4-FFF2-40B4-BE49-F238E27FC236}">
                <a16:creationId xmlns:a16="http://schemas.microsoft.com/office/drawing/2014/main" id="{9C92EA29-DE38-7611-0FFB-75603E5CD979}"/>
              </a:ext>
            </a:extLst>
          </p:cNvPr>
          <p:cNvGrpSpPr/>
          <p:nvPr/>
        </p:nvGrpSpPr>
        <p:grpSpPr>
          <a:xfrm>
            <a:off x="16052875" y="9237955"/>
            <a:ext cx="2235125" cy="589331"/>
            <a:chOff x="0" y="0"/>
            <a:chExt cx="2980167" cy="785774"/>
          </a:xfrm>
        </p:grpSpPr>
        <p:grpSp>
          <p:nvGrpSpPr>
            <p:cNvPr id="13" name="Group 13">
              <a:extLst>
                <a:ext uri="{FF2B5EF4-FFF2-40B4-BE49-F238E27FC236}">
                  <a16:creationId xmlns:a16="http://schemas.microsoft.com/office/drawing/2014/main" id="{87787239-79AE-C3A1-0F6D-408709963E0B}"/>
                </a:ext>
              </a:extLst>
            </p:cNvPr>
            <p:cNvGrpSpPr/>
            <p:nvPr/>
          </p:nvGrpSpPr>
          <p:grpSpPr>
            <a:xfrm>
              <a:off x="0" y="0"/>
              <a:ext cx="2980167" cy="785774"/>
              <a:chOff x="0" y="0"/>
              <a:chExt cx="2980167" cy="785774"/>
            </a:xfrm>
          </p:grpSpPr>
          <p:sp>
            <p:nvSpPr>
              <p:cNvPr id="14" name="Freeform 14">
                <a:extLst>
                  <a:ext uri="{FF2B5EF4-FFF2-40B4-BE49-F238E27FC236}">
                    <a16:creationId xmlns:a16="http://schemas.microsoft.com/office/drawing/2014/main" id="{D6A60FCC-C7DB-6AA9-5ABA-17A427AB9439}"/>
                  </a:ext>
                </a:extLst>
              </p:cNvPr>
              <p:cNvSpPr/>
              <p:nvPr/>
            </p:nvSpPr>
            <p:spPr>
              <a:xfrm>
                <a:off x="0" y="0"/>
                <a:ext cx="2980149" cy="785749"/>
              </a:xfrm>
              <a:custGeom>
                <a:avLst/>
                <a:gdLst/>
                <a:ahLst/>
                <a:cxnLst/>
                <a:rect l="l" t="t" r="r" b="b"/>
                <a:pathLst>
                  <a:path w="2980149" h="785749">
                    <a:moveTo>
                      <a:pt x="0" y="0"/>
                    </a:moveTo>
                    <a:lnTo>
                      <a:pt x="2980149" y="0"/>
                    </a:lnTo>
                    <a:lnTo>
                      <a:pt x="2980149" y="785749"/>
                    </a:lnTo>
                    <a:lnTo>
                      <a:pt x="0" y="785749"/>
                    </a:lnTo>
                    <a:close/>
                  </a:path>
                </a:pathLst>
              </a:custGeom>
              <a:solidFill>
                <a:srgbClr val="5C77B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a:extLst>
                <a:ext uri="{FF2B5EF4-FFF2-40B4-BE49-F238E27FC236}">
                  <a16:creationId xmlns:a16="http://schemas.microsoft.com/office/drawing/2014/main" id="{4E483CF5-E776-0037-472B-F89F9A50B3F1}"/>
                </a:ext>
              </a:extLst>
            </p:cNvPr>
            <p:cNvSpPr txBox="1"/>
            <p:nvPr/>
          </p:nvSpPr>
          <p:spPr>
            <a:xfrm>
              <a:off x="0" y="192120"/>
              <a:ext cx="2507205" cy="473050"/>
            </a:xfrm>
            <a:prstGeom prst="rect">
              <a:avLst/>
            </a:prstGeom>
          </p:spPr>
          <p:txBody>
            <a:bodyPr lIns="0" tIns="0" rIns="0" bIns="0" rtlCol="0" anchor="t">
              <a:spAutoFit/>
            </a:bodyPr>
            <a:lstStyle/>
            <a:p>
              <a:pPr marL="0" marR="0" lvl="0" indent="0" algn="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a:ea typeface="+mn-ea"/>
                  <a:cs typeface="+mn-cs"/>
                </a:rPr>
                <a:t>IESF | 2024</a:t>
              </a:r>
            </a:p>
          </p:txBody>
        </p:sp>
      </p:grpSp>
      <p:sp>
        <p:nvSpPr>
          <p:cNvPr id="7" name="TextBox 10">
            <a:extLst>
              <a:ext uri="{FF2B5EF4-FFF2-40B4-BE49-F238E27FC236}">
                <a16:creationId xmlns:a16="http://schemas.microsoft.com/office/drawing/2014/main" id="{AC8A8364-86A0-1427-8DAE-72CB3E427411}"/>
              </a:ext>
            </a:extLst>
          </p:cNvPr>
          <p:cNvSpPr txBox="1"/>
          <p:nvPr/>
        </p:nvSpPr>
        <p:spPr>
          <a:xfrm>
            <a:off x="380999" y="301374"/>
            <a:ext cx="17552279" cy="692497"/>
          </a:xfrm>
          <a:prstGeom prst="rect">
            <a:avLst/>
          </a:prstGeom>
        </p:spPr>
        <p:txBody>
          <a:bodyPr wrap="square" lIns="0" tIns="0" rIns="0" bIns="0" rtlCol="0" anchor="t">
            <a:spAutoFit/>
          </a:bodyPr>
          <a:lstStyle/>
          <a:p>
            <a:pPr marL="0" marR="0" lvl="0" indent="0" algn="l" defTabSz="914400" rtl="0" eaLnBrk="1" fontAlgn="auto" latinLnBrk="0" hangingPunct="1">
              <a:lnSpc>
                <a:spcPts val="5375"/>
              </a:lnSpc>
              <a:spcBef>
                <a:spcPts val="0"/>
              </a:spcBef>
              <a:spcAft>
                <a:spcPts val="0"/>
              </a:spcAft>
              <a:buClrTx/>
              <a:buSzTx/>
              <a:buFontTx/>
              <a:buNone/>
              <a:tabLst/>
              <a:defRPr/>
            </a:pPr>
            <a:r>
              <a:rPr kumimoji="0" lang="en-US" sz="4800" b="0" i="1" u="none" strike="noStrike" kern="1200" cap="none" spc="0" normalizeH="0" baseline="0" noProof="0" dirty="0">
                <a:ln>
                  <a:noFill/>
                </a:ln>
                <a:solidFill>
                  <a:srgbClr val="5C77B9"/>
                </a:solidFill>
                <a:effectLst/>
                <a:uLnTx/>
                <a:uFillTx/>
                <a:latin typeface="Montserrat Bold"/>
                <a:ea typeface="+mn-ea"/>
                <a:cs typeface="+mn-cs"/>
              </a:rPr>
              <a:t>Example of a GPT</a:t>
            </a:r>
            <a:endParaRPr kumimoji="0" lang="en-US" sz="4800" b="0" i="0" u="none" strike="noStrike" kern="1200" cap="none" spc="0" normalizeH="0" baseline="0" noProof="0" dirty="0">
              <a:ln>
                <a:noFill/>
              </a:ln>
              <a:solidFill>
                <a:srgbClr val="2D3A5F"/>
              </a:solidFill>
              <a:effectLst/>
              <a:uLnTx/>
              <a:uFillTx/>
              <a:latin typeface="Montserrat Bold"/>
              <a:ea typeface="+mn-ea"/>
              <a:cs typeface="+mn-cs"/>
            </a:endParaRPr>
          </a:p>
        </p:txBody>
      </p:sp>
      <p:sp>
        <p:nvSpPr>
          <p:cNvPr id="8" name="Rechthoek 15">
            <a:extLst>
              <a:ext uri="{FF2B5EF4-FFF2-40B4-BE49-F238E27FC236}">
                <a16:creationId xmlns:a16="http://schemas.microsoft.com/office/drawing/2014/main" id="{6E6173D8-F8BB-02E4-8D78-573F1FE4AD7A}"/>
              </a:ext>
            </a:extLst>
          </p:cNvPr>
          <p:cNvSpPr/>
          <p:nvPr/>
        </p:nvSpPr>
        <p:spPr>
          <a:xfrm>
            <a:off x="609600" y="1298149"/>
            <a:ext cx="17219668" cy="7638431"/>
          </a:xfrm>
          <a:prstGeom prst="rect">
            <a:avLst/>
          </a:prstGeom>
          <a:ln w="50800">
            <a:solidFill>
              <a:srgbClr val="5B77B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Billede 9">
            <a:extLst>
              <a:ext uri="{FF2B5EF4-FFF2-40B4-BE49-F238E27FC236}">
                <a16:creationId xmlns:a16="http://schemas.microsoft.com/office/drawing/2014/main" id="{A265E425-A654-3023-1A63-30775BCA0449}"/>
              </a:ext>
            </a:extLst>
          </p:cNvPr>
          <p:cNvPicPr>
            <a:picLocks noChangeAspect="1"/>
          </p:cNvPicPr>
          <p:nvPr/>
        </p:nvPicPr>
        <p:blipFill rotWithShape="1">
          <a:blip r:embed="rId4"/>
          <a:srcRect l="33328" t="3777" r="33840" b="69887"/>
          <a:stretch/>
        </p:blipFill>
        <p:spPr>
          <a:xfrm>
            <a:off x="8210488" y="2933700"/>
            <a:ext cx="9599383" cy="4267200"/>
          </a:xfrm>
          <a:prstGeom prst="rect">
            <a:avLst/>
          </a:prstGeom>
        </p:spPr>
      </p:pic>
      <p:pic>
        <p:nvPicPr>
          <p:cNvPr id="11" name="Billede 10">
            <a:extLst>
              <a:ext uri="{FF2B5EF4-FFF2-40B4-BE49-F238E27FC236}">
                <a16:creationId xmlns:a16="http://schemas.microsoft.com/office/drawing/2014/main" id="{98B1AA0F-1967-CD03-06B1-A9E5071CF84B}"/>
              </a:ext>
            </a:extLst>
          </p:cNvPr>
          <p:cNvPicPr>
            <a:picLocks noChangeAspect="1"/>
          </p:cNvPicPr>
          <p:nvPr/>
        </p:nvPicPr>
        <p:blipFill rotWithShape="1">
          <a:blip r:embed="rId5"/>
          <a:srcRect l="32422" t="39225" r="32640" b="41435"/>
          <a:stretch/>
        </p:blipFill>
        <p:spPr>
          <a:xfrm>
            <a:off x="750916" y="2933700"/>
            <a:ext cx="7459572" cy="2286000"/>
          </a:xfrm>
          <a:prstGeom prst="rect">
            <a:avLst/>
          </a:prstGeom>
        </p:spPr>
      </p:pic>
      <p:pic>
        <p:nvPicPr>
          <p:cNvPr id="16" name="Billede 15">
            <a:extLst>
              <a:ext uri="{FF2B5EF4-FFF2-40B4-BE49-F238E27FC236}">
                <a16:creationId xmlns:a16="http://schemas.microsoft.com/office/drawing/2014/main" id="{28A4FCDA-629D-1B2F-FD34-65E801FAE785}"/>
              </a:ext>
            </a:extLst>
          </p:cNvPr>
          <p:cNvPicPr>
            <a:picLocks noChangeAspect="1"/>
          </p:cNvPicPr>
          <p:nvPr/>
        </p:nvPicPr>
        <p:blipFill rotWithShape="1">
          <a:blip r:embed="rId5"/>
          <a:srcRect l="32422" t="89390" r="32640" b="207"/>
          <a:stretch/>
        </p:blipFill>
        <p:spPr>
          <a:xfrm>
            <a:off x="750916" y="5250071"/>
            <a:ext cx="7459572" cy="1229664"/>
          </a:xfrm>
          <a:prstGeom prst="rect">
            <a:avLst/>
          </a:prstGeom>
        </p:spPr>
      </p:pic>
      <p:pic>
        <p:nvPicPr>
          <p:cNvPr id="19" name="Billede 18">
            <a:extLst>
              <a:ext uri="{FF2B5EF4-FFF2-40B4-BE49-F238E27FC236}">
                <a16:creationId xmlns:a16="http://schemas.microsoft.com/office/drawing/2014/main" id="{1D8C88AA-C08C-E9EE-B42A-4D71405296B8}"/>
              </a:ext>
            </a:extLst>
          </p:cNvPr>
          <p:cNvPicPr>
            <a:picLocks noChangeAspect="1"/>
          </p:cNvPicPr>
          <p:nvPr/>
        </p:nvPicPr>
        <p:blipFill>
          <a:blip r:embed="rId6"/>
          <a:stretch>
            <a:fillRect/>
          </a:stretch>
        </p:blipFill>
        <p:spPr>
          <a:xfrm>
            <a:off x="5536521" y="9699197"/>
            <a:ext cx="6986914" cy="256140"/>
          </a:xfrm>
          <a:prstGeom prst="rect">
            <a:avLst/>
          </a:prstGeom>
        </p:spPr>
      </p:pic>
      <p:pic>
        <p:nvPicPr>
          <p:cNvPr id="20" name="Picture 4" descr="ChatGPT Logo - Chat gpt Icon on White Background 21059827 Vector Art at  Vecteezy">
            <a:extLst>
              <a:ext uri="{FF2B5EF4-FFF2-40B4-BE49-F238E27FC236}">
                <a16:creationId xmlns:a16="http://schemas.microsoft.com/office/drawing/2014/main" id="{DD90C7E9-24C4-2200-D3FA-6F11C1CDA7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17210314" y="0"/>
            <a:ext cx="1077673" cy="1077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1800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F81B0-88A7-FE76-0D6E-F34DB6A8AA9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50F4532-1B3B-6554-04ED-25A415907415}"/>
              </a:ext>
            </a:extLst>
          </p:cNvPr>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E7573090-C960-8CDF-331D-B0B51990F7A9}"/>
              </a:ext>
            </a:extLst>
          </p:cNvPr>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a:extLst>
              <a:ext uri="{FF2B5EF4-FFF2-40B4-BE49-F238E27FC236}">
                <a16:creationId xmlns:a16="http://schemas.microsoft.com/office/drawing/2014/main" id="{B88F9C4F-B520-5880-25C6-10E04E43F92A}"/>
              </a:ext>
            </a:extLst>
          </p:cNvPr>
          <p:cNvGrpSpPr/>
          <p:nvPr/>
        </p:nvGrpSpPr>
        <p:grpSpPr>
          <a:xfrm>
            <a:off x="16052875" y="9237955"/>
            <a:ext cx="2235125" cy="589331"/>
            <a:chOff x="0" y="0"/>
            <a:chExt cx="2980167" cy="785774"/>
          </a:xfrm>
        </p:grpSpPr>
        <p:grpSp>
          <p:nvGrpSpPr>
            <p:cNvPr id="13" name="Group 13">
              <a:extLst>
                <a:ext uri="{FF2B5EF4-FFF2-40B4-BE49-F238E27FC236}">
                  <a16:creationId xmlns:a16="http://schemas.microsoft.com/office/drawing/2014/main" id="{F09B876D-17DD-B6C8-A009-FC2B61980CF4}"/>
                </a:ext>
              </a:extLst>
            </p:cNvPr>
            <p:cNvGrpSpPr/>
            <p:nvPr/>
          </p:nvGrpSpPr>
          <p:grpSpPr>
            <a:xfrm>
              <a:off x="0" y="0"/>
              <a:ext cx="2980167" cy="785774"/>
              <a:chOff x="0" y="0"/>
              <a:chExt cx="2980167" cy="785774"/>
            </a:xfrm>
          </p:grpSpPr>
          <p:sp>
            <p:nvSpPr>
              <p:cNvPr id="14" name="Freeform 14">
                <a:extLst>
                  <a:ext uri="{FF2B5EF4-FFF2-40B4-BE49-F238E27FC236}">
                    <a16:creationId xmlns:a16="http://schemas.microsoft.com/office/drawing/2014/main" id="{F3C46147-561A-4ED1-E597-25D39E671334}"/>
                  </a:ext>
                </a:extLst>
              </p:cNvPr>
              <p:cNvSpPr/>
              <p:nvPr/>
            </p:nvSpPr>
            <p:spPr>
              <a:xfrm>
                <a:off x="0" y="0"/>
                <a:ext cx="2980149" cy="785749"/>
              </a:xfrm>
              <a:custGeom>
                <a:avLst/>
                <a:gdLst/>
                <a:ahLst/>
                <a:cxnLst/>
                <a:rect l="l" t="t" r="r" b="b"/>
                <a:pathLst>
                  <a:path w="2980149" h="785749">
                    <a:moveTo>
                      <a:pt x="0" y="0"/>
                    </a:moveTo>
                    <a:lnTo>
                      <a:pt x="2980149" y="0"/>
                    </a:lnTo>
                    <a:lnTo>
                      <a:pt x="2980149" y="785749"/>
                    </a:lnTo>
                    <a:lnTo>
                      <a:pt x="0" y="785749"/>
                    </a:lnTo>
                    <a:close/>
                  </a:path>
                </a:pathLst>
              </a:custGeom>
              <a:solidFill>
                <a:srgbClr val="5C77B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a:extLst>
                <a:ext uri="{FF2B5EF4-FFF2-40B4-BE49-F238E27FC236}">
                  <a16:creationId xmlns:a16="http://schemas.microsoft.com/office/drawing/2014/main" id="{7A722365-621F-75B1-FF93-2B5EFE2F4235}"/>
                </a:ext>
              </a:extLst>
            </p:cNvPr>
            <p:cNvSpPr txBox="1"/>
            <p:nvPr/>
          </p:nvSpPr>
          <p:spPr>
            <a:xfrm>
              <a:off x="0" y="192120"/>
              <a:ext cx="2507205" cy="473050"/>
            </a:xfrm>
            <a:prstGeom prst="rect">
              <a:avLst/>
            </a:prstGeom>
          </p:spPr>
          <p:txBody>
            <a:bodyPr lIns="0" tIns="0" rIns="0" bIns="0" rtlCol="0" anchor="t">
              <a:spAutoFit/>
            </a:bodyPr>
            <a:lstStyle/>
            <a:p>
              <a:pPr marL="0" marR="0" lvl="0" indent="0" algn="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a:ea typeface="+mn-ea"/>
                  <a:cs typeface="+mn-cs"/>
                </a:rPr>
                <a:t>IESF | 2024</a:t>
              </a:r>
            </a:p>
          </p:txBody>
        </p:sp>
      </p:grpSp>
      <p:sp>
        <p:nvSpPr>
          <p:cNvPr id="7" name="TextBox 10">
            <a:extLst>
              <a:ext uri="{FF2B5EF4-FFF2-40B4-BE49-F238E27FC236}">
                <a16:creationId xmlns:a16="http://schemas.microsoft.com/office/drawing/2014/main" id="{0A20273D-4DCC-2861-3BD5-D347C84A76B2}"/>
              </a:ext>
            </a:extLst>
          </p:cNvPr>
          <p:cNvSpPr txBox="1"/>
          <p:nvPr/>
        </p:nvSpPr>
        <p:spPr>
          <a:xfrm>
            <a:off x="380999" y="301374"/>
            <a:ext cx="17552279" cy="1384995"/>
          </a:xfrm>
          <a:prstGeom prst="rect">
            <a:avLst/>
          </a:prstGeom>
        </p:spPr>
        <p:txBody>
          <a:bodyPr wrap="square" lIns="0" tIns="0" rIns="0" bIns="0" rtlCol="0" anchor="t">
            <a:spAutoFit/>
          </a:bodyPr>
          <a:lstStyle/>
          <a:p>
            <a:pPr marL="0" marR="0" lvl="0" indent="0" algn="l" defTabSz="914400" rtl="0" eaLnBrk="1" fontAlgn="auto" latinLnBrk="0" hangingPunct="1">
              <a:lnSpc>
                <a:spcPts val="5375"/>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D3A5F"/>
                </a:solidFill>
                <a:effectLst/>
                <a:uLnTx/>
                <a:uFillTx/>
                <a:latin typeface="Montserrat Bold"/>
                <a:ea typeface="+mn-ea"/>
                <a:cs typeface="+mn-cs"/>
              </a:rPr>
              <a:t>Ingvardsen Partners uses GPT’s for both short and long company descriptions</a:t>
            </a:r>
          </a:p>
        </p:txBody>
      </p:sp>
      <p:pic>
        <p:nvPicPr>
          <p:cNvPr id="16" name="Billede 15">
            <a:extLst>
              <a:ext uri="{FF2B5EF4-FFF2-40B4-BE49-F238E27FC236}">
                <a16:creationId xmlns:a16="http://schemas.microsoft.com/office/drawing/2014/main" id="{FBFDECBA-F027-1051-1E27-0E7D826B5A47}"/>
              </a:ext>
            </a:extLst>
          </p:cNvPr>
          <p:cNvPicPr>
            <a:picLocks noChangeAspect="1"/>
          </p:cNvPicPr>
          <p:nvPr/>
        </p:nvPicPr>
        <p:blipFill rotWithShape="1">
          <a:blip r:embed="rId4"/>
          <a:srcRect t="573"/>
          <a:stretch/>
        </p:blipFill>
        <p:spPr>
          <a:xfrm>
            <a:off x="1974925" y="2025030"/>
            <a:ext cx="14097000" cy="7008167"/>
          </a:xfrm>
          <a:prstGeom prst="rect">
            <a:avLst/>
          </a:prstGeom>
        </p:spPr>
      </p:pic>
      <p:sp>
        <p:nvSpPr>
          <p:cNvPr id="8" name="TextBox 10">
            <a:extLst>
              <a:ext uri="{FF2B5EF4-FFF2-40B4-BE49-F238E27FC236}">
                <a16:creationId xmlns:a16="http://schemas.microsoft.com/office/drawing/2014/main" id="{1F537AAF-BA5A-4F31-B512-A616C8973FDD}"/>
              </a:ext>
            </a:extLst>
          </p:cNvPr>
          <p:cNvSpPr txBox="1"/>
          <p:nvPr/>
        </p:nvSpPr>
        <p:spPr>
          <a:xfrm>
            <a:off x="9919313" y="1492338"/>
            <a:ext cx="2514600" cy="658835"/>
          </a:xfrm>
          <a:prstGeom prst="rect">
            <a:avLst/>
          </a:prstGeom>
        </p:spPr>
        <p:txBody>
          <a:bodyPr wrap="square" lIns="0" tIns="0" rIns="0" bIns="0" rtlCol="0" anchor="t">
            <a:spAutoFit/>
          </a:bodyPr>
          <a:lstStyle/>
          <a:p>
            <a:pPr marL="0" marR="0" lvl="0" indent="0" algn="l" defTabSz="914400" rtl="0" eaLnBrk="1" fontAlgn="auto" latinLnBrk="0" hangingPunct="1">
              <a:lnSpc>
                <a:spcPts val="5375"/>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5C77B9"/>
                </a:solidFill>
                <a:effectLst/>
                <a:uLnTx/>
                <a:uFillTx/>
                <a:latin typeface="Montserrat Bold"/>
                <a:ea typeface="+mn-ea"/>
                <a:cs typeface="+mn-cs"/>
              </a:rPr>
              <a:t>Example</a:t>
            </a:r>
          </a:p>
        </p:txBody>
      </p:sp>
      <p:pic>
        <p:nvPicPr>
          <p:cNvPr id="10" name="Picture 4" descr="ChatGPT Logo - Chat gpt Icon on White Background 21059827 Vector Art at  Vecteezy">
            <a:extLst>
              <a:ext uri="{FF2B5EF4-FFF2-40B4-BE49-F238E27FC236}">
                <a16:creationId xmlns:a16="http://schemas.microsoft.com/office/drawing/2014/main" id="{37D5F984-56CD-21B5-FCE8-5EB9E1AAA4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7210314" y="0"/>
            <a:ext cx="1077673" cy="1077673"/>
          </a:xfrm>
          <a:prstGeom prst="rect">
            <a:avLst/>
          </a:prstGeom>
          <a:noFill/>
          <a:extLst>
            <a:ext uri="{909E8E84-426E-40DD-AFC4-6F175D3DCCD1}">
              <a14:hiddenFill xmlns:a14="http://schemas.microsoft.com/office/drawing/2010/main">
                <a:solidFill>
                  <a:srgbClr val="FFFFFF"/>
                </a:solidFill>
              </a14:hiddenFill>
            </a:ext>
          </a:extLst>
        </p:spPr>
      </p:pic>
      <p:pic>
        <p:nvPicPr>
          <p:cNvPr id="11" name="Billede 10">
            <a:extLst>
              <a:ext uri="{FF2B5EF4-FFF2-40B4-BE49-F238E27FC236}">
                <a16:creationId xmlns:a16="http://schemas.microsoft.com/office/drawing/2014/main" id="{05BAAC08-41F2-52B2-1887-000AB90D146F}"/>
              </a:ext>
            </a:extLst>
          </p:cNvPr>
          <p:cNvPicPr>
            <a:picLocks noChangeAspect="1"/>
          </p:cNvPicPr>
          <p:nvPr/>
        </p:nvPicPr>
        <p:blipFill>
          <a:blip r:embed="rId6"/>
          <a:stretch>
            <a:fillRect/>
          </a:stretch>
        </p:blipFill>
        <p:spPr>
          <a:xfrm>
            <a:off x="5536521" y="9699197"/>
            <a:ext cx="6986914" cy="256140"/>
          </a:xfrm>
          <a:prstGeom prst="rect">
            <a:avLst/>
          </a:prstGeom>
        </p:spPr>
      </p:pic>
    </p:spTree>
    <p:extLst>
      <p:ext uri="{BB962C8B-B14F-4D97-AF65-F5344CB8AC3E}">
        <p14:creationId xmlns:p14="http://schemas.microsoft.com/office/powerpoint/2010/main" val="2550317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grpSp>
          <p:nvGrpSpPr>
            <p:cNvPr id="3" name="Group 3"/>
            <p:cNvGrpSpPr/>
            <p:nvPr/>
          </p:nvGrpSpPr>
          <p:grpSpPr>
            <a:xfrm>
              <a:off x="0" y="0"/>
              <a:ext cx="24384000" cy="201168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5" name="Freeform 5"/>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3"/>
              <a:stretch>
                <a:fillRect t="-117" b="-117"/>
              </a:stretch>
            </a:blipFill>
          </p:spPr>
          <p:txBody>
            <a:bodyPr/>
            <a:lstStyle/>
            <a:p>
              <a:endParaRPr lang="nl-NL"/>
            </a:p>
          </p:txBody>
        </p:sp>
        <p:grpSp>
          <p:nvGrpSpPr>
            <p:cNvPr id="6" name="Group 6"/>
            <p:cNvGrpSpPr/>
            <p:nvPr/>
          </p:nvGrpSpPr>
          <p:grpSpPr>
            <a:xfrm>
              <a:off x="18638058" y="617868"/>
              <a:ext cx="5745940" cy="785774"/>
              <a:chOff x="0" y="0"/>
              <a:chExt cx="5745940" cy="785774"/>
            </a:xfrm>
          </p:grpSpPr>
          <p:sp>
            <p:nvSpPr>
              <p:cNvPr id="7" name="Freeform 7"/>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8" name="TextBox 8"/>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
        <p:nvSpPr>
          <p:cNvPr id="9" name="Freeform 9"/>
          <p:cNvSpPr/>
          <p:nvPr/>
        </p:nvSpPr>
        <p:spPr>
          <a:xfrm>
            <a:off x="1495848" y="2408907"/>
            <a:ext cx="7802743" cy="4421888"/>
          </a:xfrm>
          <a:custGeom>
            <a:avLst/>
            <a:gdLst/>
            <a:ahLst/>
            <a:cxnLst/>
            <a:rect l="l" t="t" r="r" b="b"/>
            <a:pathLst>
              <a:path w="7802743" h="4421888">
                <a:moveTo>
                  <a:pt x="0" y="0"/>
                </a:moveTo>
                <a:lnTo>
                  <a:pt x="7802743" y="0"/>
                </a:lnTo>
                <a:lnTo>
                  <a:pt x="7802743" y="4421888"/>
                </a:lnTo>
                <a:lnTo>
                  <a:pt x="0" y="4421888"/>
                </a:lnTo>
                <a:lnTo>
                  <a:pt x="0" y="0"/>
                </a:lnTo>
                <a:close/>
              </a:path>
            </a:pathLst>
          </a:custGeom>
          <a:blipFill>
            <a:blip r:embed="rId4"/>
            <a:stretch>
              <a:fillRect t="-570" r="-755"/>
            </a:stretch>
          </a:blipFill>
        </p:spPr>
        <p:txBody>
          <a:bodyPr/>
          <a:lstStyle/>
          <a:p>
            <a:endParaRPr lang="nl-NL"/>
          </a:p>
        </p:txBody>
      </p:sp>
      <p:sp>
        <p:nvSpPr>
          <p:cNvPr id="10" name="Freeform 10"/>
          <p:cNvSpPr/>
          <p:nvPr/>
        </p:nvSpPr>
        <p:spPr>
          <a:xfrm>
            <a:off x="9386092" y="2408907"/>
            <a:ext cx="7809734" cy="4421888"/>
          </a:xfrm>
          <a:custGeom>
            <a:avLst/>
            <a:gdLst/>
            <a:ahLst/>
            <a:cxnLst/>
            <a:rect l="l" t="t" r="r" b="b"/>
            <a:pathLst>
              <a:path w="7809734" h="4421888">
                <a:moveTo>
                  <a:pt x="0" y="0"/>
                </a:moveTo>
                <a:lnTo>
                  <a:pt x="7809734" y="0"/>
                </a:lnTo>
                <a:lnTo>
                  <a:pt x="7809734" y="4421888"/>
                </a:lnTo>
                <a:lnTo>
                  <a:pt x="0" y="4421888"/>
                </a:lnTo>
                <a:lnTo>
                  <a:pt x="0" y="0"/>
                </a:lnTo>
                <a:close/>
              </a:path>
            </a:pathLst>
          </a:custGeom>
          <a:blipFill>
            <a:blip r:embed="rId5"/>
            <a:stretch>
              <a:fillRect/>
            </a:stretch>
          </a:blipFill>
        </p:spPr>
        <p:txBody>
          <a:bodyPr/>
          <a:lstStyle/>
          <a:p>
            <a:endParaRPr lang="nl-NL"/>
          </a:p>
        </p:txBody>
      </p:sp>
      <p:sp>
        <p:nvSpPr>
          <p:cNvPr id="11" name="TextBox 11"/>
          <p:cNvSpPr txBox="1"/>
          <p:nvPr/>
        </p:nvSpPr>
        <p:spPr>
          <a:xfrm>
            <a:off x="1495848" y="974162"/>
            <a:ext cx="11523871" cy="613411"/>
          </a:xfrm>
          <a:prstGeom prst="rect">
            <a:avLst/>
          </a:prstGeom>
        </p:spPr>
        <p:txBody>
          <a:bodyPr lIns="0" tIns="0" rIns="0" bIns="0" rtlCol="0" anchor="t">
            <a:spAutoFit/>
          </a:bodyPr>
          <a:lstStyle/>
          <a:p>
            <a:pPr>
              <a:lnSpc>
                <a:spcPts val="4770"/>
              </a:lnSpc>
            </a:pPr>
            <a:r>
              <a:rPr lang="en-US" sz="4500">
                <a:solidFill>
                  <a:srgbClr val="2D3A5F"/>
                </a:solidFill>
                <a:latin typeface="Montserrat Bold"/>
              </a:rPr>
              <a:t>ECONOMIC OUTLOOK EUROPE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uppe 39">
            <a:extLst>
              <a:ext uri="{FF2B5EF4-FFF2-40B4-BE49-F238E27FC236}">
                <a16:creationId xmlns:a16="http://schemas.microsoft.com/office/drawing/2014/main" id="{6E45F0A5-7F4A-6F2F-494B-C980DE6DB3B1}"/>
              </a:ext>
            </a:extLst>
          </p:cNvPr>
          <p:cNvGrpSpPr/>
          <p:nvPr/>
        </p:nvGrpSpPr>
        <p:grpSpPr>
          <a:xfrm>
            <a:off x="6553200" y="6210300"/>
            <a:ext cx="10913077" cy="3092876"/>
            <a:chOff x="6553200" y="6261548"/>
            <a:chExt cx="10913077" cy="3092876"/>
          </a:xfrm>
        </p:grpSpPr>
        <p:pic>
          <p:nvPicPr>
            <p:cNvPr id="37" name="Billede 36">
              <a:extLst>
                <a:ext uri="{FF2B5EF4-FFF2-40B4-BE49-F238E27FC236}">
                  <a16:creationId xmlns:a16="http://schemas.microsoft.com/office/drawing/2014/main" id="{4EE87DDA-9AD7-8F63-EE60-4AE15823D436}"/>
                </a:ext>
              </a:extLst>
            </p:cNvPr>
            <p:cNvPicPr>
              <a:picLocks noChangeAspect="1"/>
            </p:cNvPicPr>
            <p:nvPr/>
          </p:nvPicPr>
          <p:blipFill>
            <a:blip r:embed="rId3"/>
            <a:stretch>
              <a:fillRect/>
            </a:stretch>
          </p:blipFill>
          <p:spPr>
            <a:xfrm>
              <a:off x="6553200" y="6261548"/>
              <a:ext cx="8174331" cy="1238535"/>
            </a:xfrm>
            <a:prstGeom prst="rect">
              <a:avLst/>
            </a:prstGeom>
          </p:spPr>
        </p:pic>
        <p:pic>
          <p:nvPicPr>
            <p:cNvPr id="39" name="Billede 38">
              <a:extLst>
                <a:ext uri="{FF2B5EF4-FFF2-40B4-BE49-F238E27FC236}">
                  <a16:creationId xmlns:a16="http://schemas.microsoft.com/office/drawing/2014/main" id="{65F1DA9B-4BB6-CD20-4FE3-B6CA9A0765FB}"/>
                </a:ext>
              </a:extLst>
            </p:cNvPr>
            <p:cNvPicPr>
              <a:picLocks noChangeAspect="1"/>
            </p:cNvPicPr>
            <p:nvPr/>
          </p:nvPicPr>
          <p:blipFill>
            <a:blip r:embed="rId4"/>
            <a:stretch>
              <a:fillRect/>
            </a:stretch>
          </p:blipFill>
          <p:spPr>
            <a:xfrm>
              <a:off x="6553200" y="7429500"/>
              <a:ext cx="10913077" cy="1924924"/>
            </a:xfrm>
            <a:prstGeom prst="rect">
              <a:avLst/>
            </a:prstGeom>
          </p:spPr>
        </p:pic>
      </p:grpSp>
      <p:grpSp>
        <p:nvGrpSpPr>
          <p:cNvPr id="2" name="Group 2"/>
          <p:cNvGrpSpPr/>
          <p:nvPr/>
        </p:nvGrpSpPr>
        <p:grpSpPr>
          <a:xfrm>
            <a:off x="3994472" y="2484983"/>
            <a:ext cx="3854129" cy="3086100"/>
            <a:chOff x="0" y="0"/>
            <a:chExt cx="1015079" cy="812800"/>
          </a:xfrm>
        </p:grpSpPr>
        <p:sp>
          <p:nvSpPr>
            <p:cNvPr id="3" name="Freeform 3"/>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4F6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FFFFFF"/>
                  </a:solidFill>
                  <a:effectLst/>
                  <a:uLnTx/>
                  <a:uFillTx/>
                  <a:latin typeface="Montserrat Bold"/>
                  <a:ea typeface="+mn-ea"/>
                  <a:cs typeface="+mn-cs"/>
                </a:rPr>
                <a:t>ChatGPT Teams can be used as an interactive search tool </a:t>
              </a: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096" b="0" i="0" u="none" strike="noStrike" kern="1200" cap="none" spc="0" normalizeH="0" baseline="0" noProof="0" dirty="0">
                <a:ln>
                  <a:noFill/>
                </a:ln>
                <a:solidFill>
                  <a:srgbClr val="FFFFFF"/>
                </a:solidFill>
                <a:effectLst/>
                <a:uLnTx/>
                <a:uFillTx/>
                <a:latin typeface="Montserrat Light"/>
                <a:ea typeface="+mn-ea"/>
                <a:cs typeface="+mn-cs"/>
              </a:endParaRPr>
            </a:p>
          </p:txBody>
        </p:sp>
      </p:grpSp>
      <p:grpSp>
        <p:nvGrpSpPr>
          <p:cNvPr id="5" name="Group 5"/>
          <p:cNvGrpSpPr/>
          <p:nvPr/>
        </p:nvGrpSpPr>
        <p:grpSpPr>
          <a:xfrm>
            <a:off x="1158169" y="6057900"/>
            <a:ext cx="3854129" cy="2446046"/>
            <a:chOff x="0" y="0"/>
            <a:chExt cx="1015079" cy="812800"/>
          </a:xfrm>
        </p:grpSpPr>
        <p:sp>
          <p:nvSpPr>
            <p:cNvPr id="6" name="Freeform 6"/>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E1E1E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000000"/>
                  </a:solidFill>
                  <a:effectLst/>
                  <a:uLnTx/>
                  <a:uFillTx/>
                  <a:latin typeface="Montserrat Bold"/>
                  <a:ea typeface="+mn-ea"/>
                  <a:cs typeface="+mn-cs"/>
                </a:rPr>
                <a:t>Provides sources </a:t>
              </a: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096" b="0" i="0" u="none" strike="noStrike" kern="1200" cap="none" spc="0" normalizeH="0" baseline="0" noProof="0" dirty="0">
                <a:ln>
                  <a:noFill/>
                </a:ln>
                <a:solidFill>
                  <a:srgbClr val="000000"/>
                </a:solidFill>
                <a:effectLst/>
                <a:uLnTx/>
                <a:uFillTx/>
                <a:latin typeface="Montserrat Bold"/>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So you can check the data</a:t>
              </a: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096" b="0" i="0" u="none" strike="noStrike" kern="1200" cap="none" spc="0" normalizeH="0" baseline="0" noProof="0" dirty="0">
                <a:ln>
                  <a:noFill/>
                </a:ln>
                <a:solidFill>
                  <a:srgbClr val="000000"/>
                </a:solidFill>
                <a:effectLst/>
                <a:uLnTx/>
                <a:uFillTx/>
                <a:latin typeface="Montserrat Light"/>
                <a:ea typeface="+mn-ea"/>
                <a:cs typeface="+mn-cs"/>
              </a:endParaRPr>
            </a:p>
          </p:txBody>
        </p:sp>
      </p:grpSp>
      <p:grpSp>
        <p:nvGrpSpPr>
          <p:cNvPr id="17" name="Group 17"/>
          <p:cNvGrpSpPr/>
          <p:nvPr/>
        </p:nvGrpSpPr>
        <p:grpSpPr>
          <a:xfrm>
            <a:off x="10439400" y="2836035"/>
            <a:ext cx="3854129" cy="3086100"/>
            <a:chOff x="0" y="0"/>
            <a:chExt cx="1015079" cy="812800"/>
          </a:xfrm>
        </p:grpSpPr>
        <p:sp>
          <p:nvSpPr>
            <p:cNvPr id="18" name="Freeform 18"/>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1" i="0" u="none" strike="noStrike" kern="1200" cap="none" spc="0" normalizeH="0" baseline="0" noProof="0" dirty="0">
                  <a:ln>
                    <a:noFill/>
                  </a:ln>
                  <a:solidFill>
                    <a:srgbClr val="FFFFFF"/>
                  </a:solidFill>
                  <a:effectLst/>
                  <a:uLnTx/>
                  <a:uFillTx/>
                  <a:latin typeface="Montserrat"/>
                  <a:ea typeface="+mn-ea"/>
                  <a:cs typeface="+mn-cs"/>
                </a:rPr>
                <a:t>Easy to extract information</a:t>
              </a:r>
            </a:p>
          </p:txBody>
        </p:sp>
      </p:grpSp>
      <p:grpSp>
        <p:nvGrpSpPr>
          <p:cNvPr id="20" name="Group 20"/>
          <p:cNvGrpSpPr/>
          <p:nvPr/>
        </p:nvGrpSpPr>
        <p:grpSpPr>
          <a:xfrm>
            <a:off x="889060" y="818989"/>
            <a:ext cx="9283839" cy="1238536"/>
            <a:chOff x="0" y="0"/>
            <a:chExt cx="2445126" cy="326199"/>
          </a:xfrm>
        </p:grpSpPr>
        <p:sp>
          <p:nvSpPr>
            <p:cNvPr id="21" name="Freeform 21"/>
            <p:cNvSpPr/>
            <p:nvPr/>
          </p:nvSpPr>
          <p:spPr>
            <a:xfrm>
              <a:off x="0" y="0"/>
              <a:ext cx="2445126" cy="326199"/>
            </a:xfrm>
            <a:custGeom>
              <a:avLst/>
              <a:gdLst/>
              <a:ahLst/>
              <a:cxnLst/>
              <a:rect l="l" t="t" r="r" b="b"/>
              <a:pathLst>
                <a:path w="2445126" h="326199">
                  <a:moveTo>
                    <a:pt x="0" y="0"/>
                  </a:moveTo>
                  <a:lnTo>
                    <a:pt x="2445126" y="0"/>
                  </a:lnTo>
                  <a:lnTo>
                    <a:pt x="2445126" y="326199"/>
                  </a:lnTo>
                  <a:lnTo>
                    <a:pt x="0" y="326199"/>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0"/>
              <a:ext cx="2445126" cy="326199"/>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1165200" y="1025160"/>
            <a:ext cx="8906922" cy="819113"/>
          </a:xfrm>
          <a:prstGeom prst="rect">
            <a:avLst/>
          </a:prstGeom>
        </p:spPr>
        <p:txBody>
          <a:bodyPr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5399" b="0" i="0" u="none" strike="noStrike" kern="1200" cap="none" spc="0" normalizeH="0" baseline="0" noProof="0" dirty="0">
                <a:ln>
                  <a:noFill/>
                </a:ln>
                <a:solidFill>
                  <a:srgbClr val="FFFFFF"/>
                </a:solidFill>
                <a:effectLst/>
                <a:uLnTx/>
                <a:uFillTx/>
                <a:latin typeface="Montserrat Bold"/>
                <a:ea typeface="+mn-ea"/>
                <a:cs typeface="+mn-cs"/>
              </a:rPr>
              <a:t>Sources</a:t>
            </a:r>
          </a:p>
        </p:txBody>
      </p:sp>
      <p:pic>
        <p:nvPicPr>
          <p:cNvPr id="8" name="Picture 4" descr="ChatGPT Logo - Chat gpt Icon on White Background 21059827 Vector Art at  Vecteezy">
            <a:extLst>
              <a:ext uri="{FF2B5EF4-FFF2-40B4-BE49-F238E27FC236}">
                <a16:creationId xmlns:a16="http://schemas.microsoft.com/office/drawing/2014/main" id="{28CA7E75-B316-C9B0-9E5C-FEB772D81D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7210314" y="0"/>
            <a:ext cx="1077673" cy="1077673"/>
          </a:xfrm>
          <a:prstGeom prst="rect">
            <a:avLst/>
          </a:prstGeom>
          <a:noFill/>
          <a:extLst>
            <a:ext uri="{909E8E84-426E-40DD-AFC4-6F175D3DCCD1}">
              <a14:hiddenFill xmlns:a14="http://schemas.microsoft.com/office/drawing/2010/main">
                <a:solidFill>
                  <a:srgbClr val="FFFFFF"/>
                </a:solidFill>
              </a14:hiddenFill>
            </a:ext>
          </a:extLst>
        </p:spPr>
      </p:pic>
      <p:sp>
        <p:nvSpPr>
          <p:cNvPr id="24" name="Freeform 6">
            <a:extLst>
              <a:ext uri="{FF2B5EF4-FFF2-40B4-BE49-F238E27FC236}">
                <a16:creationId xmlns:a16="http://schemas.microsoft.com/office/drawing/2014/main" id="{BD5F61ED-C48B-EA05-D115-FB9F4D5B6E66}"/>
              </a:ext>
            </a:extLst>
          </p:cNvPr>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6"/>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12">
            <a:extLst>
              <a:ext uri="{FF2B5EF4-FFF2-40B4-BE49-F238E27FC236}">
                <a16:creationId xmlns:a16="http://schemas.microsoft.com/office/drawing/2014/main" id="{B97ED138-A685-FA20-2BC8-F71D096CBFEB}"/>
              </a:ext>
            </a:extLst>
          </p:cNvPr>
          <p:cNvGrpSpPr/>
          <p:nvPr/>
        </p:nvGrpSpPr>
        <p:grpSpPr>
          <a:xfrm>
            <a:off x="16052875" y="9237955"/>
            <a:ext cx="2235125" cy="589331"/>
            <a:chOff x="0" y="0"/>
            <a:chExt cx="2980167" cy="785774"/>
          </a:xfrm>
        </p:grpSpPr>
        <p:grpSp>
          <p:nvGrpSpPr>
            <p:cNvPr id="26" name="Group 13">
              <a:extLst>
                <a:ext uri="{FF2B5EF4-FFF2-40B4-BE49-F238E27FC236}">
                  <a16:creationId xmlns:a16="http://schemas.microsoft.com/office/drawing/2014/main" id="{BD825100-8C7E-96B6-F44C-7220023E02FD}"/>
                </a:ext>
              </a:extLst>
            </p:cNvPr>
            <p:cNvGrpSpPr/>
            <p:nvPr/>
          </p:nvGrpSpPr>
          <p:grpSpPr>
            <a:xfrm>
              <a:off x="0" y="0"/>
              <a:ext cx="2980167" cy="785774"/>
              <a:chOff x="0" y="0"/>
              <a:chExt cx="2980167" cy="785774"/>
            </a:xfrm>
          </p:grpSpPr>
          <p:sp>
            <p:nvSpPr>
              <p:cNvPr id="28" name="Freeform 14">
                <a:extLst>
                  <a:ext uri="{FF2B5EF4-FFF2-40B4-BE49-F238E27FC236}">
                    <a16:creationId xmlns:a16="http://schemas.microsoft.com/office/drawing/2014/main" id="{75A7281C-47A6-89E0-AE63-4C3A3EF04892}"/>
                  </a:ext>
                </a:extLst>
              </p:cNvPr>
              <p:cNvSpPr/>
              <p:nvPr/>
            </p:nvSpPr>
            <p:spPr>
              <a:xfrm>
                <a:off x="0" y="0"/>
                <a:ext cx="2980149" cy="785749"/>
              </a:xfrm>
              <a:custGeom>
                <a:avLst/>
                <a:gdLst/>
                <a:ahLst/>
                <a:cxnLst/>
                <a:rect l="l" t="t" r="r" b="b"/>
                <a:pathLst>
                  <a:path w="2980149" h="785749">
                    <a:moveTo>
                      <a:pt x="0" y="0"/>
                    </a:moveTo>
                    <a:lnTo>
                      <a:pt x="2980149" y="0"/>
                    </a:lnTo>
                    <a:lnTo>
                      <a:pt x="2980149" y="785749"/>
                    </a:lnTo>
                    <a:lnTo>
                      <a:pt x="0" y="785749"/>
                    </a:lnTo>
                    <a:close/>
                  </a:path>
                </a:pathLst>
              </a:custGeom>
              <a:solidFill>
                <a:srgbClr val="5C77B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15">
              <a:extLst>
                <a:ext uri="{FF2B5EF4-FFF2-40B4-BE49-F238E27FC236}">
                  <a16:creationId xmlns:a16="http://schemas.microsoft.com/office/drawing/2014/main" id="{4754C2AF-B5D7-8287-6938-D4D3EBBAED1C}"/>
                </a:ext>
              </a:extLst>
            </p:cNvPr>
            <p:cNvSpPr txBox="1"/>
            <p:nvPr/>
          </p:nvSpPr>
          <p:spPr>
            <a:xfrm>
              <a:off x="0" y="192120"/>
              <a:ext cx="2507205" cy="473050"/>
            </a:xfrm>
            <a:prstGeom prst="rect">
              <a:avLst/>
            </a:prstGeom>
          </p:spPr>
          <p:txBody>
            <a:bodyPr lIns="0" tIns="0" rIns="0" bIns="0" rtlCol="0" anchor="t">
              <a:spAutoFit/>
            </a:bodyPr>
            <a:lstStyle/>
            <a:p>
              <a:pPr marL="0" marR="0" lvl="0" indent="0" algn="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ontserrat"/>
                  <a:ea typeface="+mn-ea"/>
                  <a:cs typeface="+mn-cs"/>
                </a:rPr>
                <a:t>IESF | 2024</a:t>
              </a:r>
            </a:p>
          </p:txBody>
        </p:sp>
      </p:grpSp>
      <p:pic>
        <p:nvPicPr>
          <p:cNvPr id="29" name="Billede 28">
            <a:extLst>
              <a:ext uri="{FF2B5EF4-FFF2-40B4-BE49-F238E27FC236}">
                <a16:creationId xmlns:a16="http://schemas.microsoft.com/office/drawing/2014/main" id="{CCF5D240-2E56-7E11-843A-FB3F9A84F895}"/>
              </a:ext>
            </a:extLst>
          </p:cNvPr>
          <p:cNvPicPr>
            <a:picLocks noChangeAspect="1"/>
          </p:cNvPicPr>
          <p:nvPr/>
        </p:nvPicPr>
        <p:blipFill>
          <a:blip r:embed="rId7"/>
          <a:stretch>
            <a:fillRect/>
          </a:stretch>
        </p:blipFill>
        <p:spPr>
          <a:xfrm>
            <a:off x="5536521" y="9699197"/>
            <a:ext cx="6986914" cy="256140"/>
          </a:xfrm>
          <a:prstGeom prst="rect">
            <a:avLst/>
          </a:prstGeom>
        </p:spPr>
      </p:pic>
    </p:spTree>
    <p:extLst>
      <p:ext uri="{BB962C8B-B14F-4D97-AF65-F5344CB8AC3E}">
        <p14:creationId xmlns:p14="http://schemas.microsoft.com/office/powerpoint/2010/main" val="18971981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65667" y="2615797"/>
            <a:ext cx="3854129" cy="3086100"/>
            <a:chOff x="0" y="0"/>
            <a:chExt cx="1015079" cy="812800"/>
          </a:xfrm>
        </p:grpSpPr>
        <p:sp>
          <p:nvSpPr>
            <p:cNvPr id="3" name="Freeform 3"/>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4F6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err="1">
                  <a:ln>
                    <a:noFill/>
                  </a:ln>
                  <a:solidFill>
                    <a:srgbClr val="FFFFFF"/>
                  </a:solidFill>
                  <a:effectLst/>
                  <a:uLnTx/>
                  <a:uFillTx/>
                  <a:latin typeface="Montserrat Bold"/>
                  <a:ea typeface="+mn-ea"/>
                  <a:cs typeface="+mn-cs"/>
                </a:rPr>
                <a:t>Analyse</a:t>
              </a:r>
              <a:r>
                <a:rPr kumimoji="0" lang="en-US" sz="2096" b="0" i="0" u="none" strike="noStrike" kern="1200" cap="none" spc="0" normalizeH="0" baseline="0" noProof="0" dirty="0">
                  <a:ln>
                    <a:noFill/>
                  </a:ln>
                  <a:solidFill>
                    <a:srgbClr val="FFFFFF"/>
                  </a:solidFill>
                  <a:effectLst/>
                  <a:uLnTx/>
                  <a:uFillTx/>
                  <a:latin typeface="Montserrat Bold"/>
                  <a:ea typeface="+mn-ea"/>
                  <a:cs typeface="+mn-cs"/>
                </a:rPr>
                <a:t> any file </a:t>
              </a: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FFFFFF"/>
                  </a:solidFill>
                  <a:effectLst/>
                  <a:uLnTx/>
                  <a:uFillTx/>
                  <a:latin typeface="Montserrat Bold"/>
                  <a:ea typeface="+mn-ea"/>
                  <a:cs typeface="+mn-cs"/>
                </a:rPr>
                <a:t>E.g. PowerPoint presentation, Excel spreadsheet, annual report or a photo. </a:t>
              </a: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096" b="0" i="0" u="none" strike="noStrike" kern="1200" cap="none" spc="0" normalizeH="0" baseline="0" noProof="0" dirty="0">
                <a:ln>
                  <a:noFill/>
                </a:ln>
                <a:solidFill>
                  <a:srgbClr val="FFFFFF"/>
                </a:solidFill>
                <a:effectLst/>
                <a:uLnTx/>
                <a:uFillTx/>
                <a:latin typeface="Montserrat Light"/>
                <a:ea typeface="+mn-ea"/>
                <a:cs typeface="+mn-cs"/>
              </a:endParaRPr>
            </a:p>
          </p:txBody>
        </p:sp>
      </p:grpSp>
      <p:grpSp>
        <p:nvGrpSpPr>
          <p:cNvPr id="5" name="Group 5"/>
          <p:cNvGrpSpPr/>
          <p:nvPr/>
        </p:nvGrpSpPr>
        <p:grpSpPr>
          <a:xfrm>
            <a:off x="2165667" y="6473422"/>
            <a:ext cx="3854129" cy="2251478"/>
            <a:chOff x="0" y="0"/>
            <a:chExt cx="1015079" cy="812800"/>
          </a:xfrm>
        </p:grpSpPr>
        <p:sp>
          <p:nvSpPr>
            <p:cNvPr id="6" name="Freeform 6"/>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E1E1E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000000"/>
                  </a:solidFill>
                  <a:effectLst/>
                  <a:uLnTx/>
                  <a:uFillTx/>
                  <a:latin typeface="Montserrat Bold"/>
                  <a:ea typeface="+mn-ea"/>
                  <a:cs typeface="+mn-cs"/>
                </a:rPr>
                <a:t>Candidate CV</a:t>
              </a:r>
              <a:endParaRPr kumimoji="0" lang="en-US" sz="2096" b="0" i="0" u="none" strike="noStrike" kern="1200" cap="none" spc="0" normalizeH="0" baseline="0" noProof="0" dirty="0">
                <a:ln>
                  <a:noFill/>
                </a:ln>
                <a:solidFill>
                  <a:srgbClr val="000000"/>
                </a:solidFill>
                <a:effectLst/>
                <a:uLnTx/>
                <a:uFillTx/>
                <a:latin typeface="Montserrat Light"/>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000000"/>
                  </a:solidFill>
                  <a:effectLst/>
                  <a:uLnTx/>
                  <a:uFillTx/>
                  <a:latin typeface="Montserrat Light"/>
                  <a:ea typeface="+mn-ea"/>
                  <a:cs typeface="+mn-cs"/>
                </a:rPr>
                <a:t>Compare skills versus </a:t>
              </a: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000000"/>
                  </a:solidFill>
                  <a:effectLst/>
                  <a:uLnTx/>
                  <a:uFillTx/>
                  <a:latin typeface="Montserrat Light"/>
                  <a:ea typeface="+mn-ea"/>
                  <a:cs typeface="+mn-cs"/>
                </a:rPr>
                <a:t>a job profile</a:t>
              </a: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096" b="0" i="0" u="none" strike="noStrike" kern="1200" cap="none" spc="0" normalizeH="0" baseline="0" noProof="0" dirty="0">
                <a:ln>
                  <a:noFill/>
                </a:ln>
                <a:solidFill>
                  <a:srgbClr val="000000"/>
                </a:solidFill>
                <a:effectLst/>
                <a:uLnTx/>
                <a:uFillTx/>
                <a:latin typeface="Montserrat Light"/>
                <a:ea typeface="+mn-ea"/>
                <a:cs typeface="+mn-cs"/>
              </a:endParaRPr>
            </a:p>
          </p:txBody>
        </p:sp>
      </p:grpSp>
      <p:grpSp>
        <p:nvGrpSpPr>
          <p:cNvPr id="14" name="Group 14"/>
          <p:cNvGrpSpPr/>
          <p:nvPr/>
        </p:nvGrpSpPr>
        <p:grpSpPr>
          <a:xfrm>
            <a:off x="7402209" y="4076700"/>
            <a:ext cx="3854129" cy="3086100"/>
            <a:chOff x="0" y="0"/>
            <a:chExt cx="1015079" cy="812800"/>
          </a:xfrm>
        </p:grpSpPr>
        <p:sp>
          <p:nvSpPr>
            <p:cNvPr id="15" name="Freeform 15"/>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000000"/>
                  </a:solidFill>
                  <a:effectLst/>
                  <a:uLnTx/>
                  <a:uFillTx/>
                  <a:latin typeface="Montserrat Bold"/>
                  <a:ea typeface="+mn-ea"/>
                  <a:cs typeface="+mn-cs"/>
                </a:rPr>
                <a:t>Annual report / Company presentation</a:t>
              </a: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000000"/>
                  </a:solidFill>
                  <a:effectLst/>
                  <a:uLnTx/>
                  <a:uFillTx/>
                  <a:latin typeface="Montserrat Bold"/>
                  <a:ea typeface="+mn-ea"/>
                  <a:cs typeface="+mn-cs"/>
                </a:rPr>
                <a:t> </a:t>
              </a: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err="1">
                  <a:ln>
                    <a:noFill/>
                  </a:ln>
                  <a:solidFill>
                    <a:srgbClr val="000000"/>
                  </a:solidFill>
                  <a:effectLst/>
                  <a:uLnTx/>
                  <a:uFillTx/>
                  <a:latin typeface="Montserrat"/>
                  <a:ea typeface="+mn-ea"/>
                  <a:cs typeface="+mn-cs"/>
                </a:rPr>
                <a:t>Summarise</a:t>
              </a:r>
              <a:r>
                <a:rPr kumimoji="0" lang="en-US" sz="2096" b="0" i="0" u="none" strike="noStrike" kern="1200" cap="none" spc="0" normalizeH="0" baseline="0" noProof="0" dirty="0">
                  <a:ln>
                    <a:noFill/>
                  </a:ln>
                  <a:solidFill>
                    <a:srgbClr val="000000"/>
                  </a:solidFill>
                  <a:effectLst/>
                  <a:uLnTx/>
                  <a:uFillTx/>
                  <a:latin typeface="Montserrat"/>
                  <a:ea typeface="+mn-ea"/>
                  <a:cs typeface="+mn-cs"/>
                </a:rPr>
                <a:t> information to use in the job prospectus</a:t>
              </a: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096" b="0" i="0" u="none" strike="noStrike" kern="1200" cap="none" spc="0" normalizeH="0" baseline="0" noProof="0" dirty="0">
                <a:ln>
                  <a:noFill/>
                </a:ln>
                <a:solidFill>
                  <a:srgbClr val="000000"/>
                </a:solidFill>
                <a:effectLst/>
                <a:uLnTx/>
                <a:uFillTx/>
                <a:latin typeface="Montserrat"/>
                <a:ea typeface="+mn-ea"/>
                <a:cs typeface="+mn-cs"/>
              </a:endParaRPr>
            </a:p>
          </p:txBody>
        </p:sp>
      </p:grpSp>
      <p:grpSp>
        <p:nvGrpSpPr>
          <p:cNvPr id="17" name="Group 17"/>
          <p:cNvGrpSpPr/>
          <p:nvPr/>
        </p:nvGrpSpPr>
        <p:grpSpPr>
          <a:xfrm>
            <a:off x="12618875" y="2615797"/>
            <a:ext cx="3854129" cy="3086100"/>
            <a:chOff x="0" y="0"/>
            <a:chExt cx="1015079" cy="812800"/>
          </a:xfrm>
        </p:grpSpPr>
        <p:sp>
          <p:nvSpPr>
            <p:cNvPr id="18" name="Freeform 18"/>
            <p:cNvSpPr/>
            <p:nvPr/>
          </p:nvSpPr>
          <p:spPr>
            <a:xfrm>
              <a:off x="0" y="0"/>
              <a:ext cx="1015079" cy="812800"/>
            </a:xfrm>
            <a:custGeom>
              <a:avLst/>
              <a:gdLst/>
              <a:ahLst/>
              <a:cxnLst/>
              <a:rect l="l" t="t" r="r" b="b"/>
              <a:pathLst>
                <a:path w="1015079" h="812800">
                  <a:moveTo>
                    <a:pt x="0" y="0"/>
                  </a:moveTo>
                  <a:lnTo>
                    <a:pt x="1015079" y="0"/>
                  </a:lnTo>
                  <a:lnTo>
                    <a:pt x="1015079" y="812800"/>
                  </a:lnTo>
                  <a:lnTo>
                    <a:pt x="0" y="81280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0"/>
              <a:ext cx="1015079" cy="812800"/>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1" i="0" u="none" strike="noStrike" kern="1200" cap="none" spc="0" normalizeH="0" baseline="0" noProof="0" dirty="0">
                  <a:ln>
                    <a:noFill/>
                  </a:ln>
                  <a:solidFill>
                    <a:srgbClr val="FFFFFF"/>
                  </a:solidFill>
                  <a:effectLst/>
                  <a:uLnTx/>
                  <a:uFillTx/>
                  <a:latin typeface="Montserrat"/>
                  <a:ea typeface="+mn-ea"/>
                  <a:cs typeface="+mn-cs"/>
                </a:rPr>
                <a:t>Easy to extract information</a:t>
              </a:r>
            </a:p>
          </p:txBody>
        </p:sp>
      </p:grpSp>
      <p:grpSp>
        <p:nvGrpSpPr>
          <p:cNvPr id="20" name="Group 20"/>
          <p:cNvGrpSpPr/>
          <p:nvPr/>
        </p:nvGrpSpPr>
        <p:grpSpPr>
          <a:xfrm>
            <a:off x="889060" y="818989"/>
            <a:ext cx="9283839" cy="1238536"/>
            <a:chOff x="0" y="0"/>
            <a:chExt cx="2445126" cy="326199"/>
          </a:xfrm>
        </p:grpSpPr>
        <p:sp>
          <p:nvSpPr>
            <p:cNvPr id="21" name="Freeform 21"/>
            <p:cNvSpPr/>
            <p:nvPr/>
          </p:nvSpPr>
          <p:spPr>
            <a:xfrm>
              <a:off x="0" y="0"/>
              <a:ext cx="2445126" cy="326199"/>
            </a:xfrm>
            <a:custGeom>
              <a:avLst/>
              <a:gdLst/>
              <a:ahLst/>
              <a:cxnLst/>
              <a:rect l="l" t="t" r="r" b="b"/>
              <a:pathLst>
                <a:path w="2445126" h="326199">
                  <a:moveTo>
                    <a:pt x="0" y="0"/>
                  </a:moveTo>
                  <a:lnTo>
                    <a:pt x="2445126" y="0"/>
                  </a:lnTo>
                  <a:lnTo>
                    <a:pt x="2445126" y="326199"/>
                  </a:lnTo>
                  <a:lnTo>
                    <a:pt x="0" y="326199"/>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0"/>
              <a:ext cx="2445126" cy="326199"/>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1165200" y="1025160"/>
            <a:ext cx="8906922" cy="819113"/>
          </a:xfrm>
          <a:prstGeom prst="rect">
            <a:avLst/>
          </a:prstGeom>
        </p:spPr>
        <p:txBody>
          <a:bodyPr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5399" b="0" i="0" u="none" strike="noStrike" kern="1200" cap="none" spc="0" normalizeH="0" baseline="0" noProof="0" dirty="0">
                <a:ln>
                  <a:noFill/>
                </a:ln>
                <a:solidFill>
                  <a:srgbClr val="FFFFFF"/>
                </a:solidFill>
                <a:effectLst/>
                <a:uLnTx/>
                <a:uFillTx/>
                <a:latin typeface="Montserrat Bold"/>
                <a:ea typeface="+mn-ea"/>
                <a:cs typeface="+mn-cs"/>
              </a:rPr>
              <a:t>Uploading documents </a:t>
            </a:r>
          </a:p>
        </p:txBody>
      </p:sp>
      <p:pic>
        <p:nvPicPr>
          <p:cNvPr id="10" name="Picture 4" descr="ChatGPT Logo - Chat gpt Icon on White Background 21059827 Vector Art at  Vecteezy">
            <a:extLst>
              <a:ext uri="{FF2B5EF4-FFF2-40B4-BE49-F238E27FC236}">
                <a16:creationId xmlns:a16="http://schemas.microsoft.com/office/drawing/2014/main" id="{6EE5A437-0E8E-31BC-02D1-5AC1FDD6E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7210314" y="0"/>
            <a:ext cx="1077673" cy="1077673"/>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6">
            <a:extLst>
              <a:ext uri="{FF2B5EF4-FFF2-40B4-BE49-F238E27FC236}">
                <a16:creationId xmlns:a16="http://schemas.microsoft.com/office/drawing/2014/main" id="{87262B65-0071-FFDF-24E8-F90C6464796C}"/>
              </a:ext>
            </a:extLst>
          </p:cNvPr>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4"/>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Group 12">
            <a:extLst>
              <a:ext uri="{FF2B5EF4-FFF2-40B4-BE49-F238E27FC236}">
                <a16:creationId xmlns:a16="http://schemas.microsoft.com/office/drawing/2014/main" id="{7B534222-E564-B4AB-BDFA-9BFD0450CF9D}"/>
              </a:ext>
            </a:extLst>
          </p:cNvPr>
          <p:cNvGrpSpPr/>
          <p:nvPr/>
        </p:nvGrpSpPr>
        <p:grpSpPr>
          <a:xfrm>
            <a:off x="16052875" y="9237955"/>
            <a:ext cx="2235125" cy="589331"/>
            <a:chOff x="0" y="0"/>
            <a:chExt cx="2980167" cy="785774"/>
          </a:xfrm>
        </p:grpSpPr>
        <p:grpSp>
          <p:nvGrpSpPr>
            <p:cNvPr id="28" name="Group 13">
              <a:extLst>
                <a:ext uri="{FF2B5EF4-FFF2-40B4-BE49-F238E27FC236}">
                  <a16:creationId xmlns:a16="http://schemas.microsoft.com/office/drawing/2014/main" id="{5A6DAA1A-DFF4-2E20-67F8-473298D39CC9}"/>
                </a:ext>
              </a:extLst>
            </p:cNvPr>
            <p:cNvGrpSpPr/>
            <p:nvPr/>
          </p:nvGrpSpPr>
          <p:grpSpPr>
            <a:xfrm>
              <a:off x="0" y="0"/>
              <a:ext cx="2980167" cy="785774"/>
              <a:chOff x="0" y="0"/>
              <a:chExt cx="2980167" cy="785774"/>
            </a:xfrm>
          </p:grpSpPr>
          <p:sp>
            <p:nvSpPr>
              <p:cNvPr id="30" name="Freeform 14">
                <a:extLst>
                  <a:ext uri="{FF2B5EF4-FFF2-40B4-BE49-F238E27FC236}">
                    <a16:creationId xmlns:a16="http://schemas.microsoft.com/office/drawing/2014/main" id="{32682770-1E86-6FF6-2D4E-9FAC96637EC8}"/>
                  </a:ext>
                </a:extLst>
              </p:cNvPr>
              <p:cNvSpPr/>
              <p:nvPr/>
            </p:nvSpPr>
            <p:spPr>
              <a:xfrm>
                <a:off x="0" y="0"/>
                <a:ext cx="2980149" cy="785749"/>
              </a:xfrm>
              <a:custGeom>
                <a:avLst/>
                <a:gdLst/>
                <a:ahLst/>
                <a:cxnLst/>
                <a:rect l="l" t="t" r="r" b="b"/>
                <a:pathLst>
                  <a:path w="2980149" h="785749">
                    <a:moveTo>
                      <a:pt x="0" y="0"/>
                    </a:moveTo>
                    <a:lnTo>
                      <a:pt x="2980149" y="0"/>
                    </a:lnTo>
                    <a:lnTo>
                      <a:pt x="2980149" y="785749"/>
                    </a:lnTo>
                    <a:lnTo>
                      <a:pt x="0" y="785749"/>
                    </a:lnTo>
                    <a:close/>
                  </a:path>
                </a:pathLst>
              </a:custGeom>
              <a:solidFill>
                <a:srgbClr val="5C77B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TextBox 15">
              <a:extLst>
                <a:ext uri="{FF2B5EF4-FFF2-40B4-BE49-F238E27FC236}">
                  <a16:creationId xmlns:a16="http://schemas.microsoft.com/office/drawing/2014/main" id="{AF756DCD-B168-B7FA-0F83-6C6D993FC2EB}"/>
                </a:ext>
              </a:extLst>
            </p:cNvPr>
            <p:cNvSpPr txBox="1"/>
            <p:nvPr/>
          </p:nvSpPr>
          <p:spPr>
            <a:xfrm>
              <a:off x="0" y="192120"/>
              <a:ext cx="2507205" cy="473050"/>
            </a:xfrm>
            <a:prstGeom prst="rect">
              <a:avLst/>
            </a:prstGeom>
          </p:spPr>
          <p:txBody>
            <a:bodyPr lIns="0" tIns="0" rIns="0" bIns="0" rtlCol="0" anchor="t">
              <a:spAutoFit/>
            </a:bodyPr>
            <a:lstStyle/>
            <a:p>
              <a:pPr marL="0" marR="0" lvl="0" indent="0" algn="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ontserrat"/>
                  <a:ea typeface="+mn-ea"/>
                  <a:cs typeface="+mn-cs"/>
                </a:rPr>
                <a:t>IESF | 2024</a:t>
              </a:r>
            </a:p>
          </p:txBody>
        </p:sp>
      </p:grpSp>
      <p:pic>
        <p:nvPicPr>
          <p:cNvPr id="32" name="Billede 31">
            <a:extLst>
              <a:ext uri="{FF2B5EF4-FFF2-40B4-BE49-F238E27FC236}">
                <a16:creationId xmlns:a16="http://schemas.microsoft.com/office/drawing/2014/main" id="{A214593F-9AB6-71FC-5A22-4A016026123C}"/>
              </a:ext>
            </a:extLst>
          </p:cNvPr>
          <p:cNvPicPr>
            <a:picLocks noChangeAspect="1"/>
          </p:cNvPicPr>
          <p:nvPr/>
        </p:nvPicPr>
        <p:blipFill>
          <a:blip r:embed="rId5"/>
          <a:stretch>
            <a:fillRect/>
          </a:stretch>
        </p:blipFill>
        <p:spPr>
          <a:xfrm>
            <a:off x="5536521" y="9699197"/>
            <a:ext cx="6986914" cy="256140"/>
          </a:xfrm>
          <a:prstGeom prst="rect">
            <a:avLst/>
          </a:prstGeom>
        </p:spPr>
      </p:pic>
      <p:grpSp>
        <p:nvGrpSpPr>
          <p:cNvPr id="33" name="Gruppe 32">
            <a:extLst>
              <a:ext uri="{FF2B5EF4-FFF2-40B4-BE49-F238E27FC236}">
                <a16:creationId xmlns:a16="http://schemas.microsoft.com/office/drawing/2014/main" id="{04672A4F-C386-3656-EDC7-88CC0DA691FB}"/>
              </a:ext>
            </a:extLst>
          </p:cNvPr>
          <p:cNvGrpSpPr/>
          <p:nvPr/>
        </p:nvGrpSpPr>
        <p:grpSpPr>
          <a:xfrm>
            <a:off x="12673387" y="6150904"/>
            <a:ext cx="3874009" cy="2637784"/>
            <a:chOff x="12618872" y="6430014"/>
            <a:chExt cx="3874009" cy="2637784"/>
          </a:xfrm>
        </p:grpSpPr>
        <p:sp>
          <p:nvSpPr>
            <p:cNvPr id="34" name="Freeform 12"/>
            <p:cNvSpPr/>
            <p:nvPr/>
          </p:nvSpPr>
          <p:spPr>
            <a:xfrm>
              <a:off x="12638752" y="6430014"/>
              <a:ext cx="3854129" cy="2637784"/>
            </a:xfrm>
            <a:custGeom>
              <a:avLst/>
              <a:gdLst/>
              <a:ahLst/>
              <a:cxnLst/>
              <a:rect l="l" t="t" r="r" b="b"/>
              <a:pathLst>
                <a:path w="1015079" h="812800">
                  <a:moveTo>
                    <a:pt x="0" y="0"/>
                  </a:moveTo>
                  <a:lnTo>
                    <a:pt x="1015079" y="0"/>
                  </a:lnTo>
                  <a:lnTo>
                    <a:pt x="1015079" y="812800"/>
                  </a:lnTo>
                  <a:lnTo>
                    <a:pt x="0" y="812800"/>
                  </a:lnTo>
                  <a:close/>
                </a:path>
              </a:pathLst>
            </a:custGeom>
            <a:solidFill>
              <a:srgbClr val="E9ED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13"/>
            <p:cNvSpPr txBox="1"/>
            <p:nvPr/>
          </p:nvSpPr>
          <p:spPr>
            <a:xfrm>
              <a:off x="12618872" y="6896100"/>
              <a:ext cx="3854129" cy="1723382"/>
            </a:xfrm>
            <a:prstGeom prst="rect">
              <a:avLst/>
            </a:prstGeom>
          </p:spPr>
          <p:txBody>
            <a:bodyPr lIns="50800" tIns="50800" rIns="50800" bIns="50800" rtlCol="0" anchor="ctr"/>
            <a:lstStyle/>
            <a:p>
              <a:pPr marL="0" marR="0" lvl="0" indent="0" algn="ctr" defTabSz="914400" rtl="0" eaLnBrk="1" fontAlgn="auto" latinLnBrk="0" hangingPunct="1">
                <a:lnSpc>
                  <a:spcPts val="251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4F6AB3"/>
                  </a:solidFill>
                  <a:effectLst/>
                  <a:uLnTx/>
                  <a:uFillTx/>
                  <a:latin typeface="Montserrat Bold"/>
                  <a:ea typeface="+mn-ea"/>
                  <a:cs typeface="+mn-cs"/>
                </a:rPr>
                <a:t>More Profit</a:t>
              </a: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096" b="0" i="0" u="none" strike="noStrike" kern="1200" cap="none" spc="0" normalizeH="0" baseline="0" noProof="0" dirty="0">
                <a:ln>
                  <a:noFill/>
                </a:ln>
                <a:solidFill>
                  <a:srgbClr val="4F6AB3"/>
                </a:solidFill>
                <a:effectLst/>
                <a:uLnTx/>
                <a:uFillTx/>
                <a:latin typeface="Montserrat Bold"/>
                <a:ea typeface="+mn-ea"/>
                <a:cs typeface="+mn-cs"/>
              </a:endParaRPr>
            </a:p>
            <a:p>
              <a:pPr marL="0" marR="0" lvl="0" indent="0" algn="ctr" defTabSz="914400" rtl="0" eaLnBrk="1" fontAlgn="auto" latinLnBrk="0" hangingPunct="1">
                <a:lnSpc>
                  <a:spcPts val="2515"/>
                </a:lnSpc>
                <a:spcBef>
                  <a:spcPts val="0"/>
                </a:spcBef>
                <a:spcAft>
                  <a:spcPts val="0"/>
                </a:spcAft>
                <a:buClrTx/>
                <a:buSzTx/>
                <a:buFontTx/>
                <a:buNone/>
                <a:tabLst/>
                <a:defRPr/>
              </a:pPr>
              <a:r>
                <a:rPr kumimoji="0" lang="en-US" sz="2096" b="0" i="0" u="none" strike="noStrike" kern="1200" cap="none" spc="0" normalizeH="0" baseline="0" noProof="0" dirty="0">
                  <a:ln>
                    <a:noFill/>
                  </a:ln>
                  <a:solidFill>
                    <a:srgbClr val="4F6AB3"/>
                  </a:solidFill>
                  <a:effectLst/>
                  <a:uLnTx/>
                  <a:uFillTx/>
                  <a:latin typeface="Montserrat Light"/>
                  <a:ea typeface="+mn-ea"/>
                  <a:cs typeface="+mn-cs"/>
                </a:rPr>
                <a:t>Because of time saving more time for acquisition</a:t>
              </a:r>
            </a:p>
            <a:p>
              <a:pPr marL="0" marR="0" lvl="0" indent="0" algn="ctr" defTabSz="914400" rtl="0" eaLnBrk="1" fontAlgn="auto" latinLnBrk="0" hangingPunct="1">
                <a:lnSpc>
                  <a:spcPts val="2515"/>
                </a:lnSpc>
                <a:spcBef>
                  <a:spcPts val="0"/>
                </a:spcBef>
                <a:spcAft>
                  <a:spcPts val="0"/>
                </a:spcAft>
                <a:buClrTx/>
                <a:buSzTx/>
                <a:buFontTx/>
                <a:buNone/>
                <a:tabLst/>
                <a:defRPr/>
              </a:pPr>
              <a:endParaRPr kumimoji="0" lang="en-US" sz="2096" b="0" i="0" u="none" strike="noStrike" kern="1200" cap="none" spc="0" normalizeH="0" baseline="0" noProof="0" dirty="0">
                <a:ln>
                  <a:noFill/>
                </a:ln>
                <a:solidFill>
                  <a:srgbClr val="4F6AB3"/>
                </a:solidFill>
                <a:effectLst/>
                <a:uLnTx/>
                <a:uFillTx/>
                <a:latin typeface="Montserrat Light"/>
                <a:ea typeface="+mn-ea"/>
                <a:cs typeface="+mn-cs"/>
              </a:endParaRPr>
            </a:p>
          </p:txBody>
        </p:sp>
      </p:grpSp>
    </p:spTree>
    <p:extLst>
      <p:ext uri="{BB962C8B-B14F-4D97-AF65-F5344CB8AC3E}">
        <p14:creationId xmlns:p14="http://schemas.microsoft.com/office/powerpoint/2010/main" val="29378637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grpSp>
          <p:nvGrpSpPr>
            <p:cNvPr id="3" name="Group 3"/>
            <p:cNvGrpSpPr/>
            <p:nvPr/>
          </p:nvGrpSpPr>
          <p:grpSpPr>
            <a:xfrm>
              <a:off x="0" y="0"/>
              <a:ext cx="24384000" cy="201168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5" name="Freeform 5"/>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3"/>
              <a:stretch>
                <a:fillRect t="-117" b="-117"/>
              </a:stretch>
            </a:blipFill>
          </p:spPr>
          <p:txBody>
            <a:bodyPr/>
            <a:lstStyle/>
            <a:p>
              <a:endParaRPr lang="nl-NL"/>
            </a:p>
          </p:txBody>
        </p:sp>
        <p:grpSp>
          <p:nvGrpSpPr>
            <p:cNvPr id="6" name="Group 6"/>
            <p:cNvGrpSpPr/>
            <p:nvPr/>
          </p:nvGrpSpPr>
          <p:grpSpPr>
            <a:xfrm>
              <a:off x="18638058" y="617868"/>
              <a:ext cx="5745940" cy="785774"/>
              <a:chOff x="0" y="0"/>
              <a:chExt cx="5745940" cy="785774"/>
            </a:xfrm>
          </p:grpSpPr>
          <p:sp>
            <p:nvSpPr>
              <p:cNvPr id="7" name="Freeform 7"/>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8" name="TextBox 8"/>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
        <p:nvSpPr>
          <p:cNvPr id="9" name="Freeform 9"/>
          <p:cNvSpPr/>
          <p:nvPr/>
        </p:nvSpPr>
        <p:spPr>
          <a:xfrm>
            <a:off x="2281839" y="895472"/>
            <a:ext cx="13403286" cy="7221400"/>
          </a:xfrm>
          <a:custGeom>
            <a:avLst/>
            <a:gdLst/>
            <a:ahLst/>
            <a:cxnLst/>
            <a:rect l="l" t="t" r="r" b="b"/>
            <a:pathLst>
              <a:path w="13403286" h="7221400">
                <a:moveTo>
                  <a:pt x="0" y="0"/>
                </a:moveTo>
                <a:lnTo>
                  <a:pt x="13403287" y="0"/>
                </a:lnTo>
                <a:lnTo>
                  <a:pt x="13403287" y="7221400"/>
                </a:lnTo>
                <a:lnTo>
                  <a:pt x="0" y="7221400"/>
                </a:lnTo>
                <a:lnTo>
                  <a:pt x="0" y="0"/>
                </a:lnTo>
                <a:close/>
              </a:path>
            </a:pathLst>
          </a:custGeom>
          <a:blipFill>
            <a:blip r:embed="rId4"/>
            <a:stretch>
              <a:fillRect/>
            </a:stretch>
          </a:blipFill>
        </p:spPr>
        <p:txBody>
          <a:bodyPr/>
          <a:lstStyle/>
          <a:p>
            <a:endParaRPr lang="nl-NL"/>
          </a:p>
        </p:txBody>
      </p:sp>
    </p:spTree>
    <p:extLst>
      <p:ext uri="{BB962C8B-B14F-4D97-AF65-F5344CB8AC3E}">
        <p14:creationId xmlns:p14="http://schemas.microsoft.com/office/powerpoint/2010/main" val="11318549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4444" y="0"/>
            <a:ext cx="6224307" cy="8794058"/>
            <a:chOff x="0" y="0"/>
            <a:chExt cx="953487" cy="1347141"/>
          </a:xfrm>
        </p:grpSpPr>
        <p:sp>
          <p:nvSpPr>
            <p:cNvPr id="3" name="Freeform 3"/>
            <p:cNvSpPr/>
            <p:nvPr/>
          </p:nvSpPr>
          <p:spPr>
            <a:xfrm>
              <a:off x="0" y="0"/>
              <a:ext cx="953487" cy="1347141"/>
            </a:xfrm>
            <a:custGeom>
              <a:avLst/>
              <a:gdLst/>
              <a:ahLst/>
              <a:cxnLst/>
              <a:rect l="l" t="t" r="r" b="b"/>
              <a:pathLst>
                <a:path w="953487" h="1347141">
                  <a:moveTo>
                    <a:pt x="0" y="0"/>
                  </a:moveTo>
                  <a:lnTo>
                    <a:pt x="953487" y="0"/>
                  </a:lnTo>
                  <a:lnTo>
                    <a:pt x="953487" y="1347141"/>
                  </a:lnTo>
                  <a:lnTo>
                    <a:pt x="0" y="1347141"/>
                  </a:lnTo>
                  <a:close/>
                </a:path>
              </a:pathLst>
            </a:custGeom>
            <a:blipFill>
              <a:blip r:embed="rId3"/>
              <a:stretch>
                <a:fillRect l="-55789" r="-55789"/>
              </a:stretch>
            </a:blipFill>
          </p:spPr>
          <p:txBody>
            <a:bodyPr/>
            <a:lstStyle/>
            <a:p>
              <a:endParaRPr lang="nl-NL"/>
            </a:p>
          </p:txBody>
        </p:sp>
      </p:grpSp>
      <p:sp>
        <p:nvSpPr>
          <p:cNvPr id="4" name="Freeform 4"/>
          <p:cNvSpPr/>
          <p:nvPr/>
        </p:nvSpPr>
        <p:spPr>
          <a:xfrm>
            <a:off x="6676749" y="813507"/>
            <a:ext cx="880195" cy="880195"/>
          </a:xfrm>
          <a:custGeom>
            <a:avLst/>
            <a:gdLst/>
            <a:ahLst/>
            <a:cxnLst/>
            <a:rect l="l" t="t" r="r" b="b"/>
            <a:pathLst>
              <a:path w="880195" h="880195">
                <a:moveTo>
                  <a:pt x="0" y="0"/>
                </a:moveTo>
                <a:lnTo>
                  <a:pt x="880196" y="0"/>
                </a:lnTo>
                <a:lnTo>
                  <a:pt x="880196" y="880196"/>
                </a:lnTo>
                <a:lnTo>
                  <a:pt x="0" y="880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grpSp>
        <p:nvGrpSpPr>
          <p:cNvPr id="5" name="Group 5"/>
          <p:cNvGrpSpPr/>
          <p:nvPr/>
        </p:nvGrpSpPr>
        <p:grpSpPr>
          <a:xfrm>
            <a:off x="0" y="8778240"/>
            <a:ext cx="18288000" cy="1508760"/>
            <a:chOff x="0" y="0"/>
            <a:chExt cx="24384000" cy="2011680"/>
          </a:xfrm>
        </p:grpSpPr>
        <p:grpSp>
          <p:nvGrpSpPr>
            <p:cNvPr id="6" name="Group 6"/>
            <p:cNvGrpSpPr/>
            <p:nvPr/>
          </p:nvGrpSpPr>
          <p:grpSpPr>
            <a:xfrm>
              <a:off x="0" y="0"/>
              <a:ext cx="24384000" cy="2011680"/>
              <a:chOff x="0" y="0"/>
              <a:chExt cx="24384000" cy="2011680"/>
            </a:xfrm>
          </p:grpSpPr>
          <p:sp>
            <p:nvSpPr>
              <p:cNvPr id="7" name="Freeform 7"/>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8" name="Freeform 8"/>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6"/>
              <a:stretch>
                <a:fillRect t="-117" b="-117"/>
              </a:stretch>
            </a:blipFill>
          </p:spPr>
          <p:txBody>
            <a:bodyPr/>
            <a:lstStyle/>
            <a:p>
              <a:endParaRPr lang="nl-NL"/>
            </a:p>
          </p:txBody>
        </p:sp>
        <p:grpSp>
          <p:nvGrpSpPr>
            <p:cNvPr id="9" name="Group 9"/>
            <p:cNvGrpSpPr/>
            <p:nvPr/>
          </p:nvGrpSpPr>
          <p:grpSpPr>
            <a:xfrm>
              <a:off x="18638058" y="617868"/>
              <a:ext cx="5745940" cy="785774"/>
              <a:chOff x="0" y="0"/>
              <a:chExt cx="5745940" cy="785774"/>
            </a:xfrm>
          </p:grpSpPr>
          <p:sp>
            <p:nvSpPr>
              <p:cNvPr id="10" name="Freeform 10"/>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1" name="TextBox 11"/>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
        <p:nvSpPr>
          <p:cNvPr id="12" name="TextBox 12"/>
          <p:cNvSpPr txBox="1"/>
          <p:nvPr/>
        </p:nvSpPr>
        <p:spPr>
          <a:xfrm>
            <a:off x="7835841" y="813507"/>
            <a:ext cx="10452158" cy="609600"/>
          </a:xfrm>
          <a:prstGeom prst="rect">
            <a:avLst/>
          </a:prstGeom>
        </p:spPr>
        <p:txBody>
          <a:bodyPr lIns="0" tIns="0" rIns="0" bIns="0" rtlCol="0" anchor="t">
            <a:spAutoFit/>
          </a:bodyPr>
          <a:lstStyle/>
          <a:p>
            <a:pPr algn="l">
              <a:lnSpc>
                <a:spcPts val="4800"/>
              </a:lnSpc>
            </a:pPr>
            <a:r>
              <a:rPr lang="en-US" sz="4000">
                <a:solidFill>
                  <a:srgbClr val="4F6AB3"/>
                </a:solidFill>
                <a:latin typeface="Montserrat Bold"/>
              </a:rPr>
              <a:t>STRENGTHEN EACH OTHER</a:t>
            </a:r>
          </a:p>
        </p:txBody>
      </p:sp>
      <p:sp>
        <p:nvSpPr>
          <p:cNvPr id="13" name="TextBox 13"/>
          <p:cNvSpPr txBox="1"/>
          <p:nvPr/>
        </p:nvSpPr>
        <p:spPr>
          <a:xfrm>
            <a:off x="6794880" y="2028273"/>
            <a:ext cx="10528710" cy="5575300"/>
          </a:xfrm>
          <a:prstGeom prst="rect">
            <a:avLst/>
          </a:prstGeom>
        </p:spPr>
        <p:txBody>
          <a:bodyPr lIns="0" tIns="0" rIns="0" bIns="0" rtlCol="0" anchor="t">
            <a:spAutoFit/>
          </a:bodyPr>
          <a:lstStyle/>
          <a:p>
            <a:pPr marL="431801" lvl="1" indent="-215900">
              <a:lnSpc>
                <a:spcPts val="3200"/>
              </a:lnSpc>
              <a:buAutoNum type="arabicPeriod"/>
            </a:pPr>
            <a:r>
              <a:rPr lang="en-US" sz="2000">
                <a:solidFill>
                  <a:srgbClr val="5C77B9"/>
                </a:solidFill>
                <a:latin typeface="Montserrat Bold"/>
              </a:rPr>
              <a:t>Seeking a Deeper Dive?</a:t>
            </a:r>
            <a:r>
              <a:rPr lang="en-US" sz="2000">
                <a:solidFill>
                  <a:srgbClr val="5C77B9"/>
                </a:solidFill>
                <a:latin typeface="Montserrat"/>
              </a:rPr>
              <a:t> If you're keen on a more extensive walkthrough of any specific AI tool, drop us a line. We're happy to arrange a detailed demo for you.</a:t>
            </a:r>
          </a:p>
          <a:p>
            <a:pPr marL="431801" lvl="1" indent="-215900">
              <a:lnSpc>
                <a:spcPts val="3200"/>
              </a:lnSpc>
              <a:buAutoNum type="arabicPeriod"/>
            </a:pPr>
            <a:r>
              <a:rPr lang="en-US" sz="2000">
                <a:solidFill>
                  <a:srgbClr val="5C77B9"/>
                </a:solidFill>
                <a:latin typeface="Montserrat Bold"/>
              </a:rPr>
              <a:t>Share Your Insights</a:t>
            </a:r>
            <a:r>
              <a:rPr lang="en-US" sz="2000">
                <a:solidFill>
                  <a:srgbClr val="5C77B9"/>
                </a:solidFill>
                <a:latin typeface="Montserrat"/>
              </a:rPr>
              <a:t>. Got a tool up your sleeve that we haven't explored? We're all ears! Let us in on the AI resources you've been using to revolutionize recruitment.</a:t>
            </a:r>
          </a:p>
          <a:p>
            <a:pPr marL="431801" lvl="1" indent="-215900">
              <a:lnSpc>
                <a:spcPts val="3200"/>
              </a:lnSpc>
              <a:buAutoNum type="arabicPeriod"/>
            </a:pPr>
            <a:r>
              <a:rPr lang="en-US" sz="2000">
                <a:solidFill>
                  <a:srgbClr val="5C77B9"/>
                </a:solidFill>
                <a:latin typeface="Montserrat Bold"/>
              </a:rPr>
              <a:t>Join the Taskforce.</a:t>
            </a:r>
            <a:r>
              <a:rPr lang="en-US" sz="2000">
                <a:solidFill>
                  <a:srgbClr val="5C77B9"/>
                </a:solidFill>
                <a:latin typeface="Montserrat"/>
              </a:rPr>
              <a:t> Craving more AI knowledge? Our AI Taskforce is a hub for innovation and discussion. If you're interested, consider this your invitation to join the ranks.</a:t>
            </a:r>
          </a:p>
          <a:p>
            <a:pPr marL="431801" lvl="1" indent="-215900">
              <a:lnSpc>
                <a:spcPts val="3200"/>
              </a:lnSpc>
              <a:buAutoNum type="arabicPeriod"/>
            </a:pPr>
            <a:r>
              <a:rPr lang="en-US" sz="2000">
                <a:solidFill>
                  <a:srgbClr val="5C77B9"/>
                </a:solidFill>
                <a:latin typeface="Montserrat Bold"/>
              </a:rPr>
              <a:t>Questions? Talk to Bibi.</a:t>
            </a:r>
            <a:r>
              <a:rPr lang="en-US" sz="2000">
                <a:solidFill>
                  <a:srgbClr val="5C77B9"/>
                </a:solidFill>
                <a:latin typeface="Montserrat"/>
              </a:rPr>
              <a:t> For more info or any questions, reach out to Bibi, our group leader. They're your go-to for all things AI in recruitment.</a:t>
            </a:r>
          </a:p>
          <a:p>
            <a:pPr>
              <a:lnSpc>
                <a:spcPts val="3200"/>
              </a:lnSpc>
            </a:pPr>
            <a:endParaRPr lang="en-US" sz="2000">
              <a:solidFill>
                <a:srgbClr val="5C77B9"/>
              </a:solidFill>
              <a:latin typeface="Montserrat"/>
            </a:endParaRPr>
          </a:p>
          <a:p>
            <a:pPr>
              <a:lnSpc>
                <a:spcPts val="3200"/>
              </a:lnSpc>
            </a:pPr>
            <a:r>
              <a:rPr lang="en-US" sz="2000">
                <a:solidFill>
                  <a:srgbClr val="5C77B9"/>
                </a:solidFill>
                <a:latin typeface="Montserrat"/>
              </a:rPr>
              <a:t>Let's keep pushing the boundaries of what's possible in recruitment together!</a:t>
            </a:r>
          </a:p>
          <a:p>
            <a:pPr>
              <a:lnSpc>
                <a:spcPts val="3200"/>
              </a:lnSpc>
            </a:pPr>
            <a:endParaRPr lang="en-US" sz="2000">
              <a:solidFill>
                <a:srgbClr val="5C77B9"/>
              </a:solidFill>
              <a:latin typeface="Montserrat"/>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1565" r="-11008"/>
            </a:stretch>
          </a:blipFill>
        </p:spPr>
        <p:txBody>
          <a:bodyPr/>
          <a:lstStyle/>
          <a:p>
            <a:endParaRPr lang="nl-NL"/>
          </a:p>
        </p:txBody>
      </p:sp>
      <p:grpSp>
        <p:nvGrpSpPr>
          <p:cNvPr id="3" name="Group 3"/>
          <p:cNvGrpSpPr/>
          <p:nvPr/>
        </p:nvGrpSpPr>
        <p:grpSpPr>
          <a:xfrm>
            <a:off x="0" y="4744671"/>
            <a:ext cx="10006189" cy="4513629"/>
            <a:chOff x="0" y="0"/>
            <a:chExt cx="2635375" cy="1188775"/>
          </a:xfrm>
        </p:grpSpPr>
        <p:sp>
          <p:nvSpPr>
            <p:cNvPr id="4" name="Freeform 4"/>
            <p:cNvSpPr/>
            <p:nvPr/>
          </p:nvSpPr>
          <p:spPr>
            <a:xfrm>
              <a:off x="0" y="0"/>
              <a:ext cx="2635375" cy="1188775"/>
            </a:xfrm>
            <a:custGeom>
              <a:avLst/>
              <a:gdLst/>
              <a:ahLst/>
              <a:cxnLst/>
              <a:rect l="l" t="t" r="r" b="b"/>
              <a:pathLst>
                <a:path w="2635375" h="1188775">
                  <a:moveTo>
                    <a:pt x="0" y="0"/>
                  </a:moveTo>
                  <a:lnTo>
                    <a:pt x="2635375" y="0"/>
                  </a:lnTo>
                  <a:lnTo>
                    <a:pt x="2635375" y="1188775"/>
                  </a:lnTo>
                  <a:lnTo>
                    <a:pt x="0" y="1188775"/>
                  </a:lnTo>
                  <a:close/>
                </a:path>
              </a:pathLst>
            </a:custGeom>
            <a:solidFill>
              <a:srgbClr val="E9EDF6">
                <a:alpha val="84706"/>
              </a:srgbClr>
            </a:solidFill>
          </p:spPr>
          <p:txBody>
            <a:bodyPr/>
            <a:lstStyle/>
            <a:p>
              <a:endParaRPr lang="nl-NL"/>
            </a:p>
          </p:txBody>
        </p:sp>
        <p:sp>
          <p:nvSpPr>
            <p:cNvPr id="5" name="TextBox 5"/>
            <p:cNvSpPr txBox="1"/>
            <p:nvPr/>
          </p:nvSpPr>
          <p:spPr>
            <a:xfrm>
              <a:off x="0" y="0"/>
              <a:ext cx="2635375" cy="1188775"/>
            </a:xfrm>
            <a:prstGeom prst="rect">
              <a:avLst/>
            </a:prstGeom>
          </p:spPr>
          <p:txBody>
            <a:bodyPr lIns="50800" tIns="50800" rIns="50800" bIns="50800" rtlCol="0" anchor="ctr"/>
            <a:lstStyle/>
            <a:p>
              <a:pPr algn="ctr">
                <a:lnSpc>
                  <a:spcPts val="2160"/>
                </a:lnSpc>
              </a:pPr>
              <a:endParaRPr/>
            </a:p>
          </p:txBody>
        </p:sp>
      </p:grpSp>
      <p:sp>
        <p:nvSpPr>
          <p:cNvPr id="6" name="Freeform 6"/>
          <p:cNvSpPr/>
          <p:nvPr/>
        </p:nvSpPr>
        <p:spPr>
          <a:xfrm>
            <a:off x="552697" y="7482145"/>
            <a:ext cx="2324099" cy="1157824"/>
          </a:xfrm>
          <a:custGeom>
            <a:avLst/>
            <a:gdLst/>
            <a:ahLst/>
            <a:cxnLst/>
            <a:rect l="l" t="t" r="r" b="b"/>
            <a:pathLst>
              <a:path w="2324099" h="1157824">
                <a:moveTo>
                  <a:pt x="0" y="0"/>
                </a:moveTo>
                <a:lnTo>
                  <a:pt x="2324099" y="0"/>
                </a:lnTo>
                <a:lnTo>
                  <a:pt x="2324099" y="1157824"/>
                </a:lnTo>
                <a:lnTo>
                  <a:pt x="0" y="11578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7" name="TextBox 7"/>
          <p:cNvSpPr txBox="1"/>
          <p:nvPr/>
        </p:nvSpPr>
        <p:spPr>
          <a:xfrm>
            <a:off x="552697" y="5491570"/>
            <a:ext cx="8591303" cy="971476"/>
          </a:xfrm>
          <a:prstGeom prst="rect">
            <a:avLst/>
          </a:prstGeom>
        </p:spPr>
        <p:txBody>
          <a:bodyPr lIns="0" tIns="0" rIns="0" bIns="0" rtlCol="0" anchor="t">
            <a:spAutoFit/>
          </a:bodyPr>
          <a:lstStyle/>
          <a:p>
            <a:pPr algn="l">
              <a:lnSpc>
                <a:spcPts val="7679"/>
              </a:lnSpc>
            </a:pPr>
            <a:r>
              <a:rPr lang="en-US" sz="6399">
                <a:solidFill>
                  <a:srgbClr val="2D3A5F"/>
                </a:solidFill>
                <a:latin typeface="Montserrat Bold"/>
              </a:rPr>
              <a:t>LUNCH BREAK</a:t>
            </a:r>
          </a:p>
        </p:txBody>
      </p:sp>
      <p:sp>
        <p:nvSpPr>
          <p:cNvPr id="8" name="TextBox 8"/>
          <p:cNvSpPr txBox="1"/>
          <p:nvPr/>
        </p:nvSpPr>
        <p:spPr>
          <a:xfrm>
            <a:off x="4384690" y="7603876"/>
            <a:ext cx="4759310" cy="914363"/>
          </a:xfrm>
          <a:prstGeom prst="rect">
            <a:avLst/>
          </a:prstGeom>
        </p:spPr>
        <p:txBody>
          <a:bodyPr lIns="0" tIns="0" rIns="0" bIns="0" rtlCol="0" anchor="t">
            <a:spAutoFit/>
          </a:bodyPr>
          <a:lstStyle/>
          <a:p>
            <a:pPr algn="ctr">
              <a:lnSpc>
                <a:spcPts val="3600"/>
              </a:lnSpc>
            </a:pPr>
            <a:r>
              <a:rPr lang="en-US" sz="3000">
                <a:solidFill>
                  <a:srgbClr val="4F6AB3"/>
                </a:solidFill>
                <a:latin typeface="Montserrat Bold Italics"/>
              </a:rPr>
              <a:t>LET’S MEET AGAIN </a:t>
            </a:r>
          </a:p>
          <a:p>
            <a:pPr algn="ctr">
              <a:lnSpc>
                <a:spcPts val="3600"/>
              </a:lnSpc>
            </a:pPr>
            <a:r>
              <a:rPr lang="en-US" sz="3000">
                <a:solidFill>
                  <a:srgbClr val="4F6AB3"/>
                </a:solidFill>
                <a:latin typeface="Montserrat Bold Italics"/>
              </a:rPr>
              <a:t>AT 1.00 PM</a:t>
            </a:r>
          </a:p>
        </p:txBody>
      </p:sp>
      <p:sp>
        <p:nvSpPr>
          <p:cNvPr id="9" name="Freeform 9"/>
          <p:cNvSpPr/>
          <p:nvPr/>
        </p:nvSpPr>
        <p:spPr>
          <a:xfrm>
            <a:off x="7697041" y="5240942"/>
            <a:ext cx="1446959" cy="1472732"/>
          </a:xfrm>
          <a:custGeom>
            <a:avLst/>
            <a:gdLst/>
            <a:ahLst/>
            <a:cxnLst/>
            <a:rect l="l" t="t" r="r" b="b"/>
            <a:pathLst>
              <a:path w="1446959" h="1472732">
                <a:moveTo>
                  <a:pt x="0" y="0"/>
                </a:moveTo>
                <a:lnTo>
                  <a:pt x="1446959" y="0"/>
                </a:lnTo>
                <a:lnTo>
                  <a:pt x="1446959" y="1472732"/>
                </a:lnTo>
                <a:lnTo>
                  <a:pt x="0" y="14727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1565" r="-11008"/>
            </a:stretch>
          </a:blipFill>
        </p:spPr>
        <p:txBody>
          <a:bodyPr/>
          <a:lstStyle/>
          <a:p>
            <a:endParaRPr lang="nl-NL"/>
          </a:p>
        </p:txBody>
      </p:sp>
      <p:grpSp>
        <p:nvGrpSpPr>
          <p:cNvPr id="3" name="Group 3"/>
          <p:cNvGrpSpPr/>
          <p:nvPr/>
        </p:nvGrpSpPr>
        <p:grpSpPr>
          <a:xfrm>
            <a:off x="0" y="4744671"/>
            <a:ext cx="10006189" cy="4513629"/>
            <a:chOff x="0" y="0"/>
            <a:chExt cx="2635375" cy="1188775"/>
          </a:xfrm>
        </p:grpSpPr>
        <p:sp>
          <p:nvSpPr>
            <p:cNvPr id="4" name="Freeform 4"/>
            <p:cNvSpPr/>
            <p:nvPr/>
          </p:nvSpPr>
          <p:spPr>
            <a:xfrm>
              <a:off x="0" y="0"/>
              <a:ext cx="2635375" cy="1188775"/>
            </a:xfrm>
            <a:custGeom>
              <a:avLst/>
              <a:gdLst/>
              <a:ahLst/>
              <a:cxnLst/>
              <a:rect l="l" t="t" r="r" b="b"/>
              <a:pathLst>
                <a:path w="2635375" h="1188775">
                  <a:moveTo>
                    <a:pt x="0" y="0"/>
                  </a:moveTo>
                  <a:lnTo>
                    <a:pt x="2635375" y="0"/>
                  </a:lnTo>
                  <a:lnTo>
                    <a:pt x="2635375" y="1188775"/>
                  </a:lnTo>
                  <a:lnTo>
                    <a:pt x="0" y="1188775"/>
                  </a:lnTo>
                  <a:close/>
                </a:path>
              </a:pathLst>
            </a:custGeom>
            <a:solidFill>
              <a:srgbClr val="E9EDF6">
                <a:alpha val="84706"/>
              </a:srgbClr>
            </a:solidFill>
          </p:spPr>
          <p:txBody>
            <a:bodyPr/>
            <a:lstStyle/>
            <a:p>
              <a:endParaRPr lang="nl-NL"/>
            </a:p>
          </p:txBody>
        </p:sp>
        <p:sp>
          <p:nvSpPr>
            <p:cNvPr id="5" name="TextBox 5"/>
            <p:cNvSpPr txBox="1"/>
            <p:nvPr/>
          </p:nvSpPr>
          <p:spPr>
            <a:xfrm>
              <a:off x="0" y="0"/>
              <a:ext cx="2635375" cy="1188775"/>
            </a:xfrm>
            <a:prstGeom prst="rect">
              <a:avLst/>
            </a:prstGeom>
          </p:spPr>
          <p:txBody>
            <a:bodyPr lIns="50800" tIns="50800" rIns="50800" bIns="50800" rtlCol="0" anchor="ctr"/>
            <a:lstStyle/>
            <a:p>
              <a:pPr algn="ctr">
                <a:lnSpc>
                  <a:spcPts val="2160"/>
                </a:lnSpc>
              </a:pPr>
              <a:endParaRPr/>
            </a:p>
          </p:txBody>
        </p:sp>
      </p:grpSp>
      <p:sp>
        <p:nvSpPr>
          <p:cNvPr id="6" name="TextBox 6"/>
          <p:cNvSpPr txBox="1"/>
          <p:nvPr/>
        </p:nvSpPr>
        <p:spPr>
          <a:xfrm>
            <a:off x="552697" y="5344080"/>
            <a:ext cx="8795844" cy="1410643"/>
          </a:xfrm>
          <a:prstGeom prst="rect">
            <a:avLst/>
          </a:prstGeom>
        </p:spPr>
        <p:txBody>
          <a:bodyPr lIns="0" tIns="0" rIns="0" bIns="0" rtlCol="0" anchor="t">
            <a:spAutoFit/>
          </a:bodyPr>
          <a:lstStyle/>
          <a:p>
            <a:pPr algn="l">
              <a:lnSpc>
                <a:spcPts val="5519"/>
              </a:lnSpc>
            </a:pPr>
            <a:r>
              <a:rPr lang="en-US" sz="4599" dirty="0">
                <a:solidFill>
                  <a:srgbClr val="2D3A5F"/>
                </a:solidFill>
                <a:latin typeface="Montserrat Bold"/>
              </a:rPr>
              <a:t>DIVERSITY, EQUITY AND INCLUSION</a:t>
            </a:r>
          </a:p>
        </p:txBody>
      </p:sp>
      <p:sp>
        <p:nvSpPr>
          <p:cNvPr id="7" name="Freeform 7"/>
          <p:cNvSpPr/>
          <p:nvPr/>
        </p:nvSpPr>
        <p:spPr>
          <a:xfrm>
            <a:off x="552697" y="7482145"/>
            <a:ext cx="2324099" cy="1157824"/>
          </a:xfrm>
          <a:custGeom>
            <a:avLst/>
            <a:gdLst/>
            <a:ahLst/>
            <a:cxnLst/>
            <a:rect l="l" t="t" r="r" b="b"/>
            <a:pathLst>
              <a:path w="2324099" h="1157824">
                <a:moveTo>
                  <a:pt x="0" y="0"/>
                </a:moveTo>
                <a:lnTo>
                  <a:pt x="2324099" y="0"/>
                </a:lnTo>
                <a:lnTo>
                  <a:pt x="2324099" y="1157824"/>
                </a:lnTo>
                <a:lnTo>
                  <a:pt x="0" y="11578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8" name="TextBox 8"/>
          <p:cNvSpPr txBox="1"/>
          <p:nvPr/>
        </p:nvSpPr>
        <p:spPr>
          <a:xfrm>
            <a:off x="5003094" y="7354132"/>
            <a:ext cx="4140906" cy="1190588"/>
          </a:xfrm>
          <a:prstGeom prst="rect">
            <a:avLst/>
          </a:prstGeom>
        </p:spPr>
        <p:txBody>
          <a:bodyPr lIns="0" tIns="0" rIns="0" bIns="0" rtlCol="0" anchor="t">
            <a:spAutoFit/>
          </a:bodyPr>
          <a:lstStyle/>
          <a:p>
            <a:pPr algn="ctr">
              <a:lnSpc>
                <a:spcPts val="4799"/>
              </a:lnSpc>
            </a:pPr>
            <a:r>
              <a:rPr lang="en-US" sz="3999">
                <a:solidFill>
                  <a:srgbClr val="4F6AB3"/>
                </a:solidFill>
                <a:latin typeface="Montserrat Bold"/>
              </a:rPr>
              <a:t>ADELINA &amp; VINCENZO</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47154" y="882224"/>
            <a:ext cx="1550919" cy="394554"/>
            <a:chOff x="0" y="0"/>
            <a:chExt cx="1914632" cy="487082"/>
          </a:xfrm>
        </p:grpSpPr>
        <p:sp>
          <p:nvSpPr>
            <p:cNvPr id="7" name="Freeform 7"/>
            <p:cNvSpPr/>
            <p:nvPr/>
          </p:nvSpPr>
          <p:spPr>
            <a:xfrm>
              <a:off x="0" y="0"/>
              <a:ext cx="1914652" cy="487045"/>
            </a:xfrm>
            <a:custGeom>
              <a:avLst/>
              <a:gdLst/>
              <a:ahLst/>
              <a:cxnLst/>
              <a:rect l="l" t="t" r="r" b="b"/>
              <a:pathLst>
                <a:path w="1914652" h="487045">
                  <a:moveTo>
                    <a:pt x="0" y="0"/>
                  </a:moveTo>
                  <a:lnTo>
                    <a:pt x="1914652" y="0"/>
                  </a:lnTo>
                  <a:lnTo>
                    <a:pt x="1914652" y="487045"/>
                  </a:lnTo>
                  <a:lnTo>
                    <a:pt x="0" y="487045"/>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p:cNvSpPr txBox="1"/>
          <p:nvPr/>
        </p:nvSpPr>
        <p:spPr>
          <a:xfrm>
            <a:off x="847154" y="1852929"/>
            <a:ext cx="11098037" cy="1308050"/>
          </a:xfrm>
          <a:prstGeom prst="rect">
            <a:avLst/>
          </a:prstGeom>
        </p:spPr>
        <p:txBody>
          <a:bodyPr wrap="square" lIns="0" tIns="0" rIns="0" bIns="0" rtlCol="0" anchor="t">
            <a:spAutoFit/>
          </a:bodyPr>
          <a:lstStyle/>
          <a:p>
            <a:pPr marL="0" marR="0" lvl="0" indent="0" algn="l" defTabSz="914400" rtl="0" eaLnBrk="1" fontAlgn="auto" latinLnBrk="0" hangingPunct="1">
              <a:lnSpc>
                <a:spcPts val="513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C77B9"/>
                </a:solidFill>
                <a:effectLst/>
                <a:uLnTx/>
                <a:uFillTx/>
                <a:latin typeface="Montserrat" pitchFamily="2" charset="77"/>
                <a:ea typeface="+mn-ea"/>
                <a:cs typeface="+mn-cs"/>
              </a:rPr>
              <a:t>Diversity, Equity and Inclusion</a:t>
            </a:r>
          </a:p>
          <a:p>
            <a:pPr marL="0" marR="0" lvl="0" indent="0" algn="l" defTabSz="914400" rtl="0" eaLnBrk="1" fontAlgn="auto" latinLnBrk="0" hangingPunct="1">
              <a:lnSpc>
                <a:spcPts val="513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262626"/>
              </a:solidFill>
              <a:effectLst/>
              <a:uLnTx/>
              <a:uFillTx/>
              <a:latin typeface="Montserrat"/>
              <a:ea typeface="+mn-ea"/>
              <a:cs typeface="+mn-cs"/>
            </a:endParaRPr>
          </a:p>
        </p:txBody>
      </p:sp>
      <p:grpSp>
        <p:nvGrpSpPr>
          <p:cNvPr id="9" name="Group 9"/>
          <p:cNvGrpSpPr/>
          <p:nvPr/>
        </p:nvGrpSpPr>
        <p:grpSpPr>
          <a:xfrm>
            <a:off x="12274624" y="0"/>
            <a:ext cx="6013375" cy="8794058"/>
            <a:chOff x="0" y="0"/>
            <a:chExt cx="8017833" cy="11725410"/>
          </a:xfrm>
        </p:grpSpPr>
        <p:sp>
          <p:nvSpPr>
            <p:cNvPr id="10" name="Freeform 10"/>
            <p:cNvSpPr/>
            <p:nvPr/>
          </p:nvSpPr>
          <p:spPr>
            <a:xfrm>
              <a:off x="0" y="0"/>
              <a:ext cx="8017844" cy="11725402"/>
            </a:xfrm>
            <a:custGeom>
              <a:avLst/>
              <a:gdLst/>
              <a:ahLst/>
              <a:cxnLst/>
              <a:rect l="l" t="t" r="r" b="b"/>
              <a:pathLst>
                <a:path w="8017844" h="11725402">
                  <a:moveTo>
                    <a:pt x="0" y="0"/>
                  </a:moveTo>
                  <a:lnTo>
                    <a:pt x="8017844" y="0"/>
                  </a:lnTo>
                  <a:lnTo>
                    <a:pt x="8017844" y="11725402"/>
                  </a:lnTo>
                  <a:lnTo>
                    <a:pt x="0" y="11725402"/>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1" name="TextBox 11"/>
          <p:cNvSpPr txBox="1"/>
          <p:nvPr/>
        </p:nvSpPr>
        <p:spPr>
          <a:xfrm>
            <a:off x="952500" y="953830"/>
            <a:ext cx="8198817" cy="291820"/>
          </a:xfrm>
          <a:prstGeom prst="rect">
            <a:avLst/>
          </a:prstGeom>
        </p:spPr>
        <p:txBody>
          <a:bodyPr lIns="0" tIns="0" rIns="0" bIns="0" rtlCol="0" anchor="t">
            <a:spAutoFit/>
          </a:bodyPr>
          <a:lstStyle/>
          <a:p>
            <a:pPr marL="0" marR="0" lvl="0" indent="0" algn="l" defTabSz="914400" rtl="0" eaLnBrk="1" fontAlgn="auto" latinLnBrk="0" hangingPunct="1">
              <a:lnSpc>
                <a:spcPts val="2218"/>
              </a:lnSpc>
              <a:spcBef>
                <a:spcPts val="0"/>
              </a:spcBef>
              <a:spcAft>
                <a:spcPts val="0"/>
              </a:spcAft>
              <a:buClrTx/>
              <a:buSzTx/>
              <a:buFontTx/>
              <a:buNone/>
              <a:tabLst/>
              <a:defRPr/>
            </a:pPr>
            <a:r>
              <a:rPr kumimoji="0" lang="en-US" sz="2054" b="0" i="0" u="none" strike="noStrike" kern="1200" cap="none" spc="0" normalizeH="0" baseline="0" noProof="0" dirty="0">
                <a:ln>
                  <a:noFill/>
                </a:ln>
                <a:solidFill>
                  <a:srgbClr val="FFFFFF"/>
                </a:solidFill>
                <a:effectLst/>
                <a:uLnTx/>
                <a:uFillTx/>
                <a:latin typeface="Montserrat" pitchFamily="2" charset="77"/>
                <a:ea typeface="+mn-ea"/>
                <a:cs typeface="+mn-cs"/>
              </a:rPr>
              <a:t>IESF 2024</a:t>
            </a:r>
          </a:p>
        </p:txBody>
      </p:sp>
      <p:grpSp>
        <p:nvGrpSpPr>
          <p:cNvPr id="12" name="Group 12"/>
          <p:cNvGrpSpPr/>
          <p:nvPr/>
        </p:nvGrpSpPr>
        <p:grpSpPr>
          <a:xfrm>
            <a:off x="847154" y="2939828"/>
            <a:ext cx="10006845" cy="5378679"/>
            <a:chOff x="0" y="0"/>
            <a:chExt cx="13342459" cy="7171572"/>
          </a:xfrm>
        </p:grpSpPr>
        <p:sp>
          <p:nvSpPr>
            <p:cNvPr id="13" name="Freeform 13"/>
            <p:cNvSpPr/>
            <p:nvPr/>
          </p:nvSpPr>
          <p:spPr>
            <a:xfrm>
              <a:off x="0" y="0"/>
              <a:ext cx="13342459" cy="7171572"/>
            </a:xfrm>
            <a:custGeom>
              <a:avLst/>
              <a:gdLst/>
              <a:ahLst/>
              <a:cxnLst/>
              <a:rect l="l" t="t" r="r" b="b"/>
              <a:pathLst>
                <a:path w="13342459" h="7171572">
                  <a:moveTo>
                    <a:pt x="0" y="0"/>
                  </a:moveTo>
                  <a:lnTo>
                    <a:pt x="13342459" y="0"/>
                  </a:lnTo>
                  <a:lnTo>
                    <a:pt x="13342459" y="7171572"/>
                  </a:lnTo>
                  <a:lnTo>
                    <a:pt x="0" y="7171572"/>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7748461" y="2825929"/>
              <a:ext cx="239888" cy="23988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8071952" y="2586041"/>
              <a:ext cx="239888" cy="23988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030113" y="3739946"/>
              <a:ext cx="239888" cy="23988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10526746" y="1118860"/>
              <a:ext cx="239888" cy="23988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p:cNvGrpSpPr/>
            <p:nvPr/>
          </p:nvGrpSpPr>
          <p:grpSpPr>
            <a:xfrm>
              <a:off x="10225836" y="4959424"/>
              <a:ext cx="239888" cy="23988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7988349" y="2110920"/>
              <a:ext cx="239888" cy="23988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oup 32"/>
            <p:cNvGrpSpPr/>
            <p:nvPr/>
          </p:nvGrpSpPr>
          <p:grpSpPr>
            <a:xfrm>
              <a:off x="7568658" y="2230864"/>
              <a:ext cx="239888" cy="23988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4"/>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35"/>
            <p:cNvGrpSpPr/>
            <p:nvPr/>
          </p:nvGrpSpPr>
          <p:grpSpPr>
            <a:xfrm>
              <a:off x="7568658" y="2586041"/>
              <a:ext cx="239888" cy="239888"/>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TextBox 37"/>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oup 38"/>
            <p:cNvGrpSpPr/>
            <p:nvPr/>
          </p:nvGrpSpPr>
          <p:grpSpPr>
            <a:xfrm>
              <a:off x="6982675" y="2670655"/>
              <a:ext cx="239888" cy="239888"/>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TextBox 40"/>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1" name="Group 41"/>
            <p:cNvGrpSpPr/>
            <p:nvPr/>
          </p:nvGrpSpPr>
          <p:grpSpPr>
            <a:xfrm>
              <a:off x="6551286" y="2825929"/>
              <a:ext cx="239888" cy="239888"/>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43"/>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4" name="Group 44"/>
            <p:cNvGrpSpPr/>
            <p:nvPr/>
          </p:nvGrpSpPr>
          <p:grpSpPr>
            <a:xfrm>
              <a:off x="5846522" y="2790598"/>
              <a:ext cx="239888" cy="239888"/>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TextBox 46"/>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7" name="Group 47"/>
            <p:cNvGrpSpPr/>
            <p:nvPr/>
          </p:nvGrpSpPr>
          <p:grpSpPr>
            <a:xfrm>
              <a:off x="3645127" y="5199312"/>
              <a:ext cx="239888" cy="239888"/>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TextBox 49"/>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0" name="Group 50"/>
            <p:cNvGrpSpPr/>
            <p:nvPr/>
          </p:nvGrpSpPr>
          <p:grpSpPr>
            <a:xfrm>
              <a:off x="6791174" y="5650677"/>
              <a:ext cx="239888" cy="239888"/>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TextBox 52"/>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3" name="Group 53"/>
            <p:cNvGrpSpPr/>
            <p:nvPr/>
          </p:nvGrpSpPr>
          <p:grpSpPr>
            <a:xfrm>
              <a:off x="3525183" y="6135408"/>
              <a:ext cx="239888" cy="239888"/>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TextBox 55"/>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6" name="Group 56"/>
            <p:cNvGrpSpPr/>
            <p:nvPr/>
          </p:nvGrpSpPr>
          <p:grpSpPr>
            <a:xfrm>
              <a:off x="3455078" y="1394747"/>
              <a:ext cx="239888" cy="239888"/>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TextBox 58"/>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9" name="Group 59"/>
            <p:cNvGrpSpPr/>
            <p:nvPr/>
          </p:nvGrpSpPr>
          <p:grpSpPr>
            <a:xfrm>
              <a:off x="2322705" y="2790598"/>
              <a:ext cx="239888" cy="239888"/>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TextBox 61"/>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2" name="Group 62"/>
            <p:cNvGrpSpPr/>
            <p:nvPr/>
          </p:nvGrpSpPr>
          <p:grpSpPr>
            <a:xfrm>
              <a:off x="2259356" y="3500058"/>
              <a:ext cx="239888" cy="239888"/>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TextBox 64"/>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5" name="Group 65"/>
            <p:cNvGrpSpPr/>
            <p:nvPr/>
          </p:nvGrpSpPr>
          <p:grpSpPr>
            <a:xfrm>
              <a:off x="2896864" y="3677492"/>
              <a:ext cx="239888" cy="239888"/>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TextBox 67"/>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8" name="Group 68"/>
            <p:cNvGrpSpPr/>
            <p:nvPr/>
          </p:nvGrpSpPr>
          <p:grpSpPr>
            <a:xfrm>
              <a:off x="6049814" y="2346154"/>
              <a:ext cx="239888" cy="239888"/>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TextBox 70"/>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1" name="Group 71"/>
            <p:cNvGrpSpPr/>
            <p:nvPr/>
          </p:nvGrpSpPr>
          <p:grpSpPr>
            <a:xfrm>
              <a:off x="6551286" y="2346154"/>
              <a:ext cx="239888" cy="239888"/>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TextBox 73"/>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4" name="Group 74"/>
            <p:cNvGrpSpPr/>
            <p:nvPr/>
          </p:nvGrpSpPr>
          <p:grpSpPr>
            <a:xfrm>
              <a:off x="6791174" y="1936056"/>
              <a:ext cx="239888" cy="239888"/>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TextBox 76"/>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7" name="Group 77"/>
            <p:cNvGrpSpPr/>
            <p:nvPr/>
          </p:nvGrpSpPr>
          <p:grpSpPr>
            <a:xfrm>
              <a:off x="7102619" y="2110920"/>
              <a:ext cx="239888" cy="239888"/>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TextBox 79"/>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0" name="Group 80"/>
            <p:cNvGrpSpPr/>
            <p:nvPr/>
          </p:nvGrpSpPr>
          <p:grpSpPr>
            <a:xfrm>
              <a:off x="7508574" y="1754579"/>
              <a:ext cx="239888" cy="239888"/>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TextBox 82"/>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3" name="Group 83"/>
            <p:cNvGrpSpPr/>
            <p:nvPr/>
          </p:nvGrpSpPr>
          <p:grpSpPr>
            <a:xfrm>
              <a:off x="7102619" y="1634635"/>
              <a:ext cx="239888" cy="239888"/>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TextBox 85"/>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6" name="Group 86"/>
            <p:cNvGrpSpPr/>
            <p:nvPr/>
          </p:nvGrpSpPr>
          <p:grpSpPr>
            <a:xfrm>
              <a:off x="6551286" y="1634635"/>
              <a:ext cx="239888" cy="239888"/>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TextBox 88"/>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93" name="Rectangle 92"/>
          <p:cNvSpPr/>
          <p:nvPr/>
        </p:nvSpPr>
        <p:spPr>
          <a:xfrm>
            <a:off x="12895633" y="3415729"/>
            <a:ext cx="503764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800" b="1" i="0" u="none" strike="noStrike" kern="1200" cap="none" spc="0" normalizeH="0" baseline="0" noProof="0" dirty="0">
                <a:ln>
                  <a:noFill/>
                </a:ln>
                <a:solidFill>
                  <a:prstClr val="white"/>
                </a:solidFill>
                <a:effectLst/>
                <a:uLnTx/>
                <a:uFillTx/>
                <a:latin typeface="Calibri"/>
                <a:ea typeface="+mn-ea"/>
                <a:cs typeface="+mn-cs"/>
              </a:rPr>
              <a:t>  </a:t>
            </a:r>
          </a:p>
        </p:txBody>
      </p:sp>
      <p:sp>
        <p:nvSpPr>
          <p:cNvPr id="94" name="Rectangle 93"/>
          <p:cNvSpPr/>
          <p:nvPr/>
        </p:nvSpPr>
        <p:spPr>
          <a:xfrm>
            <a:off x="12554330" y="1619237"/>
            <a:ext cx="5453969" cy="6699270"/>
          </a:xfrm>
          <a:prstGeom prst="rect">
            <a:avLst/>
          </a:prstGeom>
        </p:spPr>
        <p:txBody>
          <a:bodyPr wrap="square">
            <a:spAutoFit/>
          </a:bodyPr>
          <a:lstStyle/>
          <a:p>
            <a:pPr marL="0" marR="0" lvl="0" indent="0" algn="ctr" defTabSz="914400" rtl="0" eaLnBrk="1" fontAlgn="base" latinLnBrk="0" hangingPunct="1">
              <a:lnSpc>
                <a:spcPts val="2799"/>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endParaRPr>
          </a:p>
          <a:p>
            <a:pPr marL="0" marR="0" lvl="0" indent="0" algn="ctr" defTabSz="914400" rtl="0" eaLnBrk="1" fontAlgn="base" latinLnBrk="0" hangingPunct="1">
              <a:lnSpc>
                <a:spcPts val="2799"/>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rPr>
              <a:t>“A diverse mix of voices leads to better discussions, decisions, and outcomes for everyone.”</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rPr>
              <a:t>–</a:t>
            </a:r>
            <a:r>
              <a:rPr kumimoji="0" lang="en-US" sz="2800" b="0" i="0" u="none" strike="noStrike" kern="1200" cap="none" spc="0" normalizeH="0" baseline="0" noProof="0" dirty="0" err="1">
                <a:ln>
                  <a:noFill/>
                </a:ln>
                <a:solidFill>
                  <a:prstClr val="white"/>
                </a:solidFill>
                <a:effectLst/>
                <a:uLnTx/>
                <a:uFillTx/>
                <a:latin typeface="Montserrat Bold" panose="00000800000000000000" pitchFamily="2" charset="-18"/>
                <a:ea typeface="Heebo" pitchFamily="34" charset="-122"/>
                <a:cs typeface="Heebo" pitchFamily="34" charset="-120"/>
              </a:rPr>
              <a:t>Sundar</a:t>
            </a:r>
            <a:r>
              <a:rPr kumimoji="0" lang="en-US" sz="2800" b="0"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rPr>
              <a:t> </a:t>
            </a:r>
            <a:r>
              <a:rPr kumimoji="0" lang="en-US" sz="2800" b="0" i="0" u="none" strike="noStrike" kern="1200" cap="none" spc="0" normalizeH="0" baseline="0" noProof="0" dirty="0" err="1">
                <a:ln>
                  <a:noFill/>
                </a:ln>
                <a:solidFill>
                  <a:prstClr val="white"/>
                </a:solidFill>
                <a:effectLst/>
                <a:uLnTx/>
                <a:uFillTx/>
                <a:latin typeface="Montserrat Bold" panose="00000800000000000000" pitchFamily="2" charset="-18"/>
                <a:ea typeface="Heebo" pitchFamily="34" charset="-122"/>
                <a:cs typeface="Heebo" pitchFamily="34" charset="-120"/>
              </a:rPr>
              <a:t>Pichai</a:t>
            </a:r>
            <a:r>
              <a:rPr kumimoji="0" lang="en-US" sz="2800" b="0"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rPr>
              <a:t> (CEO of Google)</a:t>
            </a:r>
          </a:p>
          <a:p>
            <a:pPr marL="0" marR="0" lvl="0" indent="0" algn="ctr" defTabSz="914400" rtl="0" eaLnBrk="1" fontAlgn="auto" latinLnBrk="0" hangingPunct="1">
              <a:lnSpc>
                <a:spcPts val="2799"/>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mn-ea"/>
              <a:cs typeface="Heebo" pitchFamily="34" charset="-120"/>
            </a:endParaRPr>
          </a:p>
          <a:p>
            <a:pPr marL="0" marR="0" lvl="0" indent="0" algn="ctr" defTabSz="914400" rtl="0" eaLnBrk="1" fontAlgn="auto" latinLnBrk="0" hangingPunct="1">
              <a:lnSpc>
                <a:spcPts val="2799"/>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mn-ea"/>
              <a:cs typeface="Heebo" pitchFamily="34" charset="-120"/>
            </a:endParaRPr>
          </a:p>
          <a:p>
            <a:pPr marL="0" marR="0" lvl="0" indent="0" algn="ctr" defTabSz="914400" rtl="0" eaLnBrk="1" fontAlgn="auto" latinLnBrk="0" hangingPunct="1">
              <a:lnSpc>
                <a:spcPts val="2799"/>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endParaRPr>
          </a:p>
          <a:p>
            <a:pPr marL="0" marR="0" lvl="0" indent="0" algn="ctr" defTabSz="914400" rtl="0" eaLnBrk="1" fontAlgn="auto" latinLnBrk="0" hangingPunct="1">
              <a:lnSpc>
                <a:spcPts val="2799"/>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mn-ea"/>
              <a:cs typeface="Heebo" pitchFamily="34" charset="-120"/>
            </a:endParaRPr>
          </a:p>
          <a:p>
            <a:pPr marL="0" marR="0" lvl="0" indent="0" algn="ctr" defTabSz="914400" rtl="0" eaLnBrk="1" fontAlgn="auto" latinLnBrk="0" hangingPunct="1">
              <a:lnSpc>
                <a:spcPts val="2799"/>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endParaRPr>
          </a:p>
          <a:p>
            <a:pPr marL="0" marR="0" lvl="0" indent="0" algn="ctr" defTabSz="914400" rtl="0" eaLnBrk="1" fontAlgn="auto" latinLnBrk="0" hangingPunct="1">
              <a:lnSpc>
                <a:spcPts val="2799"/>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endParaRPr>
          </a:p>
          <a:p>
            <a:pPr marL="0" marR="0" lvl="0" indent="0" algn="r" defTabSz="914400" rtl="0" eaLnBrk="1" fontAlgn="auto" latinLnBrk="0" hangingPunct="1">
              <a:lnSpc>
                <a:spcPts val="2799"/>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rPr>
              <a:t>Adelina Rosca</a:t>
            </a:r>
          </a:p>
          <a:p>
            <a:pPr marL="0" marR="0" lvl="0" indent="0" algn="l" defTabSz="914400" rtl="0" eaLnBrk="1" fontAlgn="auto" latinLnBrk="0" hangingPunct="1">
              <a:lnSpc>
                <a:spcPts val="2799"/>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endParaRPr>
          </a:p>
        </p:txBody>
      </p:sp>
      <p:sp>
        <p:nvSpPr>
          <p:cNvPr id="97" name="Freeform 10">
            <a:extLst>
              <a:ext uri="{FF2B5EF4-FFF2-40B4-BE49-F238E27FC236}">
                <a16:creationId xmlns:a16="http://schemas.microsoft.com/office/drawing/2014/main" id="{D8829BBF-15BC-0187-ECFF-EE3BA5DDE687}"/>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98" name="TextBox 11">
            <a:extLst>
              <a:ext uri="{FF2B5EF4-FFF2-40B4-BE49-F238E27FC236}">
                <a16:creationId xmlns:a16="http://schemas.microsoft.com/office/drawing/2014/main" id="{B0E4D547-5F2F-D3CC-7886-8DFDE789E637}"/>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4"/>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0" y="-139905"/>
            <a:ext cx="18287998" cy="3100461"/>
            <a:chOff x="0" y="0"/>
            <a:chExt cx="24590182" cy="3973821"/>
          </a:xfrm>
        </p:grpSpPr>
        <p:sp>
          <p:nvSpPr>
            <p:cNvPr id="8" name="Freeform 8"/>
            <p:cNvSpPr/>
            <p:nvPr/>
          </p:nvSpPr>
          <p:spPr>
            <a:xfrm>
              <a:off x="0" y="0"/>
              <a:ext cx="24590192" cy="3973818"/>
            </a:xfrm>
            <a:custGeom>
              <a:avLst/>
              <a:gdLst/>
              <a:ahLst/>
              <a:cxnLst/>
              <a:rect l="l" t="t" r="r" b="b"/>
              <a:pathLst>
                <a:path w="24590192" h="3973818">
                  <a:moveTo>
                    <a:pt x="0" y="0"/>
                  </a:moveTo>
                  <a:lnTo>
                    <a:pt x="24590192" y="0"/>
                  </a:lnTo>
                  <a:lnTo>
                    <a:pt x="24590192" y="3973818"/>
                  </a:lnTo>
                  <a:lnTo>
                    <a:pt x="0" y="3973818"/>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0" y="2840462"/>
            <a:ext cx="4633133" cy="5937778"/>
            <a:chOff x="0" y="0"/>
            <a:chExt cx="1220249" cy="1563859"/>
          </a:xfrm>
        </p:grpSpPr>
        <p:sp>
          <p:nvSpPr>
            <p:cNvPr id="10" name="Freeform 10"/>
            <p:cNvSpPr/>
            <p:nvPr/>
          </p:nvSpPr>
          <p:spPr>
            <a:xfrm>
              <a:off x="0" y="0"/>
              <a:ext cx="1220249" cy="1563859"/>
            </a:xfrm>
            <a:custGeom>
              <a:avLst/>
              <a:gdLst/>
              <a:ahLst/>
              <a:cxnLst/>
              <a:rect l="l" t="t" r="r" b="b"/>
              <a:pathLst>
                <a:path w="1220249" h="1563859">
                  <a:moveTo>
                    <a:pt x="0" y="0"/>
                  </a:moveTo>
                  <a:lnTo>
                    <a:pt x="1220249" y="0"/>
                  </a:lnTo>
                  <a:lnTo>
                    <a:pt x="1220249" y="1563859"/>
                  </a:lnTo>
                  <a:lnTo>
                    <a:pt x="0" y="1563859"/>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0"/>
              <a:ext cx="1220249" cy="1563859"/>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4598004" y="2840462"/>
            <a:ext cx="4586325" cy="5937778"/>
            <a:chOff x="0" y="0"/>
            <a:chExt cx="1207921" cy="1563859"/>
          </a:xfrm>
        </p:grpSpPr>
        <p:sp>
          <p:nvSpPr>
            <p:cNvPr id="13" name="Freeform 13"/>
            <p:cNvSpPr/>
            <p:nvPr/>
          </p:nvSpPr>
          <p:spPr>
            <a:xfrm>
              <a:off x="0" y="0"/>
              <a:ext cx="1207921" cy="1563859"/>
            </a:xfrm>
            <a:custGeom>
              <a:avLst/>
              <a:gdLst/>
              <a:ahLst/>
              <a:cxnLst/>
              <a:rect l="l" t="t" r="r" b="b"/>
              <a:pathLst>
                <a:path w="1207921" h="1563859">
                  <a:moveTo>
                    <a:pt x="0" y="0"/>
                  </a:moveTo>
                  <a:lnTo>
                    <a:pt x="1207921" y="0"/>
                  </a:lnTo>
                  <a:lnTo>
                    <a:pt x="1207921" y="1563859"/>
                  </a:lnTo>
                  <a:lnTo>
                    <a:pt x="0" y="1563859"/>
                  </a:lnTo>
                  <a:close/>
                </a:path>
              </a:pathLst>
            </a:custGeom>
            <a:solidFill>
              <a:srgbClr val="E1E1E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0"/>
              <a:ext cx="1207921" cy="1563859"/>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9151744" y="2840462"/>
            <a:ext cx="4582515" cy="5937778"/>
            <a:chOff x="0" y="0"/>
            <a:chExt cx="1206918" cy="1563859"/>
          </a:xfrm>
        </p:grpSpPr>
        <p:sp>
          <p:nvSpPr>
            <p:cNvPr id="16" name="Freeform 16"/>
            <p:cNvSpPr/>
            <p:nvPr/>
          </p:nvSpPr>
          <p:spPr>
            <a:xfrm>
              <a:off x="0" y="0"/>
              <a:ext cx="1206918" cy="1563859"/>
            </a:xfrm>
            <a:custGeom>
              <a:avLst/>
              <a:gdLst/>
              <a:ahLst/>
              <a:cxnLst/>
              <a:rect l="l" t="t" r="r" b="b"/>
              <a:pathLst>
                <a:path w="1206918" h="1563859">
                  <a:moveTo>
                    <a:pt x="0" y="0"/>
                  </a:moveTo>
                  <a:lnTo>
                    <a:pt x="1206918" y="0"/>
                  </a:lnTo>
                  <a:lnTo>
                    <a:pt x="1206918" y="1563859"/>
                  </a:lnTo>
                  <a:lnTo>
                    <a:pt x="0" y="1563859"/>
                  </a:lnTo>
                  <a:close/>
                </a:path>
              </a:pathLst>
            </a:custGeom>
            <a:solidFill>
              <a:srgbClr val="5C77B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0" y="0"/>
              <a:ext cx="1206918" cy="1563859"/>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13734259" y="2840462"/>
            <a:ext cx="4553740" cy="5937778"/>
            <a:chOff x="0" y="0"/>
            <a:chExt cx="1199339" cy="1563859"/>
          </a:xfrm>
        </p:grpSpPr>
        <p:sp>
          <p:nvSpPr>
            <p:cNvPr id="19" name="Freeform 19"/>
            <p:cNvSpPr/>
            <p:nvPr/>
          </p:nvSpPr>
          <p:spPr>
            <a:xfrm>
              <a:off x="0" y="0"/>
              <a:ext cx="1199339" cy="1563859"/>
            </a:xfrm>
            <a:custGeom>
              <a:avLst/>
              <a:gdLst/>
              <a:ahLst/>
              <a:cxnLst/>
              <a:rect l="l" t="t" r="r" b="b"/>
              <a:pathLst>
                <a:path w="1199339" h="1563859">
                  <a:moveTo>
                    <a:pt x="0" y="0"/>
                  </a:moveTo>
                  <a:lnTo>
                    <a:pt x="1199339" y="0"/>
                  </a:lnTo>
                  <a:lnTo>
                    <a:pt x="1199339" y="1563859"/>
                  </a:lnTo>
                  <a:lnTo>
                    <a:pt x="0" y="1563859"/>
                  </a:lnTo>
                  <a:close/>
                </a:path>
              </a:pathLst>
            </a:custGeom>
            <a:solidFill>
              <a:srgbClr val="E9ED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0" y="0"/>
              <a:ext cx="1199339" cy="1563859"/>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3738943" y="6262454"/>
            <a:ext cx="1718122" cy="1718122"/>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39700"/>
              <a:ext cx="533400" cy="533400"/>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8268647" y="6262454"/>
            <a:ext cx="1718122" cy="171812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E1E1E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39700"/>
              <a:ext cx="533400" cy="533400"/>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12859152" y="6262454"/>
            <a:ext cx="1718122" cy="171812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5C77B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39700"/>
              <a:ext cx="533400" cy="533400"/>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30"/>
          <p:cNvSpPr txBox="1"/>
          <p:nvPr/>
        </p:nvSpPr>
        <p:spPr>
          <a:xfrm>
            <a:off x="1028700" y="730307"/>
            <a:ext cx="13793637" cy="1384995"/>
          </a:xfrm>
          <a:prstGeom prst="rect">
            <a:avLst/>
          </a:prstGeom>
        </p:spPr>
        <p:txBody>
          <a:bodyPr lIns="0" tIns="0" rIns="0" bIns="0" rtlCol="0" anchor="t">
            <a:spAutoFit/>
          </a:bodyPr>
          <a:lstStyle/>
          <a:p>
            <a:pPr marL="0" marR="0" lvl="0" indent="0" algn="l" defTabSz="914400" rtl="0" eaLnBrk="1" fontAlgn="auto" latinLnBrk="0" hangingPunct="1">
              <a:lnSpc>
                <a:spcPts val="5375"/>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Montserrat Bold"/>
                <a:ea typeface="+mn-ea"/>
                <a:cs typeface="+mn-cs"/>
              </a:rPr>
              <a:t>CONTENT</a:t>
            </a:r>
          </a:p>
          <a:p>
            <a:pPr marL="0" marR="0" lvl="0" indent="0" algn="l" defTabSz="914400" rtl="0" eaLnBrk="1" fontAlgn="auto" latinLnBrk="0" hangingPunct="1">
              <a:lnSpc>
                <a:spcPts val="5375"/>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Montserrat Bold"/>
                <a:ea typeface="+mn-ea"/>
                <a:cs typeface="+mn-cs"/>
              </a:rPr>
              <a:t>Main Aspects</a:t>
            </a:r>
          </a:p>
        </p:txBody>
      </p:sp>
      <p:sp>
        <p:nvSpPr>
          <p:cNvPr id="31" name="TextBox 31"/>
          <p:cNvSpPr txBox="1"/>
          <p:nvPr/>
        </p:nvSpPr>
        <p:spPr>
          <a:xfrm>
            <a:off x="16415944" y="9378176"/>
            <a:ext cx="1517332" cy="352425"/>
          </a:xfrm>
          <a:prstGeom prst="rect">
            <a:avLst/>
          </a:prstGeom>
        </p:spPr>
        <p:txBody>
          <a:bodyPr lIns="0" tIns="0" rIns="0" bIns="0" rtlCol="0" anchor="t">
            <a:spAutoFit/>
          </a:bodyPr>
          <a:lstStyle/>
          <a:p>
            <a:pPr marL="0" marR="0" lvl="0" indent="0" algn="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a:ea typeface="+mn-ea"/>
                <a:cs typeface="+mn-cs"/>
              </a:rPr>
              <a:t>IESF I 11</a:t>
            </a:r>
          </a:p>
        </p:txBody>
      </p:sp>
      <p:sp>
        <p:nvSpPr>
          <p:cNvPr id="32" name="TextBox 32"/>
          <p:cNvSpPr txBox="1"/>
          <p:nvPr/>
        </p:nvSpPr>
        <p:spPr>
          <a:xfrm>
            <a:off x="825698" y="3200702"/>
            <a:ext cx="2709881" cy="1094684"/>
          </a:xfrm>
          <a:prstGeom prst="rect">
            <a:avLst/>
          </a:prstGeom>
        </p:spPr>
        <p:txBody>
          <a:bodyPr wrap="square" lIns="0" tIns="0" rIns="0" bIns="0" rtlCol="0" anchor="t">
            <a:spAutoFit/>
          </a:bodyPr>
          <a:lstStyle/>
          <a:p>
            <a:pPr marL="0" marR="0" lvl="0" indent="0" algn="l" defTabSz="914400" rtl="0" eaLnBrk="1" fontAlgn="auto" latinLnBrk="0" hangingPunct="1">
              <a:lnSpc>
                <a:spcPts val="8959"/>
              </a:lnSpc>
              <a:spcBef>
                <a:spcPts val="0"/>
              </a:spcBef>
              <a:spcAft>
                <a:spcPts val="0"/>
              </a:spcAft>
              <a:buClrTx/>
              <a:buSzTx/>
              <a:buFontTx/>
              <a:buNone/>
              <a:tabLst/>
              <a:defRPr/>
            </a:pPr>
            <a:r>
              <a:rPr kumimoji="0" lang="en-US" sz="6399" b="0" i="0" u="none" strike="noStrike" kern="1200" cap="none" spc="0" normalizeH="0" baseline="0" noProof="0" dirty="0">
                <a:ln>
                  <a:noFill/>
                </a:ln>
                <a:solidFill>
                  <a:srgbClr val="5C77B9"/>
                </a:solidFill>
                <a:effectLst/>
                <a:uLnTx/>
                <a:uFillTx/>
                <a:latin typeface="Montserrat Bold"/>
                <a:ea typeface="+mn-ea"/>
                <a:cs typeface="+mn-cs"/>
              </a:rPr>
              <a:t>1.</a:t>
            </a:r>
          </a:p>
        </p:txBody>
      </p:sp>
      <p:sp>
        <p:nvSpPr>
          <p:cNvPr id="33" name="TextBox 33"/>
          <p:cNvSpPr txBox="1"/>
          <p:nvPr/>
        </p:nvSpPr>
        <p:spPr>
          <a:xfrm>
            <a:off x="9986769" y="3050991"/>
            <a:ext cx="2872383" cy="1094684"/>
          </a:xfrm>
          <a:prstGeom prst="rect">
            <a:avLst/>
          </a:prstGeom>
        </p:spPr>
        <p:txBody>
          <a:bodyPr lIns="0" tIns="0" rIns="0" bIns="0" rtlCol="0" anchor="t">
            <a:spAutoFit/>
          </a:bodyPr>
          <a:lstStyle/>
          <a:p>
            <a:pPr marL="0" marR="0" lvl="0" indent="0" algn="l" defTabSz="914400" rtl="0" eaLnBrk="1" fontAlgn="auto" latinLnBrk="0" hangingPunct="1">
              <a:lnSpc>
                <a:spcPts val="8959"/>
              </a:lnSpc>
              <a:spcBef>
                <a:spcPts val="0"/>
              </a:spcBef>
              <a:spcAft>
                <a:spcPts val="0"/>
              </a:spcAft>
              <a:buClrTx/>
              <a:buSzTx/>
              <a:buFontTx/>
              <a:buNone/>
              <a:tabLst/>
              <a:defRPr/>
            </a:pPr>
            <a:r>
              <a:rPr kumimoji="0" lang="en-US" sz="6399" b="0" i="0" u="none" strike="noStrike" kern="1200" cap="none" spc="0" normalizeH="0" baseline="0" noProof="0" dirty="0">
                <a:ln>
                  <a:noFill/>
                </a:ln>
                <a:solidFill>
                  <a:srgbClr val="FFFFFF"/>
                </a:solidFill>
                <a:effectLst/>
                <a:uLnTx/>
                <a:uFillTx/>
                <a:latin typeface="Montserrat Bold"/>
                <a:ea typeface="+mn-ea"/>
                <a:cs typeface="+mn-cs"/>
              </a:rPr>
              <a:t>3.</a:t>
            </a:r>
          </a:p>
        </p:txBody>
      </p:sp>
      <p:sp>
        <p:nvSpPr>
          <p:cNvPr id="34" name="TextBox 34"/>
          <p:cNvSpPr txBox="1"/>
          <p:nvPr/>
        </p:nvSpPr>
        <p:spPr>
          <a:xfrm>
            <a:off x="14642009" y="3050991"/>
            <a:ext cx="2951262" cy="1094684"/>
          </a:xfrm>
          <a:prstGeom prst="rect">
            <a:avLst/>
          </a:prstGeom>
        </p:spPr>
        <p:txBody>
          <a:bodyPr lIns="0" tIns="0" rIns="0" bIns="0" rtlCol="0" anchor="t">
            <a:spAutoFit/>
          </a:bodyPr>
          <a:lstStyle/>
          <a:p>
            <a:pPr marL="0" marR="0" lvl="0" indent="0" algn="l" defTabSz="914400" rtl="0" eaLnBrk="1" fontAlgn="auto" latinLnBrk="0" hangingPunct="1">
              <a:lnSpc>
                <a:spcPts val="8959"/>
              </a:lnSpc>
              <a:spcBef>
                <a:spcPts val="0"/>
              </a:spcBef>
              <a:spcAft>
                <a:spcPts val="0"/>
              </a:spcAft>
              <a:buClrTx/>
              <a:buSzTx/>
              <a:buFontTx/>
              <a:buNone/>
              <a:tabLst/>
              <a:defRPr/>
            </a:pPr>
            <a:r>
              <a:rPr kumimoji="0" lang="en-US" sz="6399" b="0" i="0" u="none" strike="noStrike" kern="1200" cap="none" spc="0" normalizeH="0" baseline="0" noProof="0" dirty="0">
                <a:ln>
                  <a:noFill/>
                </a:ln>
                <a:solidFill>
                  <a:srgbClr val="5C77B9"/>
                </a:solidFill>
                <a:effectLst/>
                <a:uLnTx/>
                <a:uFillTx/>
                <a:latin typeface="Montserrat Bold"/>
                <a:ea typeface="+mn-ea"/>
                <a:cs typeface="+mn-cs"/>
              </a:rPr>
              <a:t>4.</a:t>
            </a:r>
          </a:p>
        </p:txBody>
      </p:sp>
      <p:sp>
        <p:nvSpPr>
          <p:cNvPr id="36" name="TextBox 36"/>
          <p:cNvSpPr txBox="1"/>
          <p:nvPr/>
        </p:nvSpPr>
        <p:spPr>
          <a:xfrm>
            <a:off x="5440566" y="3050991"/>
            <a:ext cx="2870802" cy="1094684"/>
          </a:xfrm>
          <a:prstGeom prst="rect">
            <a:avLst/>
          </a:prstGeom>
        </p:spPr>
        <p:txBody>
          <a:bodyPr lIns="0" tIns="0" rIns="0" bIns="0" rtlCol="0" anchor="t">
            <a:spAutoFit/>
          </a:bodyPr>
          <a:lstStyle/>
          <a:p>
            <a:pPr marL="0" marR="0" lvl="0" indent="0" algn="l" defTabSz="914400" rtl="0" eaLnBrk="1" fontAlgn="auto" latinLnBrk="0" hangingPunct="1">
              <a:lnSpc>
                <a:spcPts val="8959"/>
              </a:lnSpc>
              <a:spcBef>
                <a:spcPts val="0"/>
              </a:spcBef>
              <a:spcAft>
                <a:spcPts val="0"/>
              </a:spcAft>
              <a:buClrTx/>
              <a:buSzTx/>
              <a:buFontTx/>
              <a:buNone/>
              <a:tabLst/>
              <a:defRPr/>
            </a:pPr>
            <a:r>
              <a:rPr kumimoji="0" lang="en-US" sz="6399" b="0" i="0" u="none" strike="noStrike" kern="1200" cap="none" spc="0" normalizeH="0" baseline="0" noProof="0" dirty="0">
                <a:ln>
                  <a:noFill/>
                </a:ln>
                <a:solidFill>
                  <a:srgbClr val="1F497D"/>
                </a:solidFill>
                <a:effectLst/>
                <a:uLnTx/>
                <a:uFillTx/>
                <a:latin typeface="Montserrat Bold"/>
                <a:ea typeface="+mn-ea"/>
                <a:cs typeface="+mn-cs"/>
              </a:rPr>
              <a:t>2</a:t>
            </a:r>
            <a:r>
              <a:rPr kumimoji="0" lang="en-US" sz="6399" b="0" i="0" u="none" strike="noStrike" kern="1200" cap="none" spc="0" normalizeH="0" baseline="0" noProof="0" dirty="0">
                <a:ln>
                  <a:noFill/>
                </a:ln>
                <a:solidFill>
                  <a:srgbClr val="2D3A5F"/>
                </a:solidFill>
                <a:effectLst/>
                <a:uLnTx/>
                <a:uFillTx/>
                <a:latin typeface="Montserrat Bold"/>
                <a:ea typeface="+mn-ea"/>
                <a:cs typeface="+mn-cs"/>
              </a:rPr>
              <a:t>.</a:t>
            </a:r>
          </a:p>
        </p:txBody>
      </p:sp>
      <p:sp>
        <p:nvSpPr>
          <p:cNvPr id="42" name="Szövegdoboz 41">
            <a:extLst>
              <a:ext uri="{FF2B5EF4-FFF2-40B4-BE49-F238E27FC236}">
                <a16:creationId xmlns:a16="http://schemas.microsoft.com/office/drawing/2014/main" id="{86C15840-8B70-6082-DEDD-B8680BD25EDF}"/>
              </a:ext>
            </a:extLst>
          </p:cNvPr>
          <p:cNvSpPr txBox="1"/>
          <p:nvPr/>
        </p:nvSpPr>
        <p:spPr>
          <a:xfrm>
            <a:off x="741357" y="4596619"/>
            <a:ext cx="304921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2400" b="0" i="0" u="none" strike="noStrike" kern="1200" cap="none" spc="0" normalizeH="0" baseline="0" noProof="0" dirty="0">
                <a:ln>
                  <a:noFill/>
                </a:ln>
                <a:solidFill>
                  <a:srgbClr val="4F6AB3"/>
                </a:solidFill>
                <a:effectLst/>
                <a:uLnTx/>
                <a:uFillTx/>
                <a:latin typeface="Montserrat Bold"/>
                <a:ea typeface="+mn-ea"/>
                <a:cs typeface="+mn-cs"/>
              </a:rPr>
              <a:t>The foundations and identity of the DE&amp;I strategy</a:t>
            </a:r>
          </a:p>
        </p:txBody>
      </p:sp>
      <p:sp>
        <p:nvSpPr>
          <p:cNvPr id="43" name="Szövegdoboz 42">
            <a:extLst>
              <a:ext uri="{FF2B5EF4-FFF2-40B4-BE49-F238E27FC236}">
                <a16:creationId xmlns:a16="http://schemas.microsoft.com/office/drawing/2014/main" id="{26F0A614-7978-7C93-FCC5-410673A24AD4}"/>
              </a:ext>
            </a:extLst>
          </p:cNvPr>
          <p:cNvSpPr txBox="1"/>
          <p:nvPr/>
        </p:nvSpPr>
        <p:spPr>
          <a:xfrm>
            <a:off x="5503484" y="5234588"/>
            <a:ext cx="306045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2400" b="0" i="0" u="none" strike="noStrike" kern="1200" cap="none" spc="0" normalizeH="0" baseline="0" noProof="0" dirty="0">
                <a:ln>
                  <a:noFill/>
                </a:ln>
                <a:solidFill>
                  <a:srgbClr val="1F497D"/>
                </a:solidFill>
                <a:effectLst/>
                <a:uLnTx/>
                <a:uFillTx/>
                <a:latin typeface="Montserrat Bold"/>
                <a:ea typeface="+mn-ea"/>
                <a:cs typeface="+mn-cs"/>
              </a:rPr>
              <a:t>Assessment of current situation and comparison with competition</a:t>
            </a:r>
          </a:p>
        </p:txBody>
      </p:sp>
      <p:sp>
        <p:nvSpPr>
          <p:cNvPr id="44" name="Szövegdoboz 43">
            <a:extLst>
              <a:ext uri="{FF2B5EF4-FFF2-40B4-BE49-F238E27FC236}">
                <a16:creationId xmlns:a16="http://schemas.microsoft.com/office/drawing/2014/main" id="{A71DAF21-3E33-31A6-E3A0-30217EEE497A}"/>
              </a:ext>
            </a:extLst>
          </p:cNvPr>
          <p:cNvSpPr txBox="1"/>
          <p:nvPr/>
        </p:nvSpPr>
        <p:spPr>
          <a:xfrm>
            <a:off x="10163028" y="5886015"/>
            <a:ext cx="2991426"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Montserrat Bold"/>
                <a:ea typeface="+mn-ea"/>
                <a:cs typeface="+mn-cs"/>
              </a:rPr>
              <a:t>Proposed strategy, public statement and what will be different </a:t>
            </a:r>
          </a:p>
        </p:txBody>
      </p:sp>
      <p:sp>
        <p:nvSpPr>
          <p:cNvPr id="45" name="Szövegdoboz 44">
            <a:extLst>
              <a:ext uri="{FF2B5EF4-FFF2-40B4-BE49-F238E27FC236}">
                <a16:creationId xmlns:a16="http://schemas.microsoft.com/office/drawing/2014/main" id="{B63DBD93-4204-07A6-E612-F233807DD0E7}"/>
              </a:ext>
            </a:extLst>
          </p:cNvPr>
          <p:cNvSpPr txBox="1"/>
          <p:nvPr/>
        </p:nvSpPr>
        <p:spPr>
          <a:xfrm>
            <a:off x="14659692" y="6824171"/>
            <a:ext cx="295126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2400" b="0" i="0" u="none" strike="noStrike" kern="1200" cap="none" spc="0" normalizeH="0" baseline="0" noProof="0" dirty="0">
                <a:ln>
                  <a:noFill/>
                </a:ln>
                <a:solidFill>
                  <a:srgbClr val="4F6AB3"/>
                </a:solidFill>
                <a:effectLst/>
                <a:uLnTx/>
                <a:uFillTx/>
                <a:latin typeface="Montserrat Bold"/>
                <a:ea typeface="+mn-ea"/>
                <a:cs typeface="+mn-cs"/>
              </a:rPr>
              <a:t>Governance, roadmap and measures of success </a:t>
            </a:r>
          </a:p>
        </p:txBody>
      </p:sp>
      <p:sp>
        <p:nvSpPr>
          <p:cNvPr id="35" name="Freeform 10">
            <a:extLst>
              <a:ext uri="{FF2B5EF4-FFF2-40B4-BE49-F238E27FC236}">
                <a16:creationId xmlns:a16="http://schemas.microsoft.com/office/drawing/2014/main" id="{4A98DEAA-D4E2-E91C-E56A-EA3CF2E422F9}"/>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41" name="TextBox 11">
            <a:extLst>
              <a:ext uri="{FF2B5EF4-FFF2-40B4-BE49-F238E27FC236}">
                <a16:creationId xmlns:a16="http://schemas.microsoft.com/office/drawing/2014/main" id="{5A864D7F-AD47-6500-33C5-3E72D7B3AAAE}"/>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spTree>
    <p:extLst>
      <p:ext uri="{BB962C8B-B14F-4D97-AF65-F5344CB8AC3E}">
        <p14:creationId xmlns:p14="http://schemas.microsoft.com/office/powerpoint/2010/main" val="6106536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715110" y="545113"/>
            <a:ext cx="625483" cy="625483"/>
          </a:xfrm>
          <a:custGeom>
            <a:avLst/>
            <a:gdLst/>
            <a:ahLst/>
            <a:cxnLst/>
            <a:rect l="l" t="t" r="r" b="b"/>
            <a:pathLst>
              <a:path w="625483" h="625483">
                <a:moveTo>
                  <a:pt x="0" y="0"/>
                </a:moveTo>
                <a:lnTo>
                  <a:pt x="625483" y="0"/>
                </a:lnTo>
                <a:lnTo>
                  <a:pt x="625483" y="625483"/>
                </a:lnTo>
                <a:lnTo>
                  <a:pt x="0" y="625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731103" y="459733"/>
            <a:ext cx="10452158" cy="796244"/>
          </a:xfrm>
          <a:prstGeom prst="rect">
            <a:avLst/>
          </a:prstGeom>
        </p:spPr>
        <p:txBody>
          <a:bodyPr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5399" b="0" i="0" u="none" strike="noStrike" kern="1200" cap="none" spc="0" normalizeH="0" baseline="0" noProof="0" dirty="0">
                <a:ln>
                  <a:noFill/>
                </a:ln>
                <a:solidFill>
                  <a:srgbClr val="4F6AB3"/>
                </a:solidFill>
                <a:effectLst/>
                <a:uLnTx/>
                <a:uFillTx/>
                <a:latin typeface="Montserrat Bold"/>
                <a:ea typeface="+mn-ea"/>
                <a:cs typeface="+mn-cs"/>
              </a:rPr>
              <a:t>Understanding DE&amp;I</a:t>
            </a:r>
          </a:p>
        </p:txBody>
      </p:sp>
      <p:sp>
        <p:nvSpPr>
          <p:cNvPr id="11" name="TextBox 11"/>
          <p:cNvSpPr txBox="1"/>
          <p:nvPr/>
        </p:nvSpPr>
        <p:spPr>
          <a:xfrm>
            <a:off x="6855542" y="1912627"/>
            <a:ext cx="10845489" cy="4031873"/>
          </a:xfrm>
          <a:prstGeom prst="rect">
            <a:avLst/>
          </a:prstGeom>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Montserrat Italics"/>
                <a:ea typeface="+mn-ea"/>
                <a:cs typeface="+mn-cs"/>
              </a:rPr>
              <a:t>DE&amp;I</a:t>
            </a:r>
            <a:r>
              <a:rPr kumimoji="0" lang="en-US" sz="2400" b="0" i="0" u="none" strike="noStrike" kern="1200" cap="none" spc="0" normalizeH="0" baseline="0" noProof="0" dirty="0">
                <a:ln>
                  <a:noFill/>
                </a:ln>
                <a:solidFill>
                  <a:srgbClr val="1F497D"/>
                </a:solidFill>
                <a:effectLst/>
                <a:uLnTx/>
                <a:uFillTx/>
                <a:latin typeface="Montserrat Italics"/>
                <a:ea typeface="+mn-ea"/>
                <a:cs typeface="+mn-cs"/>
              </a:rPr>
              <a:t> are values that guide organizations to create a positive and productive work culture.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Montserrat Italics"/>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1F497D"/>
                </a:solidFill>
                <a:effectLst/>
                <a:uLnTx/>
                <a:uFillTx/>
                <a:latin typeface="Montserrat Italics"/>
                <a:ea typeface="+mn-ea"/>
                <a:cs typeface="+mn-cs"/>
              </a:rPr>
              <a:t>Diversity</a:t>
            </a:r>
            <a:r>
              <a:rPr kumimoji="0" lang="en-US" sz="2400" b="0" i="0" u="none" strike="noStrike" kern="1200" cap="none" spc="0" normalizeH="0" baseline="0" noProof="0" dirty="0">
                <a:ln>
                  <a:noFill/>
                </a:ln>
                <a:solidFill>
                  <a:srgbClr val="1F497D"/>
                </a:solidFill>
                <a:effectLst/>
                <a:uLnTx/>
                <a:uFillTx/>
                <a:latin typeface="Montserrat Italics"/>
                <a:ea typeface="+mn-ea"/>
                <a:cs typeface="+mn-cs"/>
              </a:rPr>
              <a:t> refers to our unique differences. This includes our race, ethnicity, gender, age, and ability, among others.</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1F497D"/>
              </a:solidFill>
              <a:effectLst/>
              <a:uLnTx/>
              <a:uFillTx/>
              <a:latin typeface="Montserrat Italics"/>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1F497D"/>
                </a:solidFill>
                <a:effectLst/>
                <a:uLnTx/>
                <a:uFillTx/>
                <a:latin typeface="Montserrat Italics"/>
                <a:ea typeface="+mn-ea"/>
                <a:cs typeface="+mn-cs"/>
              </a:rPr>
              <a:t>Equity</a:t>
            </a:r>
            <a:r>
              <a:rPr kumimoji="0" lang="en-US" sz="2400" b="0" i="0" u="none" strike="noStrike" kern="1200" cap="none" spc="0" normalizeH="0" baseline="0" noProof="0" dirty="0">
                <a:ln>
                  <a:noFill/>
                </a:ln>
                <a:solidFill>
                  <a:srgbClr val="1F497D"/>
                </a:solidFill>
                <a:effectLst/>
                <a:uLnTx/>
                <a:uFillTx/>
                <a:latin typeface="Montserrat Italics"/>
                <a:ea typeface="+mn-ea"/>
                <a:cs typeface="+mn-cs"/>
              </a:rPr>
              <a:t> ensures that we all have access to various opportunities and resources regardless of our differences.</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1F497D"/>
                </a:solidFill>
                <a:effectLst/>
                <a:uLnTx/>
                <a:uFillTx/>
                <a:latin typeface="Montserrat Italics"/>
                <a:ea typeface="+mn-ea"/>
                <a:cs typeface="+mn-cs"/>
              </a:rPr>
              <a:t>Inclusion</a:t>
            </a:r>
            <a:r>
              <a:rPr kumimoji="0" lang="en-US" sz="2400" b="0" i="0" u="none" strike="noStrike" kern="1200" cap="none" spc="0" normalizeH="0" baseline="0" noProof="0" dirty="0">
                <a:ln>
                  <a:noFill/>
                </a:ln>
                <a:solidFill>
                  <a:srgbClr val="1F497D"/>
                </a:solidFill>
                <a:effectLst/>
                <a:uLnTx/>
                <a:uFillTx/>
                <a:latin typeface="Montserrat Italics"/>
                <a:ea typeface="+mn-ea"/>
                <a:cs typeface="+mn-cs"/>
              </a:rPr>
              <a:t> is making sure we have a supportive and respectful culture that values and listens to everyone.</a:t>
            </a:r>
            <a:endPar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endParaRPr>
          </a:p>
        </p:txBody>
      </p:sp>
      <p:sp>
        <p:nvSpPr>
          <p:cNvPr id="16" name="Rechthoek 15">
            <a:extLst>
              <a:ext uri="{FF2B5EF4-FFF2-40B4-BE49-F238E27FC236}">
                <a16:creationId xmlns:a16="http://schemas.microsoft.com/office/drawing/2014/main" id="{BEF903DD-7CAF-2A37-1EF6-7F9E14066113}"/>
              </a:ext>
            </a:extLst>
          </p:cNvPr>
          <p:cNvSpPr/>
          <p:nvPr/>
        </p:nvSpPr>
        <p:spPr>
          <a:xfrm>
            <a:off x="0" y="-1"/>
            <a:ext cx="6324600" cy="8736663"/>
          </a:xfrm>
          <a:prstGeom prst="rect">
            <a:avLst/>
          </a:prstGeom>
          <a:ln w="50800">
            <a:solidFill>
              <a:srgbClr val="5B77B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2">
            <a:extLst>
              <a:ext uri="{FF2B5EF4-FFF2-40B4-BE49-F238E27FC236}">
                <a16:creationId xmlns:a16="http://schemas.microsoft.com/office/drawing/2014/main" id="{29386D1E-894C-7BE0-E514-4210665691B5}"/>
              </a:ext>
            </a:extLst>
          </p:cNvPr>
          <p:cNvSpPr txBox="1"/>
          <p:nvPr/>
        </p:nvSpPr>
        <p:spPr>
          <a:xfrm>
            <a:off x="2147389" y="4351895"/>
            <a:ext cx="2815274" cy="3077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3A5F"/>
              </a:solidFill>
              <a:effectLst/>
              <a:uLnTx/>
              <a:uFillTx/>
              <a:latin typeface="Montserrat"/>
              <a:ea typeface="+mn-ea"/>
              <a:cs typeface="+mn-cs"/>
            </a:endParaRPr>
          </a:p>
        </p:txBody>
      </p:sp>
      <p:sp>
        <p:nvSpPr>
          <p:cNvPr id="7" name="AutoShape 2" descr="ix Building Blocks for Business Success | UAG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8" name="Diagram 27">
            <a:extLst>
              <a:ext uri="{FF2B5EF4-FFF2-40B4-BE49-F238E27FC236}">
                <a16:creationId xmlns:a16="http://schemas.microsoft.com/office/drawing/2014/main" id="{A8925722-C88A-C6F6-39D6-B3EBBBCA118F}"/>
              </a:ext>
            </a:extLst>
          </p:cNvPr>
          <p:cNvGraphicFramePr/>
          <p:nvPr/>
        </p:nvGraphicFramePr>
        <p:xfrm>
          <a:off x="10287000" y="5896714"/>
          <a:ext cx="5105399" cy="36455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3" name="Picture 32">
            <a:extLst>
              <a:ext uri="{FF2B5EF4-FFF2-40B4-BE49-F238E27FC236}">
                <a16:creationId xmlns:a16="http://schemas.microsoft.com/office/drawing/2014/main" id="{676F81CC-46E6-AC1E-F811-72B878909EB8}"/>
              </a:ext>
            </a:extLst>
          </p:cNvPr>
          <p:cNvPicPr>
            <a:picLocks noChangeAspect="1"/>
          </p:cNvPicPr>
          <p:nvPr/>
        </p:nvPicPr>
        <p:blipFill>
          <a:blip r:embed="rId11">
            <a:duotone>
              <a:schemeClr val="accent1">
                <a:shade val="45000"/>
                <a:satMod val="135000"/>
              </a:schemeClr>
              <a:prstClr val="white"/>
            </a:duotone>
            <a:extLst>
              <a:ext uri="{BEBA8EAE-BF5A-486C-A8C5-ECC9F3942E4B}">
                <a14:imgProps xmlns:a14="http://schemas.microsoft.com/office/drawing/2010/main">
                  <a14:imgLayer r:embed="rId12">
                    <a14:imgEffect>
                      <a14:sharpenSoften amount="25000"/>
                    </a14:imgEffect>
                    <a14:imgEffect>
                      <a14:saturation sat="200000"/>
                    </a14:imgEffect>
                  </a14:imgLayer>
                </a14:imgProps>
              </a:ext>
            </a:extLst>
          </a:blip>
          <a:stretch>
            <a:fillRect/>
          </a:stretch>
        </p:blipFill>
        <p:spPr>
          <a:xfrm>
            <a:off x="758600" y="2603724"/>
            <a:ext cx="4807400" cy="3804117"/>
          </a:xfrm>
          <a:prstGeom prst="rect">
            <a:avLst/>
          </a:prstGeom>
        </p:spPr>
      </p:pic>
      <p:sp>
        <p:nvSpPr>
          <p:cNvPr id="19" name="Freeform 10">
            <a:extLst>
              <a:ext uri="{FF2B5EF4-FFF2-40B4-BE49-F238E27FC236}">
                <a16:creationId xmlns:a16="http://schemas.microsoft.com/office/drawing/2014/main" id="{195460C5-BC75-97CA-672D-DBE433C79E64}"/>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20" name="TextBox 11">
            <a:extLst>
              <a:ext uri="{FF2B5EF4-FFF2-40B4-BE49-F238E27FC236}">
                <a16:creationId xmlns:a16="http://schemas.microsoft.com/office/drawing/2014/main" id="{91FCC2B3-EB56-FACB-62C2-77C1E6798906}"/>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spTree>
    <p:extLst>
      <p:ext uri="{BB962C8B-B14F-4D97-AF65-F5344CB8AC3E}">
        <p14:creationId xmlns:p14="http://schemas.microsoft.com/office/powerpoint/2010/main" val="20193115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9304869" y="545113"/>
            <a:ext cx="625483" cy="625483"/>
          </a:xfrm>
          <a:custGeom>
            <a:avLst/>
            <a:gdLst/>
            <a:ahLst/>
            <a:cxnLst/>
            <a:rect l="l" t="t" r="r" b="b"/>
            <a:pathLst>
              <a:path w="625483" h="625483">
                <a:moveTo>
                  <a:pt x="0" y="0"/>
                </a:moveTo>
                <a:lnTo>
                  <a:pt x="625483" y="0"/>
                </a:lnTo>
                <a:lnTo>
                  <a:pt x="625483" y="625483"/>
                </a:lnTo>
                <a:lnTo>
                  <a:pt x="0" y="625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0365471" y="459733"/>
            <a:ext cx="7817789" cy="796244"/>
          </a:xfrm>
          <a:prstGeom prst="rect">
            <a:avLst/>
          </a:prstGeom>
        </p:spPr>
        <p:txBody>
          <a:bodyPr wrap="square"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5399" b="0" i="0" u="none" strike="noStrike" kern="1200" cap="none" spc="0" normalizeH="0" baseline="0" noProof="0" dirty="0">
                <a:ln>
                  <a:noFill/>
                </a:ln>
                <a:solidFill>
                  <a:srgbClr val="4F6AB3"/>
                </a:solidFill>
                <a:effectLst/>
                <a:uLnTx/>
                <a:uFillTx/>
                <a:latin typeface="Montserrat Bold"/>
                <a:ea typeface="+mn-ea"/>
                <a:cs typeface="+mn-cs"/>
              </a:rPr>
              <a:t>IESF DE&amp;I strategy</a:t>
            </a:r>
          </a:p>
        </p:txBody>
      </p:sp>
      <p:sp>
        <p:nvSpPr>
          <p:cNvPr id="11" name="TextBox 11"/>
          <p:cNvSpPr txBox="1"/>
          <p:nvPr/>
        </p:nvSpPr>
        <p:spPr>
          <a:xfrm>
            <a:off x="10210800" y="2339300"/>
            <a:ext cx="7244102" cy="5032147"/>
          </a:xfrm>
          <a:prstGeom prst="rect">
            <a:avLst/>
          </a:prstGeom>
        </p:spPr>
        <p:txBody>
          <a:bodyPr wrap="square" lIns="0" tIns="0" rIns="0" bIns="0" rtlCol="0" anchor="ctr">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1F497D"/>
                </a:solidFill>
                <a:effectLst/>
                <a:highlight>
                  <a:srgbClr val="FFFFFF"/>
                </a:highlight>
                <a:uLnTx/>
                <a:uFillTx/>
                <a:latin typeface="Montserrat Italics"/>
                <a:ea typeface="+mn-ea"/>
                <a:cs typeface="+mn-cs"/>
              </a:rPr>
              <a:t>The IESF's DE&amp;I strategy is firmly grounded in our inclusive, diverse, and ethical </a:t>
            </a:r>
            <a:r>
              <a:rPr kumimoji="0" lang="en-US" sz="2400" b="1" i="0" u="none" strike="noStrike" kern="1200" cap="none" spc="0" normalizeH="0" baseline="0" noProof="0" dirty="0">
                <a:ln>
                  <a:noFill/>
                </a:ln>
                <a:solidFill>
                  <a:srgbClr val="1F497D"/>
                </a:solidFill>
                <a:effectLst/>
                <a:highlight>
                  <a:srgbClr val="FFFFFF"/>
                </a:highlight>
                <a:uLnTx/>
                <a:uFillTx/>
                <a:latin typeface="Montserrat Italics"/>
                <a:ea typeface="+mn-ea"/>
                <a:cs typeface="+mn-cs"/>
              </a:rPr>
              <a:t>organizational culture</a:t>
            </a:r>
            <a:r>
              <a:rPr kumimoji="0" lang="en-US" sz="2400" b="0" i="0" u="none" strike="noStrike" kern="1200" cap="none" spc="0" normalizeH="0" baseline="0" noProof="0" dirty="0">
                <a:ln>
                  <a:noFill/>
                </a:ln>
                <a:solidFill>
                  <a:srgbClr val="1F497D"/>
                </a:solidFill>
                <a:effectLst/>
                <a:highlight>
                  <a:srgbClr val="FFFFFF"/>
                </a:highlight>
                <a:uLnTx/>
                <a:uFillTx/>
                <a:latin typeface="Montserrat Italics"/>
                <a:ea typeface="+mn-ea"/>
                <a:cs typeface="+mn-cs"/>
              </a:rPr>
              <a:t>.</a:t>
            </a:r>
            <a:r>
              <a:rPr kumimoji="0" lang="en-US" sz="2400" b="0" i="0" u="none" strike="noStrike" kern="1200" cap="none" spc="0" normalizeH="0" baseline="0" noProof="0" dirty="0">
                <a:ln>
                  <a:noFill/>
                </a:ln>
                <a:solidFill>
                  <a:srgbClr val="1F497D"/>
                </a:solidFill>
                <a:effectLst/>
                <a:uLnTx/>
                <a:uFillTx/>
                <a:latin typeface="Montserrat Italics"/>
                <a:ea typeface="+mn-ea"/>
                <a:cs typeface="+mn-cs"/>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1F497D"/>
                </a:solidFill>
                <a:effectLst/>
                <a:highlight>
                  <a:srgbClr val="FFFFFF"/>
                </a:highlight>
                <a:uLnTx/>
                <a:uFillTx/>
                <a:latin typeface="Montserrat Italics"/>
                <a:ea typeface="+mn-ea"/>
                <a:cs typeface="+mn-cs"/>
              </a:rPr>
              <a:t>We prioritize creating a </a:t>
            </a:r>
            <a:r>
              <a:rPr kumimoji="0" lang="en-US" sz="2400" b="1" i="0" u="none" strike="noStrike" kern="1200" cap="none" spc="0" normalizeH="0" baseline="0" noProof="0" dirty="0">
                <a:ln>
                  <a:noFill/>
                </a:ln>
                <a:solidFill>
                  <a:srgbClr val="1F497D"/>
                </a:solidFill>
                <a:effectLst/>
                <a:highlight>
                  <a:srgbClr val="FFFFFF"/>
                </a:highlight>
                <a:uLnTx/>
                <a:uFillTx/>
                <a:latin typeface="Montserrat Italics"/>
                <a:ea typeface="+mn-ea"/>
                <a:cs typeface="+mn-cs"/>
              </a:rPr>
              <a:t>safe, fair, and open business networking environment</a:t>
            </a:r>
            <a:r>
              <a:rPr kumimoji="0" lang="en-US" sz="2400" b="0" i="0" u="none" strike="noStrike" kern="1200" cap="none" spc="0" normalizeH="0" baseline="0" noProof="0" dirty="0">
                <a:ln>
                  <a:noFill/>
                </a:ln>
                <a:solidFill>
                  <a:srgbClr val="1F497D"/>
                </a:solidFill>
                <a:effectLst/>
                <a:highlight>
                  <a:srgbClr val="FFFFFF"/>
                </a:highlight>
                <a:uLnTx/>
                <a:uFillTx/>
                <a:latin typeface="Montserrat Italics"/>
                <a:ea typeface="+mn-ea"/>
                <a:cs typeface="+mn-cs"/>
              </a:rPr>
              <a:t> where diversity and individuality are embraced.</a:t>
            </a:r>
            <a:endParaRPr kumimoji="0" lang="en-US" sz="2400" b="0" i="0" u="none" strike="noStrike" kern="1200" cap="none" spc="0" normalizeH="0" baseline="0" noProof="0" dirty="0">
              <a:ln>
                <a:noFill/>
              </a:ln>
              <a:solidFill>
                <a:srgbClr val="1F497D"/>
              </a:solidFill>
              <a:effectLst/>
              <a:uLnTx/>
              <a:uFillTx/>
              <a:latin typeface="Montserrat Italics"/>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1F497D"/>
                </a:solidFill>
                <a:effectLst/>
                <a:highlight>
                  <a:srgbClr val="FFFFFF"/>
                </a:highlight>
                <a:uLnTx/>
                <a:uFillTx/>
                <a:latin typeface="Montserrat Italics"/>
                <a:ea typeface="+mn-ea"/>
                <a:cs typeface="+mn-cs"/>
              </a:rPr>
              <a:t>Leveraging our global network, we excel at </a:t>
            </a:r>
            <a:r>
              <a:rPr kumimoji="0" lang="en-US" sz="2400" b="1" i="0" u="none" strike="noStrike" kern="1200" cap="none" spc="0" normalizeH="0" baseline="0" noProof="0" dirty="0">
                <a:ln>
                  <a:noFill/>
                </a:ln>
                <a:solidFill>
                  <a:srgbClr val="1F497D"/>
                </a:solidFill>
                <a:effectLst/>
                <a:highlight>
                  <a:srgbClr val="FFFFFF"/>
                </a:highlight>
                <a:uLnTx/>
                <a:uFillTx/>
                <a:latin typeface="Montserrat Italics"/>
                <a:ea typeface="+mn-ea"/>
                <a:cs typeface="+mn-cs"/>
              </a:rPr>
              <a:t>sourcing diverse talent worldwide </a:t>
            </a:r>
            <a:r>
              <a:rPr kumimoji="0" lang="en-US" sz="2400" b="0" i="0" u="none" strike="noStrike" kern="1200" cap="none" spc="0" normalizeH="0" baseline="0" noProof="0" dirty="0">
                <a:ln>
                  <a:noFill/>
                </a:ln>
                <a:solidFill>
                  <a:srgbClr val="1F497D"/>
                </a:solidFill>
                <a:effectLst/>
                <a:highlight>
                  <a:srgbClr val="FFFFFF"/>
                </a:highlight>
                <a:uLnTx/>
                <a:uFillTx/>
                <a:latin typeface="Montserrat Italics"/>
                <a:ea typeface="+mn-ea"/>
                <a:cs typeface="+mn-cs"/>
              </a:rPr>
              <a:t>to enhance leadership teams with varied experiences, perspectives, and skills.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Montserrat Italics"/>
              <a:ea typeface="+mn-ea"/>
              <a:cs typeface="+mn-cs"/>
            </a:endParaRPr>
          </a:p>
          <a:p>
            <a:pPr marL="91440" marR="0" lvl="0" indent="0" algn="just"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1F497D"/>
                </a:solidFill>
                <a:effectLst/>
                <a:uLnTx/>
                <a:uFillTx/>
                <a:latin typeface="Montserrat Italics"/>
                <a:ea typeface="+mn-ea"/>
                <a:cs typeface="+mn-cs"/>
              </a:rPr>
              <a:t>Our </a:t>
            </a:r>
            <a:r>
              <a:rPr kumimoji="0" lang="en-US" sz="2400" b="1" i="0" u="none" strike="noStrike" kern="1200" cap="none" spc="0" normalizeH="0" baseline="0" noProof="0" dirty="0">
                <a:ln>
                  <a:noFill/>
                </a:ln>
                <a:solidFill>
                  <a:srgbClr val="1F497D"/>
                </a:solidFill>
                <a:effectLst/>
                <a:uLnTx/>
                <a:uFillTx/>
                <a:latin typeface="Montserrat Italics"/>
                <a:ea typeface="+mn-ea"/>
                <a:cs typeface="+mn-cs"/>
              </a:rPr>
              <a:t>DE&amp;I strategy </a:t>
            </a:r>
            <a:r>
              <a:rPr kumimoji="0" lang="en-US" sz="2400" b="0" i="0" u="none" strike="noStrike" kern="1200" cap="none" spc="0" normalizeH="0" baseline="0" noProof="0" dirty="0">
                <a:ln>
                  <a:noFill/>
                </a:ln>
                <a:solidFill>
                  <a:srgbClr val="1F497D"/>
                </a:solidFill>
                <a:effectLst/>
                <a:uLnTx/>
                <a:uFillTx/>
                <a:latin typeface="Montserrat Italics"/>
                <a:ea typeface="+mn-ea"/>
                <a:cs typeface="+mn-cs"/>
              </a:rPr>
              <a:t>aims to make a broader, more inclusive societal and business impact.</a:t>
            </a:r>
            <a:r>
              <a:rPr kumimoji="0" lang="en-US" sz="2200" b="0" i="0" u="none" strike="noStrike" kern="1200" cap="none" spc="0" normalizeH="0" baseline="0" noProof="0" dirty="0">
                <a:ln>
                  <a:noFill/>
                </a:ln>
                <a:solidFill>
                  <a:srgbClr val="1F497D"/>
                </a:solidFill>
                <a:effectLst/>
                <a:uLnTx/>
                <a:uFillTx/>
                <a:latin typeface="Montserrat Italics"/>
                <a:ea typeface="+mn-ea"/>
                <a:cs typeface="Times New Roman" panose="02020603050405020304" pitchFamily="18" charset="0"/>
              </a:rPr>
              <a:t> </a:t>
            </a:r>
          </a:p>
          <a:p>
            <a:pPr marL="91440" marR="0" lvl="0" indent="0" algn="just"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1F497D"/>
                </a:solidFill>
                <a:effectLst/>
                <a:highlight>
                  <a:srgbClr val="FFFFFF"/>
                </a:highlight>
                <a:uLnTx/>
                <a:uFillTx/>
                <a:latin typeface="Montserrat Italics"/>
                <a:ea typeface="+mn-ea"/>
                <a:cs typeface="+mn-cs"/>
              </a:rPr>
              <a:t>We're committed to fostering a workplace where individuals can thrive and be their authentic selves.</a:t>
            </a:r>
            <a:endPar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endParaRPr>
          </a:p>
        </p:txBody>
      </p:sp>
      <p:sp>
        <p:nvSpPr>
          <p:cNvPr id="17" name="TextBox 2">
            <a:extLst>
              <a:ext uri="{FF2B5EF4-FFF2-40B4-BE49-F238E27FC236}">
                <a16:creationId xmlns:a16="http://schemas.microsoft.com/office/drawing/2014/main" id="{29386D1E-894C-7BE0-E514-4210665691B5}"/>
              </a:ext>
            </a:extLst>
          </p:cNvPr>
          <p:cNvSpPr txBox="1"/>
          <p:nvPr/>
        </p:nvSpPr>
        <p:spPr>
          <a:xfrm>
            <a:off x="2147389" y="4351895"/>
            <a:ext cx="2815274" cy="3077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3A5F"/>
              </a:solidFill>
              <a:effectLst/>
              <a:uLnTx/>
              <a:uFillTx/>
              <a:latin typeface="Montserrat"/>
              <a:ea typeface="+mn-ea"/>
              <a:cs typeface="+mn-cs"/>
            </a:endParaRPr>
          </a:p>
        </p:txBody>
      </p:sp>
      <p:sp>
        <p:nvSpPr>
          <p:cNvPr id="7" name="AutoShape 2" descr="ix Building Blocks for Business Success | UAG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8" name="Diagram 17">
            <a:extLst>
              <a:ext uri="{FF2B5EF4-FFF2-40B4-BE49-F238E27FC236}">
                <a16:creationId xmlns:a16="http://schemas.microsoft.com/office/drawing/2014/main" id="{4A9CAFF3-4F1B-8490-D3E0-CD846F8D8B2B}"/>
              </a:ext>
            </a:extLst>
          </p:cNvPr>
          <p:cNvGraphicFramePr/>
          <p:nvPr>
            <p:extLst>
              <p:ext uri="{D42A27DB-BD31-4B8C-83A1-F6EECF244321}">
                <p14:modId xmlns:p14="http://schemas.microsoft.com/office/powerpoint/2010/main" val="2684115508"/>
              </p:ext>
            </p:extLst>
          </p:nvPr>
        </p:nvGraphicFramePr>
        <p:xfrm>
          <a:off x="365684" y="1463565"/>
          <a:ext cx="9251926" cy="67301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Freeform 10">
            <a:extLst>
              <a:ext uri="{FF2B5EF4-FFF2-40B4-BE49-F238E27FC236}">
                <a16:creationId xmlns:a16="http://schemas.microsoft.com/office/drawing/2014/main" id="{BE724E4D-7BCB-6647-3700-8EAC6DFAAFC5}"/>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16" name="TextBox 11">
            <a:extLst>
              <a:ext uri="{FF2B5EF4-FFF2-40B4-BE49-F238E27FC236}">
                <a16:creationId xmlns:a16="http://schemas.microsoft.com/office/drawing/2014/main" id="{BF3B5AE9-A300-2C83-A32B-3EF75A62C7D1}"/>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spTree>
    <p:extLst>
      <p:ext uri="{BB962C8B-B14F-4D97-AF65-F5344CB8AC3E}">
        <p14:creationId xmlns:p14="http://schemas.microsoft.com/office/powerpoint/2010/main" val="1133905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3" name="Group 3"/>
          <p:cNvGrpSpPr/>
          <p:nvPr/>
        </p:nvGrpSpPr>
        <p:grpSpPr>
          <a:xfrm>
            <a:off x="-4444" y="0"/>
            <a:ext cx="6224307" cy="8794058"/>
            <a:chOff x="0" y="0"/>
            <a:chExt cx="953487" cy="1347141"/>
          </a:xfrm>
        </p:grpSpPr>
        <p:sp>
          <p:nvSpPr>
            <p:cNvPr id="4" name="Freeform 4"/>
            <p:cNvSpPr/>
            <p:nvPr/>
          </p:nvSpPr>
          <p:spPr>
            <a:xfrm>
              <a:off x="0" y="0"/>
              <a:ext cx="953487" cy="1347141"/>
            </a:xfrm>
            <a:custGeom>
              <a:avLst/>
              <a:gdLst/>
              <a:ahLst/>
              <a:cxnLst/>
              <a:rect l="l" t="t" r="r" b="b"/>
              <a:pathLst>
                <a:path w="953487" h="1347141">
                  <a:moveTo>
                    <a:pt x="0" y="0"/>
                  </a:moveTo>
                  <a:lnTo>
                    <a:pt x="953487" y="0"/>
                  </a:lnTo>
                  <a:lnTo>
                    <a:pt x="953487" y="1347141"/>
                  </a:lnTo>
                  <a:lnTo>
                    <a:pt x="0" y="1347141"/>
                  </a:lnTo>
                  <a:close/>
                </a:path>
              </a:pathLst>
            </a:custGeom>
            <a:blipFill>
              <a:blip r:embed="rId3"/>
              <a:stretch>
                <a:fillRect l="-55964" r="-55964"/>
              </a:stretch>
            </a:blipFill>
          </p:spPr>
          <p:txBody>
            <a:bodyPr/>
            <a:lstStyle/>
            <a:p>
              <a:endParaRPr lang="nl-NL"/>
            </a:p>
          </p:txBody>
        </p:sp>
      </p:grpSp>
      <p:sp>
        <p:nvSpPr>
          <p:cNvPr id="5" name="Freeform 5"/>
          <p:cNvSpPr/>
          <p:nvPr/>
        </p:nvSpPr>
        <p:spPr>
          <a:xfrm>
            <a:off x="6634134" y="909724"/>
            <a:ext cx="668644" cy="668644"/>
          </a:xfrm>
          <a:custGeom>
            <a:avLst/>
            <a:gdLst/>
            <a:ahLst/>
            <a:cxnLst/>
            <a:rect l="l" t="t" r="r" b="b"/>
            <a:pathLst>
              <a:path w="668644" h="668644">
                <a:moveTo>
                  <a:pt x="0" y="0"/>
                </a:moveTo>
                <a:lnTo>
                  <a:pt x="668644" y="0"/>
                </a:lnTo>
                <a:lnTo>
                  <a:pt x="668644" y="668644"/>
                </a:lnTo>
                <a:lnTo>
                  <a:pt x="0" y="6686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6" name="TextBox 6"/>
          <p:cNvSpPr txBox="1"/>
          <p:nvPr/>
        </p:nvSpPr>
        <p:spPr>
          <a:xfrm>
            <a:off x="7481119" y="892643"/>
            <a:ext cx="10452158" cy="1371600"/>
          </a:xfrm>
          <a:prstGeom prst="rect">
            <a:avLst/>
          </a:prstGeom>
        </p:spPr>
        <p:txBody>
          <a:bodyPr lIns="0" tIns="0" rIns="0" bIns="0" rtlCol="0" anchor="t">
            <a:spAutoFit/>
          </a:bodyPr>
          <a:lstStyle/>
          <a:p>
            <a:pPr>
              <a:lnSpc>
                <a:spcPts val="5400"/>
              </a:lnSpc>
            </a:pPr>
            <a:r>
              <a:rPr lang="en-US" sz="4500">
                <a:solidFill>
                  <a:srgbClr val="5C77B9"/>
                </a:solidFill>
                <a:latin typeface="Montserrat Bold"/>
              </a:rPr>
              <a:t>EUROPEAN MARKET OVERVIEW </a:t>
            </a:r>
          </a:p>
          <a:p>
            <a:pPr algn="l">
              <a:lnSpc>
                <a:spcPts val="5400"/>
              </a:lnSpc>
            </a:pPr>
            <a:r>
              <a:rPr lang="en-US" sz="4500">
                <a:solidFill>
                  <a:srgbClr val="2D3A5F"/>
                </a:solidFill>
                <a:latin typeface="Montserrat"/>
              </a:rPr>
              <a:t>&amp; RECRUITMENT EVOLUTION </a:t>
            </a:r>
          </a:p>
        </p:txBody>
      </p:sp>
      <p:sp>
        <p:nvSpPr>
          <p:cNvPr id="7" name="TextBox 7"/>
          <p:cNvSpPr txBox="1"/>
          <p:nvPr/>
        </p:nvSpPr>
        <p:spPr>
          <a:xfrm>
            <a:off x="7481119" y="2899540"/>
            <a:ext cx="8843384" cy="4064446"/>
          </a:xfrm>
          <a:prstGeom prst="rect">
            <a:avLst/>
          </a:prstGeom>
        </p:spPr>
        <p:txBody>
          <a:bodyPr lIns="0" tIns="0" rIns="0" bIns="0" rtlCol="0" anchor="t">
            <a:spAutoFit/>
          </a:bodyPr>
          <a:lstStyle/>
          <a:p>
            <a:pPr>
              <a:lnSpc>
                <a:spcPts val="3199"/>
              </a:lnSpc>
            </a:pPr>
            <a:r>
              <a:rPr lang="en-US" sz="1999" dirty="0">
                <a:solidFill>
                  <a:srgbClr val="000000"/>
                </a:solidFill>
                <a:latin typeface="Montserrat"/>
              </a:rPr>
              <a:t>"The European recruitment landscape is currently undergoing </a:t>
            </a:r>
            <a:br>
              <a:rPr lang="en-US" sz="1999" dirty="0">
                <a:solidFill>
                  <a:srgbClr val="000000"/>
                </a:solidFill>
                <a:latin typeface="Montserrat Bold Italics"/>
              </a:rPr>
            </a:br>
            <a:r>
              <a:rPr lang="en-US" sz="1999" dirty="0">
                <a:solidFill>
                  <a:srgbClr val="000000"/>
                </a:solidFill>
                <a:latin typeface="Montserrat Bold Italics"/>
              </a:rPr>
              <a:t>a slight transformative change</a:t>
            </a:r>
            <a:r>
              <a:rPr lang="en-US" sz="1999" dirty="0">
                <a:solidFill>
                  <a:srgbClr val="000000"/>
                </a:solidFill>
                <a:latin typeface="Montserrat"/>
              </a:rPr>
              <a:t>. </a:t>
            </a:r>
          </a:p>
          <a:p>
            <a:pPr>
              <a:lnSpc>
                <a:spcPts val="3199"/>
              </a:lnSpc>
            </a:pPr>
            <a:endParaRPr lang="en-US" sz="1999" dirty="0">
              <a:solidFill>
                <a:srgbClr val="000000"/>
              </a:solidFill>
              <a:latin typeface="Montserrat"/>
            </a:endParaRPr>
          </a:p>
          <a:p>
            <a:pPr>
              <a:lnSpc>
                <a:spcPts val="3199"/>
              </a:lnSpc>
            </a:pPr>
            <a:r>
              <a:rPr lang="en-US" sz="1999" dirty="0">
                <a:solidFill>
                  <a:srgbClr val="000000"/>
                </a:solidFill>
                <a:latin typeface="Montserrat"/>
              </a:rPr>
              <a:t>Driven by </a:t>
            </a:r>
            <a:r>
              <a:rPr lang="en-US" sz="1999" dirty="0">
                <a:solidFill>
                  <a:srgbClr val="000000"/>
                </a:solidFill>
                <a:latin typeface="Montserrat Bold Italics"/>
              </a:rPr>
              <a:t>innovation and shifting workforce dynamics</a:t>
            </a:r>
            <a:r>
              <a:rPr lang="en-US" sz="1999" dirty="0">
                <a:solidFill>
                  <a:srgbClr val="000000"/>
                </a:solidFill>
                <a:latin typeface="Montserrat"/>
              </a:rPr>
              <a:t>, HR practices are evolving to meet </a:t>
            </a:r>
            <a:r>
              <a:rPr lang="en-US" sz="1999" dirty="0">
                <a:solidFill>
                  <a:srgbClr val="000000"/>
                </a:solidFill>
                <a:latin typeface="Montserrat Bold Italics"/>
              </a:rPr>
              <a:t>the new demands of the digital era</a:t>
            </a:r>
            <a:r>
              <a:rPr lang="en-US" sz="1999" dirty="0">
                <a:solidFill>
                  <a:srgbClr val="000000"/>
                </a:solidFill>
                <a:latin typeface="Montserrat"/>
              </a:rPr>
              <a:t>. </a:t>
            </a:r>
          </a:p>
          <a:p>
            <a:pPr>
              <a:lnSpc>
                <a:spcPts val="3199"/>
              </a:lnSpc>
            </a:pPr>
            <a:endParaRPr lang="en-US" sz="1999" dirty="0">
              <a:solidFill>
                <a:srgbClr val="000000"/>
              </a:solidFill>
              <a:latin typeface="Montserrat"/>
            </a:endParaRPr>
          </a:p>
          <a:p>
            <a:pPr>
              <a:lnSpc>
                <a:spcPts val="3199"/>
              </a:lnSpc>
            </a:pPr>
            <a:r>
              <a:rPr lang="en-US" sz="1999" dirty="0">
                <a:solidFill>
                  <a:srgbClr val="000000"/>
                </a:solidFill>
                <a:latin typeface="Montserrat"/>
              </a:rPr>
              <a:t>With a focus on </a:t>
            </a:r>
            <a:r>
              <a:rPr lang="en-US" sz="1999" dirty="0">
                <a:solidFill>
                  <a:srgbClr val="000000"/>
                </a:solidFill>
                <a:latin typeface="Montserrat Bold Italics"/>
              </a:rPr>
              <a:t>agile methodologies and strategic talent acquisition</a:t>
            </a:r>
            <a:r>
              <a:rPr lang="en-US" sz="1999" dirty="0">
                <a:solidFill>
                  <a:srgbClr val="000000"/>
                </a:solidFill>
                <a:latin typeface="Montserrat"/>
              </a:rPr>
              <a:t>, firms are navigating a market that is both </a:t>
            </a:r>
            <a:r>
              <a:rPr lang="en-US" sz="1999" dirty="0">
                <a:solidFill>
                  <a:srgbClr val="000000"/>
                </a:solidFill>
                <a:latin typeface="Montserrat Bold Italics"/>
              </a:rPr>
              <a:t>competitive and ripe with opportunity</a:t>
            </a:r>
            <a:r>
              <a:rPr lang="en-US" sz="1999" dirty="0">
                <a:solidFill>
                  <a:srgbClr val="000000"/>
                </a:solidFill>
                <a:latin typeface="Montserrat"/>
              </a:rPr>
              <a:t>.” </a:t>
            </a:r>
          </a:p>
          <a:p>
            <a:pPr>
              <a:lnSpc>
                <a:spcPts val="3199"/>
              </a:lnSpc>
            </a:pPr>
            <a:endParaRPr lang="en-US" sz="1999" dirty="0">
              <a:solidFill>
                <a:srgbClr val="000000"/>
              </a:solidFill>
              <a:latin typeface="Montserrat"/>
            </a:endParaRPr>
          </a:p>
        </p:txBody>
      </p:sp>
      <p:grpSp>
        <p:nvGrpSpPr>
          <p:cNvPr id="8" name="Group 8"/>
          <p:cNvGrpSpPr/>
          <p:nvPr/>
        </p:nvGrpSpPr>
        <p:grpSpPr>
          <a:xfrm>
            <a:off x="0" y="8778240"/>
            <a:ext cx="18288000" cy="1508760"/>
            <a:chOff x="0" y="0"/>
            <a:chExt cx="24384000" cy="2011680"/>
          </a:xfrm>
        </p:grpSpPr>
        <p:grpSp>
          <p:nvGrpSpPr>
            <p:cNvPr id="9" name="Group 9"/>
            <p:cNvGrpSpPr/>
            <p:nvPr/>
          </p:nvGrpSpPr>
          <p:grpSpPr>
            <a:xfrm>
              <a:off x="0" y="0"/>
              <a:ext cx="24384000" cy="2011680"/>
              <a:chOff x="0" y="0"/>
              <a:chExt cx="24384000" cy="2011680"/>
            </a:xfrm>
          </p:grpSpPr>
          <p:sp>
            <p:nvSpPr>
              <p:cNvPr id="10" name="Freeform 10"/>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11" name="Freeform 11"/>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6"/>
              <a:stretch>
                <a:fillRect t="-117" b="-117"/>
              </a:stretch>
            </a:blipFill>
          </p:spPr>
          <p:txBody>
            <a:bodyPr/>
            <a:lstStyle/>
            <a:p>
              <a:endParaRPr lang="nl-NL"/>
            </a:p>
          </p:txBody>
        </p:sp>
        <p:grpSp>
          <p:nvGrpSpPr>
            <p:cNvPr id="12" name="Group 12"/>
            <p:cNvGrpSpPr/>
            <p:nvPr/>
          </p:nvGrpSpPr>
          <p:grpSpPr>
            <a:xfrm>
              <a:off x="18638058" y="617868"/>
              <a:ext cx="5745940" cy="785774"/>
              <a:chOff x="0" y="0"/>
              <a:chExt cx="5745940" cy="785774"/>
            </a:xfrm>
          </p:grpSpPr>
          <p:sp>
            <p:nvSpPr>
              <p:cNvPr id="13" name="Freeform 13"/>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4" name="TextBox 14"/>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698441" y="410029"/>
            <a:ext cx="625483" cy="625483"/>
          </a:xfrm>
          <a:custGeom>
            <a:avLst/>
            <a:gdLst/>
            <a:ahLst/>
            <a:cxnLst/>
            <a:rect l="l" t="t" r="r" b="b"/>
            <a:pathLst>
              <a:path w="625483" h="625483">
                <a:moveTo>
                  <a:pt x="0" y="0"/>
                </a:moveTo>
                <a:lnTo>
                  <a:pt x="625483" y="0"/>
                </a:lnTo>
                <a:lnTo>
                  <a:pt x="625483" y="625483"/>
                </a:lnTo>
                <a:lnTo>
                  <a:pt x="0" y="625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520981" y="389632"/>
            <a:ext cx="10452158" cy="796244"/>
          </a:xfrm>
          <a:prstGeom prst="rect">
            <a:avLst/>
          </a:prstGeom>
        </p:spPr>
        <p:txBody>
          <a:bodyPr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en-GB" sz="5399" b="0" i="0" u="none" strike="noStrike" kern="1200" cap="none" spc="0" normalizeH="0" baseline="0" noProof="0" dirty="0">
                <a:ln>
                  <a:noFill/>
                </a:ln>
                <a:solidFill>
                  <a:srgbClr val="4F6AB3"/>
                </a:solidFill>
                <a:effectLst/>
                <a:uLnTx/>
                <a:uFillTx/>
                <a:latin typeface="Montserrat Bold"/>
                <a:ea typeface="+mn-ea"/>
                <a:cs typeface="+mn-cs"/>
              </a:rPr>
              <a:t>Where we are</a:t>
            </a:r>
            <a:endParaRPr kumimoji="0" lang="en-US" sz="5399" b="0" i="0" u="none" strike="noStrike" kern="1200" cap="none" spc="0" normalizeH="0" baseline="0" noProof="0" dirty="0">
              <a:ln>
                <a:noFill/>
              </a:ln>
              <a:solidFill>
                <a:srgbClr val="4F6AB3"/>
              </a:solidFill>
              <a:effectLst/>
              <a:uLnTx/>
              <a:uFillTx/>
              <a:latin typeface="Montserrat Bold"/>
              <a:ea typeface="+mn-ea"/>
              <a:cs typeface="+mn-cs"/>
            </a:endParaRPr>
          </a:p>
        </p:txBody>
      </p:sp>
      <p:sp>
        <p:nvSpPr>
          <p:cNvPr id="11" name="TextBox 11"/>
          <p:cNvSpPr txBox="1"/>
          <p:nvPr/>
        </p:nvSpPr>
        <p:spPr>
          <a:xfrm>
            <a:off x="6698441" y="1292233"/>
            <a:ext cx="11021931" cy="8309967"/>
          </a:xfrm>
          <a:prstGeom prst="rect">
            <a:avLst/>
          </a:prstGeom>
        </p:spPr>
        <p:txBody>
          <a:bodyPr wrap="square" lIns="0" tIns="0" rIns="0" bIns="0" rtlCol="0" anchor="t">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27 countries</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13 women partner</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President: Mark (As), Normand (Am), Victor, Gertjan (Eu)</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LC : President, Assistant Treasurer, 4 Partners ( 50% woman)</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4 continents: Africa, Americas, Asia, Europe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Montserrat Italics"/>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Montserrat Italics"/>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Safe place: Partners are treated fairly, regardless of their age, race, gender, or sexual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Orientation. Partners feel comfortable to talk about their background, beliefs and cultural experiences. To dance and party almost all night long</a:t>
            </a: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sym typeface="Wingdings"/>
              </a:rPr>
              <a:t></a:t>
            </a:r>
            <a:endPar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charset="2"/>
              <a:buChar char="ü"/>
              <a:tabLst/>
              <a:defRPr/>
            </a:pPr>
            <a:r>
              <a:rPr kumimoji="0" lang="en-US" sz="2400" b="0" i="0" u="none" strike="noStrike" kern="1200" cap="none" spc="0" normalizeH="0" baseline="0" noProof="0" dirty="0">
                <a:ln>
                  <a:noFill/>
                </a:ln>
                <a:solidFill>
                  <a:srgbClr val="1F497D"/>
                </a:solidFill>
                <a:effectLst/>
                <a:uLnTx/>
                <a:uFillTx/>
                <a:latin typeface="Montserrat Italics"/>
                <a:ea typeface="+mn-ea"/>
                <a:cs typeface="Times New Roman" panose="02020603050405020304" pitchFamily="18" charset="0"/>
              </a:rPr>
              <a:t>While we've made strides in fostering a positive and inclusive workplace, it's imperative to maintain our focus on </a:t>
            </a:r>
            <a:r>
              <a:rPr kumimoji="0" lang="en-US" sz="2400" b="1" i="0" u="none" strike="noStrike" kern="1200" cap="none" spc="0" normalizeH="0" baseline="0" noProof="0" dirty="0">
                <a:ln>
                  <a:noFill/>
                </a:ln>
                <a:solidFill>
                  <a:srgbClr val="1F497D"/>
                </a:solidFill>
                <a:effectLst/>
                <a:uLnTx/>
                <a:uFillTx/>
                <a:latin typeface="Montserrat Italics"/>
                <a:ea typeface="+mn-ea"/>
                <a:cs typeface="Times New Roman" panose="02020603050405020304" pitchFamily="18" charset="0"/>
              </a:rPr>
              <a:t>DE&amp;I initiatives </a:t>
            </a:r>
            <a:r>
              <a:rPr kumimoji="0" lang="en-US" sz="2400" b="0" i="0" u="none" strike="noStrike" kern="1200" cap="none" spc="0" normalizeH="0" baseline="0" noProof="0" dirty="0">
                <a:ln>
                  <a:noFill/>
                </a:ln>
                <a:solidFill>
                  <a:srgbClr val="1F497D"/>
                </a:solidFill>
                <a:effectLst/>
                <a:uLnTx/>
                <a:uFillTx/>
                <a:latin typeface="Montserrat Italics"/>
                <a:ea typeface="+mn-ea"/>
                <a:cs typeface="Times New Roman" panose="02020603050405020304" pitchFamily="18" charset="0"/>
              </a:rPr>
              <a:t>and address any remaining concerns. We can enhance our dedication to diversity, equity, and inclusion across the entire organization: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Montserrat Italics"/>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Courier New" charset="0"/>
              <a:buChar char="o"/>
              <a:tabLst/>
              <a:defRPr/>
            </a:pPr>
            <a:r>
              <a:rPr kumimoji="0" lang="en-US" sz="2000" b="1"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Diversity &amp; Inclusion A Strategic Imperative in Today’s Workforce</a:t>
            </a:r>
            <a:endParaRPr kumimoji="0" lang="en-US" sz="20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Courier New" charset="0"/>
              <a:buChar char="o"/>
              <a:tabLst/>
              <a:defRPr/>
            </a:pPr>
            <a:r>
              <a:rPr kumimoji="0" lang="en-US" sz="2000" b="1"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The Transformative Role of Women in Senior Management</a:t>
            </a:r>
            <a:endParaRPr kumimoji="0" lang="en-US" sz="20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Courier New" charset="0"/>
              <a:buChar char="o"/>
              <a:tabLst/>
              <a:defRPr/>
            </a:pPr>
            <a:r>
              <a:rPr kumimoji="0" lang="en-US" sz="2000" b="1"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Navigating the Complexities of DEI: Insights from IESF’s Global Masterclass</a:t>
            </a:r>
            <a:endParaRPr kumimoji="0" lang="en-US" sz="20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a:ln>
                <a:noFill/>
              </a:ln>
              <a:solidFill>
                <a:srgbClr val="1F497D"/>
              </a:solidFill>
              <a:effectLst/>
              <a:uLnTx/>
              <a:uFillTx/>
              <a:latin typeface="Montserrat Italics"/>
              <a:ea typeface="+mn-ea"/>
              <a:cs typeface="+mn-cs"/>
            </a:endParaRPr>
          </a:p>
        </p:txBody>
      </p:sp>
      <p:sp>
        <p:nvSpPr>
          <p:cNvPr id="16" name="Rechthoek 15">
            <a:extLst>
              <a:ext uri="{FF2B5EF4-FFF2-40B4-BE49-F238E27FC236}">
                <a16:creationId xmlns:a16="http://schemas.microsoft.com/office/drawing/2014/main" id="{BEF903DD-7CAF-2A37-1EF6-7F9E14066113}"/>
              </a:ext>
            </a:extLst>
          </p:cNvPr>
          <p:cNvSpPr/>
          <p:nvPr/>
        </p:nvSpPr>
        <p:spPr>
          <a:xfrm>
            <a:off x="0" y="-1"/>
            <a:ext cx="6324600" cy="8736663"/>
          </a:xfrm>
          <a:prstGeom prst="rect">
            <a:avLst/>
          </a:prstGeom>
          <a:solidFill>
            <a:schemeClr val="accent1">
              <a:lumMod val="20000"/>
              <a:lumOff val="80000"/>
            </a:schemeClr>
          </a:solidFill>
          <a:ln w="50800">
            <a:solidFill>
              <a:srgbClr val="5B77B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2">
            <a:extLst>
              <a:ext uri="{FF2B5EF4-FFF2-40B4-BE49-F238E27FC236}">
                <a16:creationId xmlns:a16="http://schemas.microsoft.com/office/drawing/2014/main" id="{29386D1E-894C-7BE0-E514-4210665691B5}"/>
              </a:ext>
            </a:extLst>
          </p:cNvPr>
          <p:cNvSpPr txBox="1"/>
          <p:nvPr/>
        </p:nvSpPr>
        <p:spPr>
          <a:xfrm>
            <a:off x="2147389" y="4351895"/>
            <a:ext cx="2815274" cy="3077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3A5F"/>
              </a:solidFill>
              <a:effectLst/>
              <a:uLnTx/>
              <a:uFillTx/>
              <a:latin typeface="Montserrat"/>
              <a:ea typeface="+mn-ea"/>
              <a:cs typeface="+mn-cs"/>
            </a:endParaRPr>
          </a:p>
        </p:txBody>
      </p:sp>
      <p:sp>
        <p:nvSpPr>
          <p:cNvPr id="7" name="AutoShape 2" descr="ix Building Blocks for Business Success | UAG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12">
            <a:extLst>
              <a:ext uri="{FF2B5EF4-FFF2-40B4-BE49-F238E27FC236}">
                <a16:creationId xmlns:a16="http://schemas.microsoft.com/office/drawing/2014/main" id="{8F3E2641-3E3E-4F6E-1AF4-604B5457B156}"/>
              </a:ext>
            </a:extLst>
          </p:cNvPr>
          <p:cNvGrpSpPr/>
          <p:nvPr/>
        </p:nvGrpSpPr>
        <p:grpSpPr>
          <a:xfrm>
            <a:off x="151219" y="2747698"/>
            <a:ext cx="6022161" cy="3241264"/>
            <a:chOff x="0" y="0"/>
            <a:chExt cx="13342459" cy="7171572"/>
          </a:xfrm>
        </p:grpSpPr>
        <p:sp>
          <p:nvSpPr>
            <p:cNvPr id="18" name="Freeform 13">
              <a:extLst>
                <a:ext uri="{FF2B5EF4-FFF2-40B4-BE49-F238E27FC236}">
                  <a16:creationId xmlns:a16="http://schemas.microsoft.com/office/drawing/2014/main" id="{0FE3CA75-1CBB-0337-F816-2037B937761F}"/>
                </a:ext>
              </a:extLst>
            </p:cNvPr>
            <p:cNvSpPr/>
            <p:nvPr/>
          </p:nvSpPr>
          <p:spPr>
            <a:xfrm>
              <a:off x="0" y="0"/>
              <a:ext cx="13342459" cy="7171572"/>
            </a:xfrm>
            <a:custGeom>
              <a:avLst/>
              <a:gdLst/>
              <a:ahLst/>
              <a:cxnLst/>
              <a:rect l="l" t="t" r="r" b="b"/>
              <a:pathLst>
                <a:path w="13342459" h="7171572">
                  <a:moveTo>
                    <a:pt x="0" y="0"/>
                  </a:moveTo>
                  <a:lnTo>
                    <a:pt x="13342459" y="0"/>
                  </a:lnTo>
                  <a:lnTo>
                    <a:pt x="13342459" y="7171572"/>
                  </a:lnTo>
                  <a:lnTo>
                    <a:pt x="0" y="7171572"/>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4">
              <a:extLst>
                <a:ext uri="{FF2B5EF4-FFF2-40B4-BE49-F238E27FC236}">
                  <a16:creationId xmlns:a16="http://schemas.microsoft.com/office/drawing/2014/main" id="{3CA53150-2A92-AB06-854F-459290ADDE13}"/>
                </a:ext>
              </a:extLst>
            </p:cNvPr>
            <p:cNvGrpSpPr/>
            <p:nvPr/>
          </p:nvGrpSpPr>
          <p:grpSpPr>
            <a:xfrm>
              <a:off x="7748461" y="2825929"/>
              <a:ext cx="239888" cy="239888"/>
              <a:chOff x="0" y="0"/>
              <a:chExt cx="812800" cy="812800"/>
            </a:xfrm>
          </p:grpSpPr>
          <p:sp>
            <p:nvSpPr>
              <p:cNvPr id="93" name="Freeform 15">
                <a:extLst>
                  <a:ext uri="{FF2B5EF4-FFF2-40B4-BE49-F238E27FC236}">
                    <a16:creationId xmlns:a16="http://schemas.microsoft.com/office/drawing/2014/main" id="{679E3E0F-C7F1-A0B4-1CB1-6BFD05C2E50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TextBox 16">
                <a:extLst>
                  <a:ext uri="{FF2B5EF4-FFF2-40B4-BE49-F238E27FC236}">
                    <a16:creationId xmlns:a16="http://schemas.microsoft.com/office/drawing/2014/main" id="{A6B39C0F-E58D-5FC2-91F4-7993C3260A39}"/>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17">
              <a:extLst>
                <a:ext uri="{FF2B5EF4-FFF2-40B4-BE49-F238E27FC236}">
                  <a16:creationId xmlns:a16="http://schemas.microsoft.com/office/drawing/2014/main" id="{45443844-FA13-4CAE-1F52-38F2F8BD6860}"/>
                </a:ext>
              </a:extLst>
            </p:cNvPr>
            <p:cNvGrpSpPr/>
            <p:nvPr/>
          </p:nvGrpSpPr>
          <p:grpSpPr>
            <a:xfrm>
              <a:off x="8071952" y="2586041"/>
              <a:ext cx="239888" cy="239888"/>
              <a:chOff x="0" y="0"/>
              <a:chExt cx="812800" cy="812800"/>
            </a:xfrm>
          </p:grpSpPr>
          <p:sp>
            <p:nvSpPr>
              <p:cNvPr id="91" name="Freeform 18">
                <a:extLst>
                  <a:ext uri="{FF2B5EF4-FFF2-40B4-BE49-F238E27FC236}">
                    <a16:creationId xmlns:a16="http://schemas.microsoft.com/office/drawing/2014/main" id="{9BE45656-9E73-906A-35DB-24ED7B6A03E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TextBox 19">
                <a:extLst>
                  <a:ext uri="{FF2B5EF4-FFF2-40B4-BE49-F238E27FC236}">
                    <a16:creationId xmlns:a16="http://schemas.microsoft.com/office/drawing/2014/main" id="{6614FC5B-1DEF-AAB1-4A44-EAC1C97245A7}"/>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0">
              <a:extLst>
                <a:ext uri="{FF2B5EF4-FFF2-40B4-BE49-F238E27FC236}">
                  <a16:creationId xmlns:a16="http://schemas.microsoft.com/office/drawing/2014/main" id="{D5836717-0C56-A810-A3B2-A6FA85435204}"/>
                </a:ext>
              </a:extLst>
            </p:cNvPr>
            <p:cNvGrpSpPr/>
            <p:nvPr/>
          </p:nvGrpSpPr>
          <p:grpSpPr>
            <a:xfrm>
              <a:off x="9030113" y="3739946"/>
              <a:ext cx="239888" cy="239888"/>
              <a:chOff x="0" y="0"/>
              <a:chExt cx="812800" cy="812800"/>
            </a:xfrm>
          </p:grpSpPr>
          <p:sp>
            <p:nvSpPr>
              <p:cNvPr id="89" name="Freeform 21">
                <a:extLst>
                  <a:ext uri="{FF2B5EF4-FFF2-40B4-BE49-F238E27FC236}">
                    <a16:creationId xmlns:a16="http://schemas.microsoft.com/office/drawing/2014/main" id="{4A1C3048-9843-E6BE-2B83-4CE32E13D90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TextBox 22">
                <a:extLst>
                  <a:ext uri="{FF2B5EF4-FFF2-40B4-BE49-F238E27FC236}">
                    <a16:creationId xmlns:a16="http://schemas.microsoft.com/office/drawing/2014/main" id="{58985B0A-E8FD-A4FA-EA47-4D5CF1D20915}"/>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0E0B4D8B-9F2D-84B4-1C36-4414ABBA4191}"/>
                </a:ext>
              </a:extLst>
            </p:cNvPr>
            <p:cNvGrpSpPr/>
            <p:nvPr/>
          </p:nvGrpSpPr>
          <p:grpSpPr>
            <a:xfrm>
              <a:off x="10526746" y="1118860"/>
              <a:ext cx="239888" cy="239888"/>
              <a:chOff x="0" y="0"/>
              <a:chExt cx="812800" cy="812800"/>
            </a:xfrm>
          </p:grpSpPr>
          <p:sp>
            <p:nvSpPr>
              <p:cNvPr id="87" name="Freeform 24">
                <a:extLst>
                  <a:ext uri="{FF2B5EF4-FFF2-40B4-BE49-F238E27FC236}">
                    <a16:creationId xmlns:a16="http://schemas.microsoft.com/office/drawing/2014/main" id="{004381F0-7B8A-D92A-17A2-0B5B7A43380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TextBox 25">
                <a:extLst>
                  <a:ext uri="{FF2B5EF4-FFF2-40B4-BE49-F238E27FC236}">
                    <a16:creationId xmlns:a16="http://schemas.microsoft.com/office/drawing/2014/main" id="{65F2DF6C-594F-9FD6-DFC5-50B83806F101}"/>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6">
              <a:extLst>
                <a:ext uri="{FF2B5EF4-FFF2-40B4-BE49-F238E27FC236}">
                  <a16:creationId xmlns:a16="http://schemas.microsoft.com/office/drawing/2014/main" id="{7B7DBDFE-BE1D-6933-BED4-C810D6AB9F0C}"/>
                </a:ext>
              </a:extLst>
            </p:cNvPr>
            <p:cNvGrpSpPr/>
            <p:nvPr/>
          </p:nvGrpSpPr>
          <p:grpSpPr>
            <a:xfrm>
              <a:off x="10225836" y="4959424"/>
              <a:ext cx="239888" cy="239888"/>
              <a:chOff x="0" y="0"/>
              <a:chExt cx="812800" cy="812800"/>
            </a:xfrm>
          </p:grpSpPr>
          <p:sp>
            <p:nvSpPr>
              <p:cNvPr id="85" name="Freeform 27">
                <a:extLst>
                  <a:ext uri="{FF2B5EF4-FFF2-40B4-BE49-F238E27FC236}">
                    <a16:creationId xmlns:a16="http://schemas.microsoft.com/office/drawing/2014/main" id="{2DADD15B-6220-7565-EDC4-61D159856EE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TextBox 28">
                <a:extLst>
                  <a:ext uri="{FF2B5EF4-FFF2-40B4-BE49-F238E27FC236}">
                    <a16:creationId xmlns:a16="http://schemas.microsoft.com/office/drawing/2014/main" id="{D536B790-28FD-85A7-1AA4-0425339D2C4E}"/>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9">
              <a:extLst>
                <a:ext uri="{FF2B5EF4-FFF2-40B4-BE49-F238E27FC236}">
                  <a16:creationId xmlns:a16="http://schemas.microsoft.com/office/drawing/2014/main" id="{A7D59DC9-2946-3A57-4A6F-AFC4F65129FF}"/>
                </a:ext>
              </a:extLst>
            </p:cNvPr>
            <p:cNvGrpSpPr/>
            <p:nvPr/>
          </p:nvGrpSpPr>
          <p:grpSpPr>
            <a:xfrm>
              <a:off x="7988349" y="2110920"/>
              <a:ext cx="239888" cy="239888"/>
              <a:chOff x="0" y="0"/>
              <a:chExt cx="812800" cy="812800"/>
            </a:xfrm>
          </p:grpSpPr>
          <p:sp>
            <p:nvSpPr>
              <p:cNvPr id="83" name="Freeform 30">
                <a:extLst>
                  <a:ext uri="{FF2B5EF4-FFF2-40B4-BE49-F238E27FC236}">
                    <a16:creationId xmlns:a16="http://schemas.microsoft.com/office/drawing/2014/main" id="{E8359008-7FBB-BA50-AB93-C2CACEEB30B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TextBox 31">
                <a:extLst>
                  <a:ext uri="{FF2B5EF4-FFF2-40B4-BE49-F238E27FC236}">
                    <a16:creationId xmlns:a16="http://schemas.microsoft.com/office/drawing/2014/main" id="{2A3D69CD-33B2-AD5F-0F10-C6E340C95EEF}"/>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32">
              <a:extLst>
                <a:ext uri="{FF2B5EF4-FFF2-40B4-BE49-F238E27FC236}">
                  <a16:creationId xmlns:a16="http://schemas.microsoft.com/office/drawing/2014/main" id="{6D4C8868-7605-0B5C-864E-4740B80E55A1}"/>
                </a:ext>
              </a:extLst>
            </p:cNvPr>
            <p:cNvGrpSpPr/>
            <p:nvPr/>
          </p:nvGrpSpPr>
          <p:grpSpPr>
            <a:xfrm>
              <a:off x="7568658" y="2230864"/>
              <a:ext cx="239888" cy="239888"/>
              <a:chOff x="0" y="0"/>
              <a:chExt cx="812800" cy="812800"/>
            </a:xfrm>
          </p:grpSpPr>
          <p:sp>
            <p:nvSpPr>
              <p:cNvPr id="81" name="Freeform 33">
                <a:extLst>
                  <a:ext uri="{FF2B5EF4-FFF2-40B4-BE49-F238E27FC236}">
                    <a16:creationId xmlns:a16="http://schemas.microsoft.com/office/drawing/2014/main" id="{81805714-056A-1B47-8794-E8B7D35ED81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TextBox 34">
                <a:extLst>
                  <a:ext uri="{FF2B5EF4-FFF2-40B4-BE49-F238E27FC236}">
                    <a16:creationId xmlns:a16="http://schemas.microsoft.com/office/drawing/2014/main" id="{6FE8411C-593C-0D2E-ECCB-DF74225C8BD9}"/>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35">
              <a:extLst>
                <a:ext uri="{FF2B5EF4-FFF2-40B4-BE49-F238E27FC236}">
                  <a16:creationId xmlns:a16="http://schemas.microsoft.com/office/drawing/2014/main" id="{428E6D40-6587-0CB2-F102-711B9EC38AD3}"/>
                </a:ext>
              </a:extLst>
            </p:cNvPr>
            <p:cNvGrpSpPr/>
            <p:nvPr/>
          </p:nvGrpSpPr>
          <p:grpSpPr>
            <a:xfrm>
              <a:off x="7568658" y="2586041"/>
              <a:ext cx="239888" cy="239888"/>
              <a:chOff x="0" y="0"/>
              <a:chExt cx="812800" cy="812800"/>
            </a:xfrm>
          </p:grpSpPr>
          <p:sp>
            <p:nvSpPr>
              <p:cNvPr id="79" name="Freeform 36">
                <a:extLst>
                  <a:ext uri="{FF2B5EF4-FFF2-40B4-BE49-F238E27FC236}">
                    <a16:creationId xmlns:a16="http://schemas.microsoft.com/office/drawing/2014/main" id="{680812E9-5A4F-D541-8F56-6626942248C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TextBox 37">
                <a:extLst>
                  <a:ext uri="{FF2B5EF4-FFF2-40B4-BE49-F238E27FC236}">
                    <a16:creationId xmlns:a16="http://schemas.microsoft.com/office/drawing/2014/main" id="{2EBA8B12-BA11-B1C6-4781-FAA7C5F65D53}"/>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38">
              <a:extLst>
                <a:ext uri="{FF2B5EF4-FFF2-40B4-BE49-F238E27FC236}">
                  <a16:creationId xmlns:a16="http://schemas.microsoft.com/office/drawing/2014/main" id="{75C385BC-7774-9192-876E-665857FF2FC1}"/>
                </a:ext>
              </a:extLst>
            </p:cNvPr>
            <p:cNvGrpSpPr/>
            <p:nvPr/>
          </p:nvGrpSpPr>
          <p:grpSpPr>
            <a:xfrm>
              <a:off x="6982675" y="2670655"/>
              <a:ext cx="239888" cy="239888"/>
              <a:chOff x="0" y="0"/>
              <a:chExt cx="812800" cy="812800"/>
            </a:xfrm>
          </p:grpSpPr>
          <p:sp>
            <p:nvSpPr>
              <p:cNvPr id="77" name="Freeform 39">
                <a:extLst>
                  <a:ext uri="{FF2B5EF4-FFF2-40B4-BE49-F238E27FC236}">
                    <a16:creationId xmlns:a16="http://schemas.microsoft.com/office/drawing/2014/main" id="{72DD187D-D7AB-CDA1-A2F0-FC633FFE567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TextBox 40">
                <a:extLst>
                  <a:ext uri="{FF2B5EF4-FFF2-40B4-BE49-F238E27FC236}">
                    <a16:creationId xmlns:a16="http://schemas.microsoft.com/office/drawing/2014/main" id="{55FABFF1-9DAD-DEFD-0686-C3FCA5E9F0C9}"/>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41">
              <a:extLst>
                <a:ext uri="{FF2B5EF4-FFF2-40B4-BE49-F238E27FC236}">
                  <a16:creationId xmlns:a16="http://schemas.microsoft.com/office/drawing/2014/main" id="{A69BA067-078E-75B3-5E8C-B5D52167D282}"/>
                </a:ext>
              </a:extLst>
            </p:cNvPr>
            <p:cNvGrpSpPr/>
            <p:nvPr/>
          </p:nvGrpSpPr>
          <p:grpSpPr>
            <a:xfrm>
              <a:off x="6551286" y="2825929"/>
              <a:ext cx="239888" cy="239888"/>
              <a:chOff x="0" y="0"/>
              <a:chExt cx="812800" cy="812800"/>
            </a:xfrm>
          </p:grpSpPr>
          <p:sp>
            <p:nvSpPr>
              <p:cNvPr id="75" name="Freeform 42">
                <a:extLst>
                  <a:ext uri="{FF2B5EF4-FFF2-40B4-BE49-F238E27FC236}">
                    <a16:creationId xmlns:a16="http://schemas.microsoft.com/office/drawing/2014/main" id="{464C911F-B9D9-20A9-899D-0B729EFA869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TextBox 43">
                <a:extLst>
                  <a:ext uri="{FF2B5EF4-FFF2-40B4-BE49-F238E27FC236}">
                    <a16:creationId xmlns:a16="http://schemas.microsoft.com/office/drawing/2014/main" id="{DB0FB7A2-A64A-1FEE-AAB3-F93823B5ADE5}"/>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44">
              <a:extLst>
                <a:ext uri="{FF2B5EF4-FFF2-40B4-BE49-F238E27FC236}">
                  <a16:creationId xmlns:a16="http://schemas.microsoft.com/office/drawing/2014/main" id="{6A6701D5-42DF-691B-F262-68FCFF708DE7}"/>
                </a:ext>
              </a:extLst>
            </p:cNvPr>
            <p:cNvGrpSpPr/>
            <p:nvPr/>
          </p:nvGrpSpPr>
          <p:grpSpPr>
            <a:xfrm>
              <a:off x="5846522" y="2790598"/>
              <a:ext cx="239888" cy="239888"/>
              <a:chOff x="0" y="0"/>
              <a:chExt cx="812800" cy="812800"/>
            </a:xfrm>
          </p:grpSpPr>
          <p:sp>
            <p:nvSpPr>
              <p:cNvPr id="73" name="Freeform 45">
                <a:extLst>
                  <a:ext uri="{FF2B5EF4-FFF2-40B4-BE49-F238E27FC236}">
                    <a16:creationId xmlns:a16="http://schemas.microsoft.com/office/drawing/2014/main" id="{4F176509-CC2E-FFA0-D453-6561A7FA20B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TextBox 46">
                <a:extLst>
                  <a:ext uri="{FF2B5EF4-FFF2-40B4-BE49-F238E27FC236}">
                    <a16:creationId xmlns:a16="http://schemas.microsoft.com/office/drawing/2014/main" id="{22F17E0A-D1B9-10EA-4593-ED8629D7FA97}"/>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47">
              <a:extLst>
                <a:ext uri="{FF2B5EF4-FFF2-40B4-BE49-F238E27FC236}">
                  <a16:creationId xmlns:a16="http://schemas.microsoft.com/office/drawing/2014/main" id="{9952E93B-6A8A-E981-AEB8-34EC32B055BC}"/>
                </a:ext>
              </a:extLst>
            </p:cNvPr>
            <p:cNvGrpSpPr/>
            <p:nvPr/>
          </p:nvGrpSpPr>
          <p:grpSpPr>
            <a:xfrm>
              <a:off x="3645127" y="5199312"/>
              <a:ext cx="239888" cy="239888"/>
              <a:chOff x="0" y="0"/>
              <a:chExt cx="812800" cy="812800"/>
            </a:xfrm>
          </p:grpSpPr>
          <p:sp>
            <p:nvSpPr>
              <p:cNvPr id="71" name="Freeform 48">
                <a:extLst>
                  <a:ext uri="{FF2B5EF4-FFF2-40B4-BE49-F238E27FC236}">
                    <a16:creationId xmlns:a16="http://schemas.microsoft.com/office/drawing/2014/main" id="{BA356709-DB89-D69F-DC0D-6646D942A40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TextBox 49">
                <a:extLst>
                  <a:ext uri="{FF2B5EF4-FFF2-40B4-BE49-F238E27FC236}">
                    <a16:creationId xmlns:a16="http://schemas.microsoft.com/office/drawing/2014/main" id="{1FC4B37F-4D97-501A-E953-03F002601D00}"/>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oup 50">
              <a:extLst>
                <a:ext uri="{FF2B5EF4-FFF2-40B4-BE49-F238E27FC236}">
                  <a16:creationId xmlns:a16="http://schemas.microsoft.com/office/drawing/2014/main" id="{2D4DDAE7-A618-826A-BDAA-4865EBCE3A6B}"/>
                </a:ext>
              </a:extLst>
            </p:cNvPr>
            <p:cNvGrpSpPr/>
            <p:nvPr/>
          </p:nvGrpSpPr>
          <p:grpSpPr>
            <a:xfrm>
              <a:off x="6791174" y="5650677"/>
              <a:ext cx="239888" cy="239888"/>
              <a:chOff x="0" y="0"/>
              <a:chExt cx="812800" cy="812800"/>
            </a:xfrm>
          </p:grpSpPr>
          <p:sp>
            <p:nvSpPr>
              <p:cNvPr id="69" name="Freeform 51">
                <a:extLst>
                  <a:ext uri="{FF2B5EF4-FFF2-40B4-BE49-F238E27FC236}">
                    <a16:creationId xmlns:a16="http://schemas.microsoft.com/office/drawing/2014/main" id="{D7373062-DE06-C8CE-F67D-D7B1B6C72A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TextBox 52">
                <a:extLst>
                  <a:ext uri="{FF2B5EF4-FFF2-40B4-BE49-F238E27FC236}">
                    <a16:creationId xmlns:a16="http://schemas.microsoft.com/office/drawing/2014/main" id="{BE373FB5-F476-C5BE-57A4-C64C58E6937F}"/>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53">
              <a:extLst>
                <a:ext uri="{FF2B5EF4-FFF2-40B4-BE49-F238E27FC236}">
                  <a16:creationId xmlns:a16="http://schemas.microsoft.com/office/drawing/2014/main" id="{DB9A6985-DFF8-1A52-1A5E-241D915F5C23}"/>
                </a:ext>
              </a:extLst>
            </p:cNvPr>
            <p:cNvGrpSpPr/>
            <p:nvPr/>
          </p:nvGrpSpPr>
          <p:grpSpPr>
            <a:xfrm>
              <a:off x="3525183" y="6135408"/>
              <a:ext cx="239888" cy="239888"/>
              <a:chOff x="0" y="0"/>
              <a:chExt cx="812800" cy="812800"/>
            </a:xfrm>
          </p:grpSpPr>
          <p:sp>
            <p:nvSpPr>
              <p:cNvPr id="67" name="Freeform 54">
                <a:extLst>
                  <a:ext uri="{FF2B5EF4-FFF2-40B4-BE49-F238E27FC236}">
                    <a16:creationId xmlns:a16="http://schemas.microsoft.com/office/drawing/2014/main" id="{EF9989C4-F6E2-6626-FE88-890147C904A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TextBox 55">
                <a:extLst>
                  <a:ext uri="{FF2B5EF4-FFF2-40B4-BE49-F238E27FC236}">
                    <a16:creationId xmlns:a16="http://schemas.microsoft.com/office/drawing/2014/main" id="{74DE0354-34D1-8093-F408-98C8A3145723}"/>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4" name="Group 56">
              <a:extLst>
                <a:ext uri="{FF2B5EF4-FFF2-40B4-BE49-F238E27FC236}">
                  <a16:creationId xmlns:a16="http://schemas.microsoft.com/office/drawing/2014/main" id="{791EF8E7-0489-974C-2127-73F8887F3B9D}"/>
                </a:ext>
              </a:extLst>
            </p:cNvPr>
            <p:cNvGrpSpPr/>
            <p:nvPr/>
          </p:nvGrpSpPr>
          <p:grpSpPr>
            <a:xfrm>
              <a:off x="3455078" y="1394747"/>
              <a:ext cx="239888" cy="239888"/>
              <a:chOff x="0" y="0"/>
              <a:chExt cx="812800" cy="812800"/>
            </a:xfrm>
          </p:grpSpPr>
          <p:sp>
            <p:nvSpPr>
              <p:cNvPr id="65" name="Freeform 57">
                <a:extLst>
                  <a:ext uri="{FF2B5EF4-FFF2-40B4-BE49-F238E27FC236}">
                    <a16:creationId xmlns:a16="http://schemas.microsoft.com/office/drawing/2014/main" id="{7E390F88-7A38-FCFE-FDB3-A7FDFC5B15D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TextBox 58">
                <a:extLst>
                  <a:ext uri="{FF2B5EF4-FFF2-40B4-BE49-F238E27FC236}">
                    <a16:creationId xmlns:a16="http://schemas.microsoft.com/office/drawing/2014/main" id="{8A2BB9B7-DAFC-392A-178A-B63973962843}"/>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59">
              <a:extLst>
                <a:ext uri="{FF2B5EF4-FFF2-40B4-BE49-F238E27FC236}">
                  <a16:creationId xmlns:a16="http://schemas.microsoft.com/office/drawing/2014/main" id="{1C9C9D28-2D16-8EC6-D6CA-12D5D21F5160}"/>
                </a:ext>
              </a:extLst>
            </p:cNvPr>
            <p:cNvGrpSpPr/>
            <p:nvPr/>
          </p:nvGrpSpPr>
          <p:grpSpPr>
            <a:xfrm>
              <a:off x="2322705" y="2790598"/>
              <a:ext cx="239888" cy="239888"/>
              <a:chOff x="0" y="0"/>
              <a:chExt cx="812800" cy="812800"/>
            </a:xfrm>
          </p:grpSpPr>
          <p:sp>
            <p:nvSpPr>
              <p:cNvPr id="63" name="Freeform 60">
                <a:extLst>
                  <a:ext uri="{FF2B5EF4-FFF2-40B4-BE49-F238E27FC236}">
                    <a16:creationId xmlns:a16="http://schemas.microsoft.com/office/drawing/2014/main" id="{6F1E813D-3562-8FA0-74DF-B384830887B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TextBox 61">
                <a:extLst>
                  <a:ext uri="{FF2B5EF4-FFF2-40B4-BE49-F238E27FC236}">
                    <a16:creationId xmlns:a16="http://schemas.microsoft.com/office/drawing/2014/main" id="{962653DB-0716-0BA3-430A-6CBC3F7CB0B3}"/>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62">
              <a:extLst>
                <a:ext uri="{FF2B5EF4-FFF2-40B4-BE49-F238E27FC236}">
                  <a16:creationId xmlns:a16="http://schemas.microsoft.com/office/drawing/2014/main" id="{B44A16CF-D68C-AF50-069A-9CA19722CC7B}"/>
                </a:ext>
              </a:extLst>
            </p:cNvPr>
            <p:cNvGrpSpPr/>
            <p:nvPr/>
          </p:nvGrpSpPr>
          <p:grpSpPr>
            <a:xfrm>
              <a:off x="2259356" y="3500058"/>
              <a:ext cx="239888" cy="239888"/>
              <a:chOff x="0" y="0"/>
              <a:chExt cx="812800" cy="812800"/>
            </a:xfrm>
          </p:grpSpPr>
          <p:sp>
            <p:nvSpPr>
              <p:cNvPr id="61" name="Freeform 63">
                <a:extLst>
                  <a:ext uri="{FF2B5EF4-FFF2-40B4-BE49-F238E27FC236}">
                    <a16:creationId xmlns:a16="http://schemas.microsoft.com/office/drawing/2014/main" id="{4EC8EC64-D23A-DF53-0C9E-39D596DE52C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TextBox 64">
                <a:extLst>
                  <a:ext uri="{FF2B5EF4-FFF2-40B4-BE49-F238E27FC236}">
                    <a16:creationId xmlns:a16="http://schemas.microsoft.com/office/drawing/2014/main" id="{FFC6D8C0-7B20-9A76-C8D2-75A0676D1CE3}"/>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7" name="Group 65">
              <a:extLst>
                <a:ext uri="{FF2B5EF4-FFF2-40B4-BE49-F238E27FC236}">
                  <a16:creationId xmlns:a16="http://schemas.microsoft.com/office/drawing/2014/main" id="{1C6F5CCF-CD7D-F00A-E0CE-4060F52905E4}"/>
                </a:ext>
              </a:extLst>
            </p:cNvPr>
            <p:cNvGrpSpPr/>
            <p:nvPr/>
          </p:nvGrpSpPr>
          <p:grpSpPr>
            <a:xfrm>
              <a:off x="2896864" y="3677492"/>
              <a:ext cx="239888" cy="239888"/>
              <a:chOff x="0" y="0"/>
              <a:chExt cx="812800" cy="812800"/>
            </a:xfrm>
          </p:grpSpPr>
          <p:sp>
            <p:nvSpPr>
              <p:cNvPr id="59" name="Freeform 66">
                <a:extLst>
                  <a:ext uri="{FF2B5EF4-FFF2-40B4-BE49-F238E27FC236}">
                    <a16:creationId xmlns:a16="http://schemas.microsoft.com/office/drawing/2014/main" id="{A146D042-219A-C1AF-39D2-5D6E66D5AD1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TextBox 67">
                <a:extLst>
                  <a:ext uri="{FF2B5EF4-FFF2-40B4-BE49-F238E27FC236}">
                    <a16:creationId xmlns:a16="http://schemas.microsoft.com/office/drawing/2014/main" id="{2548BD95-4F7E-B9F7-AAFD-0047B9B46D68}"/>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oup 68">
              <a:extLst>
                <a:ext uri="{FF2B5EF4-FFF2-40B4-BE49-F238E27FC236}">
                  <a16:creationId xmlns:a16="http://schemas.microsoft.com/office/drawing/2014/main" id="{45CB3FFD-ECB2-AF02-7472-31A8599C5BCD}"/>
                </a:ext>
              </a:extLst>
            </p:cNvPr>
            <p:cNvGrpSpPr/>
            <p:nvPr/>
          </p:nvGrpSpPr>
          <p:grpSpPr>
            <a:xfrm>
              <a:off x="6049814" y="2346154"/>
              <a:ext cx="239888" cy="239888"/>
              <a:chOff x="0" y="0"/>
              <a:chExt cx="812800" cy="812800"/>
            </a:xfrm>
          </p:grpSpPr>
          <p:sp>
            <p:nvSpPr>
              <p:cNvPr id="57" name="Freeform 69">
                <a:extLst>
                  <a:ext uri="{FF2B5EF4-FFF2-40B4-BE49-F238E27FC236}">
                    <a16:creationId xmlns:a16="http://schemas.microsoft.com/office/drawing/2014/main" id="{97C1C543-8A20-50C6-2393-ACC073BF579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TextBox 70">
                <a:extLst>
                  <a:ext uri="{FF2B5EF4-FFF2-40B4-BE49-F238E27FC236}">
                    <a16:creationId xmlns:a16="http://schemas.microsoft.com/office/drawing/2014/main" id="{DB0F2655-FF2E-30C3-8147-067C36765B22}"/>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71">
              <a:extLst>
                <a:ext uri="{FF2B5EF4-FFF2-40B4-BE49-F238E27FC236}">
                  <a16:creationId xmlns:a16="http://schemas.microsoft.com/office/drawing/2014/main" id="{FEF023A1-D309-2170-477E-02313C67F7E4}"/>
                </a:ext>
              </a:extLst>
            </p:cNvPr>
            <p:cNvGrpSpPr/>
            <p:nvPr/>
          </p:nvGrpSpPr>
          <p:grpSpPr>
            <a:xfrm>
              <a:off x="6551286" y="2346154"/>
              <a:ext cx="239888" cy="239888"/>
              <a:chOff x="0" y="0"/>
              <a:chExt cx="812800" cy="812800"/>
            </a:xfrm>
          </p:grpSpPr>
          <p:sp>
            <p:nvSpPr>
              <p:cNvPr id="55" name="Freeform 72">
                <a:extLst>
                  <a:ext uri="{FF2B5EF4-FFF2-40B4-BE49-F238E27FC236}">
                    <a16:creationId xmlns:a16="http://schemas.microsoft.com/office/drawing/2014/main" id="{28EB08D0-1773-29B2-E2B5-D8E0AEEC639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TextBox 73">
                <a:extLst>
                  <a:ext uri="{FF2B5EF4-FFF2-40B4-BE49-F238E27FC236}">
                    <a16:creationId xmlns:a16="http://schemas.microsoft.com/office/drawing/2014/main" id="{155601DE-478D-A555-7C70-2F80990CE7B8}"/>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0" name="Group 74">
              <a:extLst>
                <a:ext uri="{FF2B5EF4-FFF2-40B4-BE49-F238E27FC236}">
                  <a16:creationId xmlns:a16="http://schemas.microsoft.com/office/drawing/2014/main" id="{B3421452-BFE9-ED4D-E00B-CE643C335772}"/>
                </a:ext>
              </a:extLst>
            </p:cNvPr>
            <p:cNvGrpSpPr/>
            <p:nvPr/>
          </p:nvGrpSpPr>
          <p:grpSpPr>
            <a:xfrm>
              <a:off x="6791174" y="1936056"/>
              <a:ext cx="239888" cy="239888"/>
              <a:chOff x="0" y="0"/>
              <a:chExt cx="812800" cy="812800"/>
            </a:xfrm>
          </p:grpSpPr>
          <p:sp>
            <p:nvSpPr>
              <p:cNvPr id="53" name="Freeform 75">
                <a:extLst>
                  <a:ext uri="{FF2B5EF4-FFF2-40B4-BE49-F238E27FC236}">
                    <a16:creationId xmlns:a16="http://schemas.microsoft.com/office/drawing/2014/main" id="{91082E08-5DF0-CDFE-E013-64FD91AFEA1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TextBox 76">
                <a:extLst>
                  <a:ext uri="{FF2B5EF4-FFF2-40B4-BE49-F238E27FC236}">
                    <a16:creationId xmlns:a16="http://schemas.microsoft.com/office/drawing/2014/main" id="{0BD305D3-0802-91FD-933D-07AC73950B56}"/>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1" name="Group 77">
              <a:extLst>
                <a:ext uri="{FF2B5EF4-FFF2-40B4-BE49-F238E27FC236}">
                  <a16:creationId xmlns:a16="http://schemas.microsoft.com/office/drawing/2014/main" id="{20174A68-C040-E0FB-676A-52BC4E766044}"/>
                </a:ext>
              </a:extLst>
            </p:cNvPr>
            <p:cNvGrpSpPr/>
            <p:nvPr/>
          </p:nvGrpSpPr>
          <p:grpSpPr>
            <a:xfrm>
              <a:off x="7102619" y="2110920"/>
              <a:ext cx="239888" cy="239888"/>
              <a:chOff x="0" y="0"/>
              <a:chExt cx="812800" cy="812800"/>
            </a:xfrm>
          </p:grpSpPr>
          <p:sp>
            <p:nvSpPr>
              <p:cNvPr id="51" name="Freeform 78">
                <a:extLst>
                  <a:ext uri="{FF2B5EF4-FFF2-40B4-BE49-F238E27FC236}">
                    <a16:creationId xmlns:a16="http://schemas.microsoft.com/office/drawing/2014/main" id="{8E729FA4-E092-DA8F-4C4E-D319227B7F2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TextBox 79">
                <a:extLst>
                  <a:ext uri="{FF2B5EF4-FFF2-40B4-BE49-F238E27FC236}">
                    <a16:creationId xmlns:a16="http://schemas.microsoft.com/office/drawing/2014/main" id="{9CF08BC9-8941-8A0F-049B-F2BA4BB423A9}"/>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80">
              <a:extLst>
                <a:ext uri="{FF2B5EF4-FFF2-40B4-BE49-F238E27FC236}">
                  <a16:creationId xmlns:a16="http://schemas.microsoft.com/office/drawing/2014/main" id="{BDF3AD38-0AD7-90FC-F638-C1A988348FB6}"/>
                </a:ext>
              </a:extLst>
            </p:cNvPr>
            <p:cNvGrpSpPr/>
            <p:nvPr/>
          </p:nvGrpSpPr>
          <p:grpSpPr>
            <a:xfrm>
              <a:off x="7508574" y="1754579"/>
              <a:ext cx="239888" cy="239888"/>
              <a:chOff x="0" y="0"/>
              <a:chExt cx="812800" cy="812800"/>
            </a:xfrm>
          </p:grpSpPr>
          <p:sp>
            <p:nvSpPr>
              <p:cNvPr id="49" name="Freeform 81">
                <a:extLst>
                  <a:ext uri="{FF2B5EF4-FFF2-40B4-BE49-F238E27FC236}">
                    <a16:creationId xmlns:a16="http://schemas.microsoft.com/office/drawing/2014/main" id="{97B2D65A-6C0B-6CBA-71B7-D2431922FB3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TextBox 82">
                <a:extLst>
                  <a:ext uri="{FF2B5EF4-FFF2-40B4-BE49-F238E27FC236}">
                    <a16:creationId xmlns:a16="http://schemas.microsoft.com/office/drawing/2014/main" id="{5A771C77-ED21-8B9C-AD6E-A7DD6E4F3A7E}"/>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roup 83">
              <a:extLst>
                <a:ext uri="{FF2B5EF4-FFF2-40B4-BE49-F238E27FC236}">
                  <a16:creationId xmlns:a16="http://schemas.microsoft.com/office/drawing/2014/main" id="{CA874500-914C-39FD-013C-D11C9A494951}"/>
                </a:ext>
              </a:extLst>
            </p:cNvPr>
            <p:cNvGrpSpPr/>
            <p:nvPr/>
          </p:nvGrpSpPr>
          <p:grpSpPr>
            <a:xfrm>
              <a:off x="7102619" y="1634635"/>
              <a:ext cx="239888" cy="239888"/>
              <a:chOff x="0" y="0"/>
              <a:chExt cx="812800" cy="812800"/>
            </a:xfrm>
          </p:grpSpPr>
          <p:sp>
            <p:nvSpPr>
              <p:cNvPr id="47" name="Freeform 84">
                <a:extLst>
                  <a:ext uri="{FF2B5EF4-FFF2-40B4-BE49-F238E27FC236}">
                    <a16:creationId xmlns:a16="http://schemas.microsoft.com/office/drawing/2014/main" id="{B52AF9EB-2E60-420A-F371-60B34C6676C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TextBox 85">
                <a:extLst>
                  <a:ext uri="{FF2B5EF4-FFF2-40B4-BE49-F238E27FC236}">
                    <a16:creationId xmlns:a16="http://schemas.microsoft.com/office/drawing/2014/main" id="{22BF9275-5DA3-377A-2D38-CF2D596B5C1E}"/>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4" name="Group 86">
              <a:extLst>
                <a:ext uri="{FF2B5EF4-FFF2-40B4-BE49-F238E27FC236}">
                  <a16:creationId xmlns:a16="http://schemas.microsoft.com/office/drawing/2014/main" id="{949BCEBD-6C55-FC54-14E0-FE701DB02D26}"/>
                </a:ext>
              </a:extLst>
            </p:cNvPr>
            <p:cNvGrpSpPr/>
            <p:nvPr/>
          </p:nvGrpSpPr>
          <p:grpSpPr>
            <a:xfrm>
              <a:off x="6551286" y="1634635"/>
              <a:ext cx="239888" cy="239888"/>
              <a:chOff x="0" y="0"/>
              <a:chExt cx="812800" cy="812800"/>
            </a:xfrm>
          </p:grpSpPr>
          <p:sp>
            <p:nvSpPr>
              <p:cNvPr id="45" name="Freeform 87">
                <a:extLst>
                  <a:ext uri="{FF2B5EF4-FFF2-40B4-BE49-F238E27FC236}">
                    <a16:creationId xmlns:a16="http://schemas.microsoft.com/office/drawing/2014/main" id="{B75A55E2-5ED2-5B2B-0020-7CA854C3BE0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3A5F"/>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TextBox 88">
                <a:extLst>
                  <a:ext uri="{FF2B5EF4-FFF2-40B4-BE49-F238E27FC236}">
                    <a16:creationId xmlns:a16="http://schemas.microsoft.com/office/drawing/2014/main" id="{686189D1-37CD-39DF-92CD-C3CDD997B5BD}"/>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21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0" name="Freeform 10">
            <a:extLst>
              <a:ext uri="{FF2B5EF4-FFF2-40B4-BE49-F238E27FC236}">
                <a16:creationId xmlns:a16="http://schemas.microsoft.com/office/drawing/2014/main" id="{4A3590B1-B5B8-A6FC-F698-2AE5C79BACE0}"/>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95" name="TextBox 11">
            <a:extLst>
              <a:ext uri="{FF2B5EF4-FFF2-40B4-BE49-F238E27FC236}">
                <a16:creationId xmlns:a16="http://schemas.microsoft.com/office/drawing/2014/main" id="{3C66E493-1034-7304-81BF-B27FC2B6565F}"/>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spTree>
    <p:extLst>
      <p:ext uri="{BB962C8B-B14F-4D97-AF65-F5344CB8AC3E}">
        <p14:creationId xmlns:p14="http://schemas.microsoft.com/office/powerpoint/2010/main" val="10515687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659558" y="430328"/>
            <a:ext cx="625483" cy="625483"/>
          </a:xfrm>
          <a:custGeom>
            <a:avLst/>
            <a:gdLst/>
            <a:ahLst/>
            <a:cxnLst/>
            <a:rect l="l" t="t" r="r" b="b"/>
            <a:pathLst>
              <a:path w="625483" h="625483">
                <a:moveTo>
                  <a:pt x="0" y="0"/>
                </a:moveTo>
                <a:lnTo>
                  <a:pt x="625483" y="0"/>
                </a:lnTo>
                <a:lnTo>
                  <a:pt x="625483" y="625483"/>
                </a:lnTo>
                <a:lnTo>
                  <a:pt x="0" y="625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00" y="361261"/>
            <a:ext cx="10452158" cy="1667123"/>
          </a:xfrm>
          <a:prstGeom prst="rect">
            <a:avLst/>
          </a:prstGeom>
        </p:spPr>
        <p:txBody>
          <a:bodyPr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5399" b="0" i="0" u="none" strike="noStrike" kern="1200" cap="none" spc="0" normalizeH="0" baseline="0" noProof="0" dirty="0">
                <a:ln>
                  <a:noFill/>
                </a:ln>
                <a:solidFill>
                  <a:srgbClr val="4F6AB3"/>
                </a:solidFill>
                <a:effectLst/>
                <a:uLnTx/>
                <a:uFillTx/>
                <a:latin typeface="Montserrat Bold"/>
                <a:ea typeface="+mn-ea"/>
                <a:cs typeface="+mn-cs"/>
              </a:rPr>
              <a:t>How Executive Search Firms are Embracing DE&amp;I </a:t>
            </a:r>
          </a:p>
        </p:txBody>
      </p:sp>
      <p:sp>
        <p:nvSpPr>
          <p:cNvPr id="11" name="TextBox 11"/>
          <p:cNvSpPr txBox="1"/>
          <p:nvPr/>
        </p:nvSpPr>
        <p:spPr>
          <a:xfrm>
            <a:off x="6781800" y="1323984"/>
            <a:ext cx="10909399" cy="7514878"/>
          </a:xfrm>
          <a:prstGeom prst="rect">
            <a:avLst/>
          </a:prstGeom>
        </p:spPr>
        <p:txBody>
          <a:bodyPr wrap="square" lIns="0" tIns="0" rIns="0" bIns="0" rtlCol="0" anchor="t">
            <a:spAutoFit/>
          </a:bodyPr>
          <a:lstStyle/>
          <a:p>
            <a:pPr marL="797243" marR="0" lvl="2" indent="0" algn="just" defTabSz="914400" rtl="0" eaLnBrk="1" fontAlgn="auto" latinLnBrk="0" hangingPunct="1">
              <a:lnSpc>
                <a:spcPts val="4409"/>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F497D"/>
              </a:solidFill>
              <a:effectLst/>
              <a:uLnTx/>
              <a:uFillTx/>
              <a:latin typeface="Montserrat Italics"/>
              <a:ea typeface="+mn-ea"/>
              <a:cs typeface="+mn-cs"/>
            </a:endParaRPr>
          </a:p>
          <a:p>
            <a:pPr marL="797243" marR="0" lvl="2" indent="0" algn="just" defTabSz="914400" rtl="0" eaLnBrk="1" fontAlgn="auto" latinLnBrk="0" hangingPunct="1">
              <a:lnSpc>
                <a:spcPts val="4409"/>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F497D"/>
              </a:solidFill>
              <a:effectLst/>
              <a:uLnTx/>
              <a:uFillTx/>
              <a:latin typeface="Montserrat Italics"/>
              <a:ea typeface="+mn-ea"/>
              <a:cs typeface="+mn-cs"/>
            </a:endParaRPr>
          </a:p>
          <a:p>
            <a:pPr marL="339725" marR="0" lvl="2" indent="-339725"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tab pos="457200" algn="l"/>
              </a:tabLst>
              <a:defRPr/>
            </a:pPr>
            <a:r>
              <a:rPr kumimoji="0" lang="en-US" sz="2200" b="0" i="0" u="none" strike="noStrike" kern="1200" cap="none" spc="0" normalizeH="0" baseline="0" noProof="0" dirty="0">
                <a:ln>
                  <a:noFill/>
                </a:ln>
                <a:solidFill>
                  <a:srgbClr val="1F497D"/>
                </a:solidFill>
                <a:effectLst/>
                <a:uLnTx/>
                <a:uFillTx/>
                <a:latin typeface="Montserrat Italics"/>
                <a:ea typeface="+mn-ea"/>
                <a:cs typeface="+mn-cs"/>
              </a:rPr>
              <a:t>Implementing </a:t>
            </a:r>
            <a:r>
              <a:rPr kumimoji="0" lang="en-US" sz="2200" b="1" i="0" u="none" strike="noStrike" kern="1200" cap="none" spc="0" normalizeH="0" baseline="0" noProof="0" dirty="0">
                <a:ln>
                  <a:noFill/>
                </a:ln>
                <a:solidFill>
                  <a:srgbClr val="1F497D"/>
                </a:solidFill>
                <a:effectLst/>
                <a:uLnTx/>
                <a:uFillTx/>
                <a:latin typeface="Montserrat Italics"/>
                <a:ea typeface="+mn-ea"/>
                <a:cs typeface="+mn-cs"/>
              </a:rPr>
              <a:t>unbiased recruitment algorithms </a:t>
            </a:r>
            <a:r>
              <a:rPr kumimoji="0" lang="en-US" sz="2200" b="0" i="0" u="none" strike="noStrike" kern="1200" cap="none" spc="0" normalizeH="0" baseline="0" noProof="0" dirty="0">
                <a:ln>
                  <a:noFill/>
                </a:ln>
                <a:solidFill>
                  <a:srgbClr val="1F497D"/>
                </a:solidFill>
                <a:effectLst/>
                <a:uLnTx/>
                <a:uFillTx/>
                <a:latin typeface="Montserrat Italics"/>
                <a:ea typeface="+mn-ea"/>
                <a:cs typeface="+mn-cs"/>
              </a:rPr>
              <a:t>-  Non-discrimination in recruitment, selection, and hiring policies. </a:t>
            </a:r>
          </a:p>
          <a:p>
            <a:pPr marL="339725" marR="0" lvl="2" indent="-339725"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tab pos="457200" algn="l"/>
              </a:tabLst>
              <a:defRPr/>
            </a:pPr>
            <a:r>
              <a:rPr kumimoji="0" lang="en-US" sz="2200" b="0" i="0" u="none" strike="noStrike" kern="1200" cap="none" spc="0" normalizeH="0" baseline="0" noProof="0" dirty="0">
                <a:ln>
                  <a:noFill/>
                </a:ln>
                <a:solidFill>
                  <a:srgbClr val="1F497D"/>
                </a:solidFill>
                <a:effectLst/>
                <a:uLnTx/>
                <a:uFillTx/>
                <a:latin typeface="Montserrat Italics"/>
                <a:ea typeface="+mn-ea"/>
                <a:cs typeface="+mn-cs"/>
              </a:rPr>
              <a:t>Expanding </a:t>
            </a:r>
            <a:r>
              <a:rPr kumimoji="0" lang="en-US" sz="2200" b="1" i="0" u="none" strike="noStrike" kern="1200" cap="none" spc="0" normalizeH="0" baseline="0" noProof="0" dirty="0">
                <a:ln>
                  <a:noFill/>
                </a:ln>
                <a:solidFill>
                  <a:srgbClr val="1F497D"/>
                </a:solidFill>
                <a:effectLst/>
                <a:uLnTx/>
                <a:uFillTx/>
                <a:latin typeface="Montserrat Italics"/>
                <a:ea typeface="+mn-ea"/>
                <a:cs typeface="+mn-cs"/>
              </a:rPr>
              <a:t>diverse candidate sourcing channels </a:t>
            </a:r>
            <a:r>
              <a:rPr kumimoji="0" lang="en-US" sz="2200" b="0" i="0" u="none" strike="noStrike" kern="1200" cap="none" spc="0" normalizeH="0" baseline="0" noProof="0" dirty="0">
                <a:ln>
                  <a:noFill/>
                </a:ln>
                <a:solidFill>
                  <a:srgbClr val="1F497D"/>
                </a:solidFill>
                <a:effectLst/>
                <a:uLnTx/>
                <a:uFillTx/>
                <a:latin typeface="Montserrat Italics"/>
                <a:ea typeface="+mn-ea"/>
                <a:cs typeface="+mn-cs"/>
              </a:rPr>
              <a:t>-  equal chances for all candidates.</a:t>
            </a:r>
          </a:p>
          <a:p>
            <a:pPr marL="339725" marR="0" lvl="2" indent="-339725"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tab pos="457200" algn="l"/>
              </a:tabLst>
              <a:defRPr/>
            </a:pPr>
            <a:r>
              <a:rPr kumimoji="0" lang="en-US" sz="2200" b="0" i="0" u="none" strike="noStrike" kern="1200" cap="none" spc="0" normalizeH="0" baseline="0" noProof="0" dirty="0">
                <a:ln>
                  <a:noFill/>
                </a:ln>
                <a:solidFill>
                  <a:srgbClr val="1F497D"/>
                </a:solidFill>
                <a:effectLst/>
                <a:uLnTx/>
                <a:uFillTx/>
                <a:latin typeface="Montserrat Italics"/>
                <a:ea typeface="+mn-ea"/>
                <a:cs typeface="+mn-cs"/>
              </a:rPr>
              <a:t>Offering </a:t>
            </a:r>
            <a:r>
              <a:rPr kumimoji="0" lang="en-US" sz="2200" b="1" i="0" u="none" strike="noStrike" kern="1200" cap="none" spc="0" normalizeH="0" baseline="0" noProof="0" dirty="0">
                <a:ln>
                  <a:noFill/>
                </a:ln>
                <a:solidFill>
                  <a:srgbClr val="1F497D"/>
                </a:solidFill>
                <a:effectLst/>
                <a:uLnTx/>
                <a:uFillTx/>
                <a:latin typeface="Montserrat Italics"/>
                <a:ea typeface="+mn-ea"/>
                <a:cs typeface="+mn-cs"/>
              </a:rPr>
              <a:t>diversity training for hiring teams </a:t>
            </a:r>
            <a:r>
              <a:rPr kumimoji="0" lang="en-US" sz="2200" b="0" i="0" u="none" strike="noStrike" kern="1200" cap="none" spc="0" normalizeH="0" baseline="0" noProof="0" dirty="0">
                <a:ln>
                  <a:noFill/>
                </a:ln>
                <a:solidFill>
                  <a:srgbClr val="1F497D"/>
                </a:solidFill>
                <a:effectLst/>
                <a:uLnTx/>
                <a:uFillTx/>
                <a:latin typeface="Montserrat Italics"/>
                <a:ea typeface="+mn-ea"/>
                <a:cs typeface="+mn-cs"/>
              </a:rPr>
              <a:t>- fair and impartial selection: limiting unconscious bias &amp; discriminatory mentalities.</a:t>
            </a:r>
          </a:p>
          <a:p>
            <a:pPr marL="339725" marR="0" lvl="2" indent="-339725"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tab pos="457200" algn="l"/>
              </a:tabLst>
              <a:defRPr/>
            </a:pPr>
            <a:r>
              <a:rPr kumimoji="0" lang="en-US" sz="2200" b="0" i="0" u="none" strike="noStrike" kern="1200" cap="none" spc="0" normalizeH="0" baseline="0" noProof="0" dirty="0">
                <a:ln>
                  <a:noFill/>
                </a:ln>
                <a:solidFill>
                  <a:srgbClr val="1F497D"/>
                </a:solidFill>
                <a:effectLst/>
                <a:uLnTx/>
                <a:uFillTx/>
                <a:latin typeface="Montserrat Italics"/>
                <a:ea typeface="+mn-ea"/>
                <a:cs typeface="+mn-cs"/>
              </a:rPr>
              <a:t>Establishing </a:t>
            </a:r>
            <a:r>
              <a:rPr kumimoji="0" lang="en-US" sz="2200" b="1" i="0" u="none" strike="noStrike" kern="1200" cap="none" spc="0" normalizeH="0" baseline="0" noProof="0" dirty="0">
                <a:ln>
                  <a:noFill/>
                </a:ln>
                <a:solidFill>
                  <a:srgbClr val="1F497D"/>
                </a:solidFill>
                <a:effectLst/>
                <a:uLnTx/>
                <a:uFillTx/>
                <a:latin typeface="Montserrat Italics"/>
                <a:ea typeface="+mn-ea"/>
                <a:cs typeface="+mn-cs"/>
              </a:rPr>
              <a:t>partnerships with diverse professional organizations </a:t>
            </a:r>
          </a:p>
          <a:p>
            <a:pPr marL="339725" marR="0" lvl="2" indent="-339725"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tab pos="457200" algn="l"/>
              </a:tabLst>
              <a:defRPr/>
            </a:pPr>
            <a:r>
              <a:rPr kumimoji="0" lang="en-US" sz="2200" b="0" i="0" u="none" strike="noStrike" kern="1200" cap="none" spc="0" normalizeH="0" baseline="0" noProof="0" dirty="0">
                <a:ln>
                  <a:noFill/>
                </a:ln>
                <a:solidFill>
                  <a:srgbClr val="1F497D"/>
                </a:solidFill>
                <a:effectLst/>
                <a:uLnTx/>
                <a:uFillTx/>
                <a:latin typeface="Montserrat Italics"/>
                <a:ea typeface="+mn-ea"/>
                <a:cs typeface="+mn-cs"/>
              </a:rPr>
              <a:t>Enforcing transparent diversity metrics and accountability - </a:t>
            </a:r>
            <a:r>
              <a:rPr kumimoji="0" lang="en-US" sz="2200" b="1" i="0" u="none" strike="noStrike" kern="1200" cap="none" spc="0" normalizeH="0" baseline="0" noProof="0" dirty="0">
                <a:ln>
                  <a:noFill/>
                </a:ln>
                <a:solidFill>
                  <a:srgbClr val="1F497D"/>
                </a:solidFill>
                <a:effectLst/>
                <a:uLnTx/>
                <a:uFillTx/>
                <a:latin typeface="Montserrat Italics"/>
                <a:ea typeface="+mn-ea"/>
                <a:cs typeface="+mn-cs"/>
              </a:rPr>
              <a:t>Clear Diversity Goals and Performance review</a:t>
            </a:r>
          </a:p>
          <a:p>
            <a:pPr marL="339725" marR="0" lvl="2" indent="-339725"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tab pos="457200" algn="l"/>
              </a:tabLst>
              <a:defRPr/>
            </a:pPr>
            <a:r>
              <a:rPr kumimoji="0" lang="en-US" sz="2200" b="0" i="0" u="none" strike="noStrike" kern="1200" cap="none" spc="0" normalizeH="0" baseline="0" noProof="0" dirty="0">
                <a:ln>
                  <a:noFill/>
                </a:ln>
                <a:solidFill>
                  <a:srgbClr val="1F497D"/>
                </a:solidFill>
                <a:effectLst/>
                <a:uLnTx/>
                <a:uFillTx/>
                <a:latin typeface="Montserrat Italics"/>
                <a:ea typeface="+mn-ea"/>
                <a:cs typeface="+mn-cs"/>
              </a:rPr>
              <a:t>Promoting inclusive leadership development programs - </a:t>
            </a:r>
            <a:r>
              <a:rPr kumimoji="0" lang="en-US" sz="2200" b="1" i="0" u="none" strike="noStrike" kern="1200" cap="none" spc="0" normalizeH="0" baseline="0" noProof="0" dirty="0">
                <a:ln>
                  <a:noFill/>
                </a:ln>
                <a:solidFill>
                  <a:srgbClr val="1F497D"/>
                </a:solidFill>
                <a:effectLst/>
                <a:uLnTx/>
                <a:uFillTx/>
                <a:latin typeface="Montserrat Italics"/>
                <a:ea typeface="+mn-ea"/>
                <a:cs typeface="+mn-cs"/>
              </a:rPr>
              <a:t>Target High-Potential Diverse Talent and offer trainings &amp; coaching</a:t>
            </a:r>
          </a:p>
          <a:p>
            <a:pPr marL="339725" marR="0" lvl="2" indent="-339725"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tab pos="457200" algn="l"/>
              </a:tabLst>
              <a:defRPr/>
            </a:pPr>
            <a:r>
              <a:rPr kumimoji="0" lang="en-US" sz="2200" b="0" i="0" u="none" strike="noStrike" kern="1200" cap="none" spc="0" normalizeH="0" baseline="0" noProof="0" dirty="0">
                <a:ln>
                  <a:noFill/>
                </a:ln>
                <a:solidFill>
                  <a:srgbClr val="1F497D"/>
                </a:solidFill>
                <a:effectLst/>
                <a:uLnTx/>
                <a:uFillTx/>
                <a:latin typeface="Montserrat Italics"/>
                <a:ea typeface="+mn-ea"/>
                <a:cs typeface="+mn-cs"/>
              </a:rPr>
              <a:t>Create </a:t>
            </a:r>
            <a:r>
              <a:rPr kumimoji="0" lang="en-US" sz="2200" b="1" i="0" u="none" strike="noStrike" kern="1200" cap="none" spc="0" normalizeH="0" baseline="0" noProof="0" dirty="0">
                <a:ln>
                  <a:noFill/>
                </a:ln>
                <a:solidFill>
                  <a:srgbClr val="1F497D"/>
                </a:solidFill>
                <a:effectLst/>
                <a:uLnTx/>
                <a:uFillTx/>
                <a:latin typeface="Montserrat Italics"/>
                <a:ea typeface="+mn-ea"/>
                <a:cs typeface="+mn-cs"/>
              </a:rPr>
              <a:t>Employee Group Support (EGR) </a:t>
            </a:r>
            <a:r>
              <a:rPr kumimoji="0" lang="en-US" sz="2200" b="0" i="0" u="none" strike="noStrike" kern="1200" cap="none" spc="0" normalizeH="0" baseline="0" noProof="0" dirty="0">
                <a:ln>
                  <a:noFill/>
                </a:ln>
                <a:solidFill>
                  <a:srgbClr val="1F497D"/>
                </a:solidFill>
                <a:effectLst/>
                <a:uLnTx/>
                <a:uFillTx/>
                <a:latin typeface="Montserrat Italics"/>
                <a:ea typeface="+mn-ea"/>
                <a:cs typeface="+mn-cs"/>
              </a:rPr>
              <a:t>- for underrepresented groups to facilitate formal mentorships.</a:t>
            </a:r>
          </a:p>
          <a:p>
            <a:pPr marL="339725" marR="0" lvl="2" indent="-339725"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tab pos="457200" algn="l"/>
              </a:tabLst>
              <a:defRPr/>
            </a:pPr>
            <a:r>
              <a:rPr kumimoji="0" lang="en-US" sz="2200" b="0" i="0" u="none" strike="noStrike" kern="1200" cap="none" spc="0" normalizeH="0" baseline="0" noProof="0" dirty="0">
                <a:ln>
                  <a:noFill/>
                </a:ln>
                <a:solidFill>
                  <a:srgbClr val="1F497D"/>
                </a:solidFill>
                <a:effectLst/>
                <a:uLnTx/>
                <a:uFillTx/>
                <a:latin typeface="Montserrat Italics"/>
                <a:ea typeface="+mn-ea"/>
                <a:cs typeface="+mn-cs"/>
              </a:rPr>
              <a:t>Evaluate and refine </a:t>
            </a:r>
            <a:r>
              <a:rPr kumimoji="0" lang="en-US" sz="2200" b="1" i="0" u="none" strike="noStrike" kern="1200" cap="none" spc="0" normalizeH="0" baseline="0" noProof="0" dirty="0">
                <a:ln>
                  <a:noFill/>
                </a:ln>
                <a:solidFill>
                  <a:srgbClr val="1F497D"/>
                </a:solidFill>
                <a:effectLst/>
                <a:uLnTx/>
                <a:uFillTx/>
                <a:latin typeface="Montserrat Italics"/>
                <a:ea typeface="+mn-ea"/>
                <a:cs typeface="+mn-cs"/>
              </a:rPr>
              <a:t>pay equity practices </a:t>
            </a:r>
            <a:r>
              <a:rPr kumimoji="0" lang="en-US" sz="2200" b="0" i="0" u="none" strike="noStrike" kern="1200" cap="none" spc="0" normalizeH="0" baseline="0" noProof="0" dirty="0">
                <a:ln>
                  <a:noFill/>
                </a:ln>
                <a:solidFill>
                  <a:srgbClr val="1F497D"/>
                </a:solidFill>
                <a:effectLst/>
                <a:uLnTx/>
                <a:uFillTx/>
                <a:latin typeface="Montserrat Italics"/>
                <a:ea typeface="+mn-ea"/>
                <a:cs typeface="+mn-cs"/>
              </a:rPr>
              <a:t>- equal pay for all employees</a:t>
            </a:r>
          </a:p>
          <a:p>
            <a:pPr marL="339725" marR="0" lvl="2" indent="-339725"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1F497D"/>
                </a:solidFill>
                <a:effectLst/>
                <a:uLnTx/>
                <a:uFillTx/>
                <a:latin typeface="Montserrat Italics"/>
                <a:ea typeface="+mn-ea"/>
                <a:cs typeface="+mn-cs"/>
              </a:rPr>
              <a:t>Create a </a:t>
            </a:r>
            <a:r>
              <a:rPr kumimoji="0" lang="en-US" sz="2200" b="1" i="0" u="none" strike="noStrike" kern="1200" cap="none" spc="0" normalizeH="0" baseline="0" noProof="0" dirty="0">
                <a:ln>
                  <a:noFill/>
                </a:ln>
                <a:solidFill>
                  <a:srgbClr val="1F497D"/>
                </a:solidFill>
                <a:effectLst/>
                <a:uLnTx/>
                <a:uFillTx/>
                <a:latin typeface="Montserrat Italics"/>
                <a:ea typeface="+mn-ea"/>
                <a:cs typeface="+mn-cs"/>
              </a:rPr>
              <a:t>supportive and inclusive workplace </a:t>
            </a:r>
            <a:r>
              <a:rPr kumimoji="0" lang="en-US" sz="2200" b="0" i="0" u="none" strike="noStrike" kern="1200" cap="none" spc="0" normalizeH="0" baseline="0" noProof="0" dirty="0">
                <a:ln>
                  <a:noFill/>
                </a:ln>
                <a:solidFill>
                  <a:srgbClr val="1F497D"/>
                </a:solidFill>
                <a:effectLst/>
                <a:uLnTx/>
                <a:uFillTx/>
                <a:latin typeface="Montserrat Italics"/>
                <a:ea typeface="+mn-ea"/>
                <a:cs typeface="+mn-cs"/>
              </a:rPr>
              <a:t>culture that values work-life balance and healthy relationships.</a:t>
            </a:r>
          </a:p>
        </p:txBody>
      </p:sp>
      <p:sp>
        <p:nvSpPr>
          <p:cNvPr id="16" name="Rechthoek 15">
            <a:extLst>
              <a:ext uri="{FF2B5EF4-FFF2-40B4-BE49-F238E27FC236}">
                <a16:creationId xmlns:a16="http://schemas.microsoft.com/office/drawing/2014/main" id="{BEF903DD-7CAF-2A37-1EF6-7F9E14066113}"/>
              </a:ext>
            </a:extLst>
          </p:cNvPr>
          <p:cNvSpPr/>
          <p:nvPr/>
        </p:nvSpPr>
        <p:spPr>
          <a:xfrm>
            <a:off x="0" y="-1"/>
            <a:ext cx="6324600" cy="8736663"/>
          </a:xfrm>
          <a:prstGeom prst="rect">
            <a:avLst/>
          </a:prstGeom>
          <a:ln w="50800">
            <a:solidFill>
              <a:srgbClr val="5B77B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2">
            <a:extLst>
              <a:ext uri="{FF2B5EF4-FFF2-40B4-BE49-F238E27FC236}">
                <a16:creationId xmlns:a16="http://schemas.microsoft.com/office/drawing/2014/main" id="{29386D1E-894C-7BE0-E514-4210665691B5}"/>
              </a:ext>
            </a:extLst>
          </p:cNvPr>
          <p:cNvSpPr txBox="1"/>
          <p:nvPr/>
        </p:nvSpPr>
        <p:spPr>
          <a:xfrm>
            <a:off x="2147389" y="4351895"/>
            <a:ext cx="2815274" cy="3077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3A5F"/>
              </a:solidFill>
              <a:effectLst/>
              <a:uLnTx/>
              <a:uFillTx/>
              <a:latin typeface="Montserrat"/>
              <a:ea typeface="+mn-ea"/>
              <a:cs typeface="+mn-cs"/>
            </a:endParaRPr>
          </a:p>
        </p:txBody>
      </p:sp>
      <p:sp>
        <p:nvSpPr>
          <p:cNvPr id="7" name="AutoShape 2" descr="ix Building Blocks for Business Success | UAG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 name="Picture 29">
            <a:extLst>
              <a:ext uri="{FF2B5EF4-FFF2-40B4-BE49-F238E27FC236}">
                <a16:creationId xmlns:a16="http://schemas.microsoft.com/office/drawing/2014/main" id="{F51D2F79-829A-916F-AB65-CA05D066CB4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Lst>
          </a:blip>
          <a:stretch>
            <a:fillRect/>
          </a:stretch>
        </p:blipFill>
        <p:spPr>
          <a:xfrm>
            <a:off x="997172" y="1288636"/>
            <a:ext cx="4246237" cy="2278993"/>
          </a:xfrm>
          <a:prstGeom prst="rect">
            <a:avLst/>
          </a:prstGeom>
        </p:spPr>
      </p:pic>
      <p:pic>
        <p:nvPicPr>
          <p:cNvPr id="32" name="Picture 31">
            <a:extLst>
              <a:ext uri="{FF2B5EF4-FFF2-40B4-BE49-F238E27FC236}">
                <a16:creationId xmlns:a16="http://schemas.microsoft.com/office/drawing/2014/main" id="{7D86CA2F-0239-F09C-20B3-8458BAC1B68E}"/>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bright="20000" contrast="-40000"/>
                    </a14:imgEffect>
                  </a14:imgLayer>
                </a14:imgProps>
              </a:ext>
            </a:extLst>
          </a:blip>
          <a:stretch>
            <a:fillRect/>
          </a:stretch>
        </p:blipFill>
        <p:spPr>
          <a:xfrm flipH="1">
            <a:off x="1036588" y="5001138"/>
            <a:ext cx="4206821" cy="2278992"/>
          </a:xfrm>
          <a:prstGeom prst="rect">
            <a:avLst/>
          </a:prstGeom>
        </p:spPr>
      </p:pic>
      <p:sp>
        <p:nvSpPr>
          <p:cNvPr id="8" name="Freeform 10">
            <a:extLst>
              <a:ext uri="{FF2B5EF4-FFF2-40B4-BE49-F238E27FC236}">
                <a16:creationId xmlns:a16="http://schemas.microsoft.com/office/drawing/2014/main" id="{6E27F6E9-1528-E262-4423-2554C18F76F7}"/>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18" name="TextBox 11">
            <a:extLst>
              <a:ext uri="{FF2B5EF4-FFF2-40B4-BE49-F238E27FC236}">
                <a16:creationId xmlns:a16="http://schemas.microsoft.com/office/drawing/2014/main" id="{AE5064E3-C24E-0C97-FB6A-C875AA8E60F8}"/>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spTree>
    <p:extLst>
      <p:ext uri="{BB962C8B-B14F-4D97-AF65-F5344CB8AC3E}">
        <p14:creationId xmlns:p14="http://schemas.microsoft.com/office/powerpoint/2010/main" val="14980879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659558" y="430328"/>
            <a:ext cx="625483" cy="625483"/>
          </a:xfrm>
          <a:custGeom>
            <a:avLst/>
            <a:gdLst/>
            <a:ahLst/>
            <a:cxnLst/>
            <a:rect l="l" t="t" r="r" b="b"/>
            <a:pathLst>
              <a:path w="625483" h="625483">
                <a:moveTo>
                  <a:pt x="0" y="0"/>
                </a:moveTo>
                <a:lnTo>
                  <a:pt x="625483" y="0"/>
                </a:lnTo>
                <a:lnTo>
                  <a:pt x="625483" y="625483"/>
                </a:lnTo>
                <a:lnTo>
                  <a:pt x="0" y="625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19999" y="361261"/>
            <a:ext cx="10452159" cy="1667123"/>
          </a:xfrm>
          <a:prstGeom prst="rect">
            <a:avLst/>
          </a:prstGeom>
        </p:spPr>
        <p:txBody>
          <a:bodyPr wrap="square"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5399" b="0" i="0" u="none" strike="noStrike" kern="1200" cap="none" spc="0" normalizeH="0" baseline="0" noProof="0" dirty="0">
                <a:ln>
                  <a:noFill/>
                </a:ln>
                <a:solidFill>
                  <a:srgbClr val="4F6AB3"/>
                </a:solidFill>
                <a:effectLst/>
                <a:uLnTx/>
                <a:uFillTx/>
                <a:latin typeface="Montserrat Bold"/>
                <a:ea typeface="+mn-ea"/>
                <a:cs typeface="+mn-cs"/>
              </a:rPr>
              <a:t>Our competition / </a:t>
            </a:r>
          </a:p>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5399" b="0" i="0" u="none" strike="noStrike" kern="1200" cap="none" spc="0" normalizeH="0" baseline="0" noProof="0" dirty="0">
                <a:ln>
                  <a:noFill/>
                </a:ln>
                <a:solidFill>
                  <a:srgbClr val="4F6AB3"/>
                </a:solidFill>
                <a:effectLst/>
                <a:uLnTx/>
                <a:uFillTx/>
                <a:latin typeface="Montserrat Bold"/>
                <a:ea typeface="+mn-ea"/>
                <a:cs typeface="+mn-cs"/>
              </a:rPr>
              <a:t>Executive Search affiliations</a:t>
            </a:r>
          </a:p>
        </p:txBody>
      </p:sp>
      <p:sp>
        <p:nvSpPr>
          <p:cNvPr id="11" name="TextBox 11"/>
          <p:cNvSpPr txBox="1"/>
          <p:nvPr/>
        </p:nvSpPr>
        <p:spPr>
          <a:xfrm>
            <a:off x="6791632" y="2670891"/>
            <a:ext cx="11496355" cy="5663089"/>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tab pos="457200" algn="l"/>
              </a:tabLst>
              <a:defRPr/>
            </a:pP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Website dedicated DE&amp;I section ( </a:t>
            </a:r>
            <a:r>
              <a:rPr kumimoji="0" lang="en-US" sz="2400" b="0" i="0" u="none" strike="noStrike" kern="1200" cap="none" spc="0" normalizeH="0" baseline="0" noProof="0" dirty="0" err="1">
                <a:ln>
                  <a:noFill/>
                </a:ln>
                <a:solidFill>
                  <a:srgbClr val="1F497D"/>
                </a:solidFill>
                <a:effectLst/>
                <a:uLnTx/>
                <a:uFillTx/>
                <a:latin typeface="Montserrat Italics"/>
                <a:ea typeface="Calibri" panose="020F0502020204030204" pitchFamily="34" charset="0"/>
                <a:cs typeface="Times New Roman" panose="02020603050405020304" pitchFamily="18" charset="0"/>
              </a:rPr>
              <a:t>Amrop</a:t>
            </a: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 IMSA Search/ </a:t>
            </a:r>
            <a:r>
              <a:rPr kumimoji="0" lang="en-US" sz="2400" b="0" i="0" u="none" strike="noStrike" kern="1200" cap="none" spc="0" normalizeH="0" baseline="0" noProof="0" dirty="0" err="1">
                <a:ln>
                  <a:noFill/>
                </a:ln>
                <a:solidFill>
                  <a:srgbClr val="1F497D"/>
                </a:solidFill>
                <a:effectLst/>
                <a:uLnTx/>
                <a:uFillTx/>
                <a:latin typeface="Montserrat Italics"/>
                <a:ea typeface="Calibri" panose="020F0502020204030204" pitchFamily="34" charset="0"/>
                <a:cs typeface="Times New Roman" panose="02020603050405020304" pitchFamily="18" charset="0"/>
              </a:rPr>
              <a:t>Transearch</a:t>
            </a: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a:t>
            </a:r>
          </a:p>
          <a:p>
            <a:pPr marL="9144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tab pos="457200" algn="l"/>
              </a:tabLst>
              <a:defRPr/>
            </a:pP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Leadership programs : “Developing a Diversity, Equity and Inclusion Mindset” ( </a:t>
            </a:r>
            <a:r>
              <a:rPr kumimoji="0" lang="en-US" sz="2400" b="0" i="0" u="none" strike="noStrike" kern="1200" cap="none" spc="0" normalizeH="0" baseline="0" noProof="0" dirty="0" err="1">
                <a:ln>
                  <a:noFill/>
                </a:ln>
                <a:solidFill>
                  <a:srgbClr val="1F497D"/>
                </a:solidFill>
                <a:effectLst/>
                <a:uLnTx/>
                <a:uFillTx/>
                <a:latin typeface="Montserrat Italics"/>
                <a:ea typeface="Calibri" panose="020F0502020204030204" pitchFamily="34" charset="0"/>
                <a:cs typeface="Times New Roman" panose="02020603050405020304" pitchFamily="18" charset="0"/>
              </a:rPr>
              <a:t>Amrop</a:t>
            </a: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tab pos="457200" algn="l"/>
              </a:tabLst>
              <a:defRPr/>
            </a:pP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Media &amp; Social Media articles in Wall Street, Financial Times,  World Economic Forum </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tab pos="457200" algn="l"/>
              </a:tabLst>
              <a:defRPr/>
            </a:pP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Events  -  DE&amp;I theme</a:t>
            </a:r>
          </a:p>
          <a:p>
            <a:pPr marL="9144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tab pos="457200" algn="l"/>
              </a:tabLst>
              <a:defRPr/>
            </a:pP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Dedicated Trainings on DE&amp;I for hiring teams</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tab pos="457200" algn="l"/>
              </a:tabLst>
              <a:defRPr/>
            </a:pP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Coaching Programs</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tab pos="457200" algn="l"/>
              </a:tabLst>
              <a:defRPr/>
            </a:pP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Affiliations with different organizations,  like </a:t>
            </a:r>
            <a:r>
              <a:rPr kumimoji="0" lang="en-US" sz="2400" b="0" i="0" u="none" strike="noStrike" kern="1200" cap="none" spc="0" normalizeH="0" baseline="0" noProof="0" dirty="0" err="1">
                <a:ln>
                  <a:noFill/>
                </a:ln>
                <a:solidFill>
                  <a:srgbClr val="1F497D"/>
                </a:solidFill>
                <a:effectLst/>
                <a:uLnTx/>
                <a:uFillTx/>
                <a:latin typeface="Montserrat Italics"/>
                <a:ea typeface="Calibri" panose="020F0502020204030204" pitchFamily="34" charset="0"/>
                <a:cs typeface="Times New Roman" panose="02020603050405020304" pitchFamily="18" charset="0"/>
              </a:rPr>
              <a:t>SelectionF</a:t>
            </a: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 – a community of +500 executive women in the Nordic countries, Catalyst, Paradigm for Parity </a:t>
            </a:r>
            <a:r>
              <a:rPr kumimoji="0" lang="en-US" sz="2400" b="0" i="0" u="none" strike="noStrike" kern="1200" cap="none" spc="0" normalizeH="0" baseline="0" noProof="0" dirty="0" err="1">
                <a:ln>
                  <a:noFill/>
                </a:ln>
                <a:solidFill>
                  <a:srgbClr val="1F497D"/>
                </a:solidFill>
                <a:effectLst/>
                <a:uLnTx/>
                <a:uFillTx/>
                <a:latin typeface="Montserrat Italics"/>
                <a:ea typeface="Calibri" panose="020F0502020204030204" pitchFamily="34" charset="0"/>
                <a:cs typeface="Times New Roman" panose="02020603050405020304" pitchFamily="18" charset="0"/>
              </a:rPr>
              <a:t>etc</a:t>
            </a:r>
            <a:endPar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tab pos="457200" algn="l"/>
              </a:tabLst>
              <a:defRPr/>
            </a:pP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Dedicated Executive Search Consultants on DE&amp;I  and practice  that works with clients across industries and regions to build diverse leadership teams and inclusive cultures. (Egon </a:t>
            </a:r>
            <a:r>
              <a:rPr kumimoji="0" lang="en-US" sz="2400" b="0" i="0" u="none" strike="noStrike" kern="1200" cap="none" spc="0" normalizeH="0" baseline="0" noProof="0" dirty="0" err="1">
                <a:ln>
                  <a:noFill/>
                </a:ln>
                <a:solidFill>
                  <a:srgbClr val="1F497D"/>
                </a:solidFill>
                <a:effectLst/>
                <a:uLnTx/>
                <a:uFillTx/>
                <a:latin typeface="Montserrat Italics"/>
                <a:ea typeface="Calibri" panose="020F0502020204030204" pitchFamily="34" charset="0"/>
                <a:cs typeface="Times New Roman" panose="02020603050405020304" pitchFamily="18" charset="0"/>
              </a:rPr>
              <a:t>Zender</a:t>
            </a: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F497D"/>
                </a:solidFill>
                <a:effectLst/>
                <a:uLnTx/>
                <a:uFillTx/>
                <a:latin typeface="Montserrat Italics"/>
                <a:ea typeface="Calibri" panose="020F0502020204030204" pitchFamily="34" charset="0"/>
                <a:cs typeface="Times New Roman" panose="02020603050405020304" pitchFamily="18" charset="0"/>
              </a:rPr>
              <a:t>Russellreynolds</a:t>
            </a: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tab pos="457200" algn="l"/>
              </a:tabLst>
              <a:defRPr/>
            </a:pP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DE&amp;I Leader </a:t>
            </a:r>
          </a:p>
        </p:txBody>
      </p:sp>
      <p:sp>
        <p:nvSpPr>
          <p:cNvPr id="16" name="Rechthoek 15">
            <a:extLst>
              <a:ext uri="{FF2B5EF4-FFF2-40B4-BE49-F238E27FC236}">
                <a16:creationId xmlns:a16="http://schemas.microsoft.com/office/drawing/2014/main" id="{BEF903DD-7CAF-2A37-1EF6-7F9E14066113}"/>
              </a:ext>
            </a:extLst>
          </p:cNvPr>
          <p:cNvSpPr/>
          <p:nvPr/>
        </p:nvSpPr>
        <p:spPr>
          <a:xfrm>
            <a:off x="0" y="-1"/>
            <a:ext cx="6324600" cy="8736663"/>
          </a:xfrm>
          <a:prstGeom prst="rect">
            <a:avLst/>
          </a:prstGeom>
          <a:ln w="50800">
            <a:solidFill>
              <a:srgbClr val="5B77B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2">
            <a:extLst>
              <a:ext uri="{FF2B5EF4-FFF2-40B4-BE49-F238E27FC236}">
                <a16:creationId xmlns:a16="http://schemas.microsoft.com/office/drawing/2014/main" id="{29386D1E-894C-7BE0-E514-4210665691B5}"/>
              </a:ext>
            </a:extLst>
          </p:cNvPr>
          <p:cNvSpPr txBox="1"/>
          <p:nvPr/>
        </p:nvSpPr>
        <p:spPr>
          <a:xfrm>
            <a:off x="2147389" y="4351895"/>
            <a:ext cx="2815274" cy="3077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3A5F"/>
              </a:solidFill>
              <a:effectLst/>
              <a:uLnTx/>
              <a:uFillTx/>
              <a:latin typeface="Montserrat"/>
              <a:ea typeface="+mn-ea"/>
              <a:cs typeface="+mn-cs"/>
            </a:endParaRPr>
          </a:p>
        </p:txBody>
      </p:sp>
      <p:sp>
        <p:nvSpPr>
          <p:cNvPr id="7" name="AutoShape 2" descr="ix Building Blocks for Business Success | UAG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5B8BADC-3C74-3F26-B8AB-569C5772D6D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Lst>
          </a:blip>
          <a:srcRect r="50000"/>
          <a:stretch/>
        </p:blipFill>
        <p:spPr>
          <a:xfrm>
            <a:off x="950119" y="1008646"/>
            <a:ext cx="4424360" cy="3429000"/>
          </a:xfrm>
          <a:prstGeom prst="rect">
            <a:avLst/>
          </a:prstGeom>
        </p:spPr>
      </p:pic>
      <p:pic>
        <p:nvPicPr>
          <p:cNvPr id="18" name="Picture 17">
            <a:extLst>
              <a:ext uri="{FF2B5EF4-FFF2-40B4-BE49-F238E27FC236}">
                <a16:creationId xmlns:a16="http://schemas.microsoft.com/office/drawing/2014/main" id="{CD9F7128-60D4-642E-B236-C8351E0E5223}"/>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Lst>
          </a:blip>
          <a:srcRect l="50000"/>
          <a:stretch/>
        </p:blipFill>
        <p:spPr>
          <a:xfrm>
            <a:off x="950119" y="4523397"/>
            <a:ext cx="4424361" cy="3429000"/>
          </a:xfrm>
          <a:prstGeom prst="rect">
            <a:avLst/>
          </a:prstGeom>
        </p:spPr>
      </p:pic>
      <p:sp>
        <p:nvSpPr>
          <p:cNvPr id="19" name="Freeform 10">
            <a:extLst>
              <a:ext uri="{FF2B5EF4-FFF2-40B4-BE49-F238E27FC236}">
                <a16:creationId xmlns:a16="http://schemas.microsoft.com/office/drawing/2014/main" id="{A8130A63-A5E9-BA23-B9D9-D6ED1D77B46B}"/>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20" name="TextBox 11">
            <a:extLst>
              <a:ext uri="{FF2B5EF4-FFF2-40B4-BE49-F238E27FC236}">
                <a16:creationId xmlns:a16="http://schemas.microsoft.com/office/drawing/2014/main" id="{52F7EDB9-ECF9-CDB6-BEFB-0D1BBE81F3BA}"/>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spTree>
    <p:extLst>
      <p:ext uri="{BB962C8B-B14F-4D97-AF65-F5344CB8AC3E}">
        <p14:creationId xmlns:p14="http://schemas.microsoft.com/office/powerpoint/2010/main" val="34503657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698441" y="410029"/>
            <a:ext cx="625483" cy="625483"/>
          </a:xfrm>
          <a:custGeom>
            <a:avLst/>
            <a:gdLst/>
            <a:ahLst/>
            <a:cxnLst/>
            <a:rect l="l" t="t" r="r" b="b"/>
            <a:pathLst>
              <a:path w="625483" h="625483">
                <a:moveTo>
                  <a:pt x="0" y="0"/>
                </a:moveTo>
                <a:lnTo>
                  <a:pt x="625483" y="0"/>
                </a:lnTo>
                <a:lnTo>
                  <a:pt x="625483" y="625483"/>
                </a:lnTo>
                <a:lnTo>
                  <a:pt x="0" y="625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520981" y="389632"/>
            <a:ext cx="10452158" cy="796244"/>
          </a:xfrm>
          <a:prstGeom prst="rect">
            <a:avLst/>
          </a:prstGeom>
        </p:spPr>
        <p:txBody>
          <a:bodyPr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5399" b="0" i="0" u="none" strike="noStrike" kern="1200" cap="none" spc="0" normalizeH="0" baseline="0" noProof="0" dirty="0">
                <a:ln>
                  <a:noFill/>
                </a:ln>
                <a:solidFill>
                  <a:srgbClr val="4F6AB3"/>
                </a:solidFill>
                <a:effectLst/>
                <a:uLnTx/>
                <a:uFillTx/>
                <a:latin typeface="Montserrat Bold"/>
                <a:ea typeface="+mn-ea"/>
                <a:cs typeface="+mn-cs"/>
              </a:rPr>
              <a:t>What we’re aiming at?</a:t>
            </a:r>
          </a:p>
        </p:txBody>
      </p:sp>
      <p:sp>
        <p:nvSpPr>
          <p:cNvPr id="11" name="TextBox 11"/>
          <p:cNvSpPr txBox="1"/>
          <p:nvPr/>
        </p:nvSpPr>
        <p:spPr>
          <a:xfrm>
            <a:off x="6607366" y="1257337"/>
            <a:ext cx="10867288" cy="7963719"/>
          </a:xfrm>
          <a:prstGeom prst="rect">
            <a:avLst/>
          </a:prstGeom>
        </p:spPr>
        <p:txBody>
          <a:bodyPr wrap="square" lIns="0" tIns="0" rIns="0" bIns="0" rtlCol="0" anchor="t">
            <a:spAutoFit/>
          </a:bodyPr>
          <a:lstStyle/>
          <a:p>
            <a:pPr marL="0" marR="0" lvl="0" indent="-342900" algn="just" defTabSz="914400" rtl="0" eaLnBrk="1" fontAlgn="auto" latinLnBrk="0" hangingPunct="1">
              <a:lnSpc>
                <a:spcPct val="100000"/>
              </a:lnSpc>
              <a:spcBef>
                <a:spcPts val="300"/>
              </a:spcBef>
              <a:spcAft>
                <a:spcPts val="300"/>
              </a:spcAft>
              <a:buClrTx/>
              <a:buSzTx/>
              <a:buFont typeface="Wingdings" panose="05000000000000000000" pitchFamily="2" charset="2"/>
              <a:buChar char="Ø"/>
              <a:tabLst>
                <a:tab pos="457200" algn="l"/>
              </a:tabLst>
              <a:defRPr/>
            </a:pPr>
            <a:r>
              <a:rPr kumimoji="0" lang="en-US" sz="1900" b="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One of our key focus areas is our </a:t>
            </a:r>
            <a:r>
              <a:rPr kumimoji="0" lang="en-US" sz="1900" b="1"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commitment to people and society</a:t>
            </a:r>
            <a:r>
              <a:rPr kumimoji="0" lang="en-US" sz="1900" b="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 - giving back to communities and making a positive difference. </a:t>
            </a:r>
          </a:p>
          <a:p>
            <a:pPr marL="0" marR="0" lvl="0" indent="-342900" algn="just" defTabSz="914400" rtl="0" eaLnBrk="1" fontAlgn="auto" latinLnBrk="0" hangingPunct="1">
              <a:lnSpc>
                <a:spcPct val="100000"/>
              </a:lnSpc>
              <a:spcBef>
                <a:spcPts val="300"/>
              </a:spcBef>
              <a:spcAft>
                <a:spcPts val="300"/>
              </a:spcAft>
              <a:buClrTx/>
              <a:buSzTx/>
              <a:buFont typeface="Wingdings" panose="05000000000000000000" pitchFamily="2" charset="2"/>
              <a:buChar char=""/>
              <a:tabLst>
                <a:tab pos="457200" algn="l"/>
              </a:tabLst>
              <a:defRPr/>
            </a:pPr>
            <a:r>
              <a:rPr kumimoji="0" lang="en-US" sz="1900" b="1"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Establish</a:t>
            </a:r>
            <a:r>
              <a:rPr kumimoji="0" lang="en-US" sz="1900" b="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 </a:t>
            </a:r>
            <a:r>
              <a:rPr kumimoji="0" lang="en-US" sz="1900" b="1"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a global identity </a:t>
            </a:r>
            <a:r>
              <a:rPr kumimoji="0" lang="en-US" sz="1900" b="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 - our business strategy must be rooted in global diversity and inclusivity while being adaptable at the local level - a Global approach with Local touch</a:t>
            </a:r>
          </a:p>
          <a:p>
            <a:pPr marL="0" marR="0" lvl="0" indent="-342900" algn="just" defTabSz="914400" rtl="0" eaLnBrk="1" fontAlgn="auto" latinLnBrk="0" hangingPunct="1">
              <a:lnSpc>
                <a:spcPct val="100000"/>
              </a:lnSpc>
              <a:spcBef>
                <a:spcPts val="300"/>
              </a:spcBef>
              <a:spcAft>
                <a:spcPts val="300"/>
              </a:spcAft>
              <a:buClrTx/>
              <a:buSzTx/>
              <a:buFont typeface="Wingdings" panose="05000000000000000000" pitchFamily="2" charset="2"/>
              <a:buChar char=""/>
              <a:tabLst>
                <a:tab pos="457200" algn="l"/>
              </a:tabLst>
              <a:defRPr/>
            </a:pPr>
            <a:r>
              <a:rPr kumimoji="0" lang="en-US" sz="1900" b="1"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DE&amp;I Team </a:t>
            </a:r>
            <a:r>
              <a:rPr kumimoji="0" lang="en-US" sz="1900" b="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ready to coach in building diverse teams and sourcing talent from diverse generations, races, genders, and sexual orientations. </a:t>
            </a:r>
          </a:p>
          <a:p>
            <a:pPr marL="0" marR="0" lvl="0" indent="-342900" algn="just" defTabSz="914400" rtl="0" eaLnBrk="1" fontAlgn="auto" latinLnBrk="0" hangingPunct="1">
              <a:lnSpc>
                <a:spcPct val="100000"/>
              </a:lnSpc>
              <a:spcBef>
                <a:spcPts val="300"/>
              </a:spcBef>
              <a:spcAft>
                <a:spcPts val="300"/>
              </a:spcAft>
              <a:buClrTx/>
              <a:buSzTx/>
              <a:buFont typeface="Wingdings" panose="05000000000000000000" pitchFamily="2" charset="2"/>
              <a:buChar char=""/>
              <a:tabLst>
                <a:tab pos="457200" algn="l"/>
              </a:tabLst>
              <a:defRPr/>
            </a:pPr>
            <a:r>
              <a:rPr kumimoji="0" lang="en-US" sz="1900" b="1"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Inclusive culture</a:t>
            </a:r>
            <a:r>
              <a:rPr kumimoji="0" lang="en-US" sz="1900" b="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 diverse representation in leadership, transparent and fair practices, interactions with senior leaders, support diverse groups, support in creating environments where equity is the norm, and success is accessible to everyone.</a:t>
            </a:r>
          </a:p>
          <a:p>
            <a:pPr marL="0" marR="0" lvl="0" indent="-342900" algn="just" defTabSz="914400" rtl="0" eaLnBrk="1" fontAlgn="auto" latinLnBrk="0" hangingPunct="1">
              <a:lnSpc>
                <a:spcPct val="100000"/>
              </a:lnSpc>
              <a:spcBef>
                <a:spcPts val="300"/>
              </a:spcBef>
              <a:spcAft>
                <a:spcPts val="300"/>
              </a:spcAft>
              <a:buClrTx/>
              <a:buSzTx/>
              <a:buFont typeface="Wingdings" panose="05000000000000000000" pitchFamily="2" charset="2"/>
              <a:buChar char=""/>
              <a:tabLst>
                <a:tab pos="457200" algn="l"/>
              </a:tabLst>
              <a:defRPr/>
            </a:pPr>
            <a:r>
              <a:rPr kumimoji="0" lang="en-US" sz="1900" b="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Partnering with relevant </a:t>
            </a:r>
            <a:r>
              <a:rPr kumimoji="0" lang="en-US" sz="1900" b="1"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Global Organization </a:t>
            </a:r>
            <a:r>
              <a:rPr kumimoji="0" lang="en-US" sz="1900" b="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to drive DE&amp;I together.  (World Economic Forum).</a:t>
            </a:r>
          </a:p>
          <a:p>
            <a:pPr marL="0" marR="0" lvl="0" indent="-342900" algn="just" defTabSz="914400" rtl="0" eaLnBrk="1" fontAlgn="auto" latinLnBrk="0" hangingPunct="1">
              <a:lnSpc>
                <a:spcPct val="100000"/>
              </a:lnSpc>
              <a:spcBef>
                <a:spcPts val="300"/>
              </a:spcBef>
              <a:spcAft>
                <a:spcPts val="300"/>
              </a:spcAft>
              <a:buClrTx/>
              <a:buSzTx/>
              <a:buFont typeface="Wingdings" panose="05000000000000000000" pitchFamily="2" charset="2"/>
              <a:buChar char=""/>
              <a:tabLst>
                <a:tab pos="457200" algn="l"/>
              </a:tabLst>
              <a:defRPr/>
            </a:pPr>
            <a:r>
              <a:rPr kumimoji="0" lang="en-US" sz="1900" b="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Strengthening partnership with </a:t>
            </a:r>
            <a:r>
              <a:rPr kumimoji="0" lang="en-US" sz="1900" b="1"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Global Clients. </a:t>
            </a:r>
            <a:r>
              <a:rPr kumimoji="0" lang="en-US" sz="1900" b="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Delivering &amp; partnering on client events to learn more / drive action together on DEI</a:t>
            </a:r>
          </a:p>
          <a:p>
            <a:pPr marL="0" marR="0" lvl="0" indent="-342900" algn="just" defTabSz="914400" rtl="0" eaLnBrk="1" fontAlgn="auto" latinLnBrk="0" hangingPunct="1">
              <a:lnSpc>
                <a:spcPct val="100000"/>
              </a:lnSpc>
              <a:spcBef>
                <a:spcPts val="300"/>
              </a:spcBef>
              <a:spcAft>
                <a:spcPts val="300"/>
              </a:spcAft>
              <a:buClrTx/>
              <a:buSzTx/>
              <a:buFont typeface="Wingdings" panose="05000000000000000000" pitchFamily="2" charset="2"/>
              <a:buChar char=""/>
              <a:tabLst>
                <a:tab pos="457200" algn="l"/>
              </a:tabLst>
              <a:defRPr/>
            </a:pPr>
            <a:r>
              <a:rPr kumimoji="0" lang="en-US" sz="1900" b="1"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Education:</a:t>
            </a:r>
            <a:r>
              <a:rPr kumimoji="0" lang="en-US" sz="1900" b="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 Dedicated Trainings on DE&amp;I, articles, special programs, </a:t>
            </a:r>
          </a:p>
          <a:p>
            <a:pPr marL="0" marR="0" lvl="0" indent="-342900" algn="just" defTabSz="914400" rtl="0" eaLnBrk="1" fontAlgn="auto" latinLnBrk="0" hangingPunct="1">
              <a:lnSpc>
                <a:spcPct val="100000"/>
              </a:lnSpc>
              <a:spcBef>
                <a:spcPts val="300"/>
              </a:spcBef>
              <a:spcAft>
                <a:spcPts val="300"/>
              </a:spcAft>
              <a:buClrTx/>
              <a:buSzTx/>
              <a:buFont typeface="Wingdings" panose="05000000000000000000" pitchFamily="2" charset="2"/>
              <a:buChar char=""/>
              <a:tabLst>
                <a:tab pos="457200" algn="l"/>
              </a:tabLst>
              <a:defRPr/>
            </a:pPr>
            <a:r>
              <a:rPr kumimoji="0" lang="en-US" sz="1900" b="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Become DE&amp;I </a:t>
            </a:r>
            <a:r>
              <a:rPr kumimoji="0" lang="en-US" sz="1900" b="1"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Certified</a:t>
            </a:r>
            <a:r>
              <a:rPr kumimoji="0" lang="en-US" sz="1900" b="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 in one of the Global Standards </a:t>
            </a:r>
          </a:p>
          <a:p>
            <a:pPr marR="0" lvl="0" algn="just" defTabSz="914400" rtl="0" eaLnBrk="1" fontAlgn="auto" latinLnBrk="0" hangingPunct="1">
              <a:lnSpc>
                <a:spcPct val="100000"/>
              </a:lnSpc>
              <a:spcBef>
                <a:spcPts val="300"/>
              </a:spcBef>
              <a:spcAft>
                <a:spcPts val="300"/>
              </a:spcAft>
              <a:buClrTx/>
              <a:buSzTx/>
              <a:tabLst>
                <a:tab pos="457200" algn="l"/>
              </a:tabLst>
              <a:defRPr/>
            </a:pPr>
            <a:endParaRPr kumimoji="0" lang="en-US" sz="19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	</a:t>
            </a:r>
            <a:r>
              <a:rPr kumimoji="0" lang="en-US" sz="1900" b="1" i="0" u="sng"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Certifications</a:t>
            </a:r>
            <a:endParaRPr kumimoji="0" lang="en-US" sz="1900" b="0" i="0" u="sng"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endParaRPr>
          </a:p>
          <a:p>
            <a:pPr marL="1257300" marR="0" lvl="2"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9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GEEIS (Gender Equality European &amp; International Standard)</a:t>
            </a:r>
          </a:p>
          <a:p>
            <a:pPr marL="1257300" marR="0" lvl="2"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9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EDGE Certification is a leading global standard for Diversity, Equity, and Inclusion (DE&amp;I), centered on a workplace gender and intersectional equity approach</a:t>
            </a:r>
          </a:p>
          <a:p>
            <a:pPr marL="1257300" marR="0" lvl="2"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fr-FR" sz="19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AFNOR Diversity Label </a:t>
            </a:r>
            <a:r>
              <a:rPr kumimoji="0" lang="en-US" sz="19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State-driven (France) certification/label process to promote diversity in recruitment, employee integration, career management</a:t>
            </a:r>
          </a:p>
          <a:p>
            <a:pPr marL="1257300" marR="0" lvl="2"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9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ISO 30415, Human resource management — Diversity and inclusion</a:t>
            </a:r>
          </a:p>
        </p:txBody>
      </p:sp>
      <p:sp>
        <p:nvSpPr>
          <p:cNvPr id="16" name="Rechthoek 15">
            <a:extLst>
              <a:ext uri="{FF2B5EF4-FFF2-40B4-BE49-F238E27FC236}">
                <a16:creationId xmlns:a16="http://schemas.microsoft.com/office/drawing/2014/main" id="{BEF903DD-7CAF-2A37-1EF6-7F9E14066113}"/>
              </a:ext>
            </a:extLst>
          </p:cNvPr>
          <p:cNvSpPr/>
          <p:nvPr/>
        </p:nvSpPr>
        <p:spPr>
          <a:xfrm>
            <a:off x="0" y="-1"/>
            <a:ext cx="6324600" cy="8736663"/>
          </a:xfrm>
          <a:prstGeom prst="rect">
            <a:avLst/>
          </a:prstGeom>
          <a:solidFill>
            <a:schemeClr val="accent1">
              <a:lumMod val="20000"/>
              <a:lumOff val="80000"/>
            </a:schemeClr>
          </a:solidFill>
          <a:ln w="50800">
            <a:solidFill>
              <a:srgbClr val="5B77B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2">
            <a:extLst>
              <a:ext uri="{FF2B5EF4-FFF2-40B4-BE49-F238E27FC236}">
                <a16:creationId xmlns:a16="http://schemas.microsoft.com/office/drawing/2014/main" id="{29386D1E-894C-7BE0-E514-4210665691B5}"/>
              </a:ext>
            </a:extLst>
          </p:cNvPr>
          <p:cNvSpPr txBox="1"/>
          <p:nvPr/>
        </p:nvSpPr>
        <p:spPr>
          <a:xfrm>
            <a:off x="2147389" y="4351895"/>
            <a:ext cx="2815274" cy="3077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3A5F"/>
              </a:solidFill>
              <a:effectLst/>
              <a:uLnTx/>
              <a:uFillTx/>
              <a:latin typeface="Montserrat"/>
              <a:ea typeface="+mn-ea"/>
              <a:cs typeface="+mn-cs"/>
            </a:endParaRPr>
          </a:p>
        </p:txBody>
      </p:sp>
      <p:sp>
        <p:nvSpPr>
          <p:cNvPr id="7" name="AutoShape 2" descr="ix Building Blocks for Business Success | UAG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Business Goals Stock Photos, Images and Backgrounds for Free Download">
            <a:extLst>
              <a:ext uri="{FF2B5EF4-FFF2-40B4-BE49-F238E27FC236}">
                <a16:creationId xmlns:a16="http://schemas.microsoft.com/office/drawing/2014/main" id="{AAEBBD55-57F5-CB97-12E9-B338521BC9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917" r="9042"/>
          <a:stretch/>
        </p:blipFill>
        <p:spPr bwMode="auto">
          <a:xfrm>
            <a:off x="189085" y="2247900"/>
            <a:ext cx="5946430" cy="3906137"/>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10">
            <a:extLst>
              <a:ext uri="{FF2B5EF4-FFF2-40B4-BE49-F238E27FC236}">
                <a16:creationId xmlns:a16="http://schemas.microsoft.com/office/drawing/2014/main" id="{7935300A-6FFF-36BF-CDFD-EA23753F14DE}"/>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18" name="TextBox 11">
            <a:extLst>
              <a:ext uri="{FF2B5EF4-FFF2-40B4-BE49-F238E27FC236}">
                <a16:creationId xmlns:a16="http://schemas.microsoft.com/office/drawing/2014/main" id="{2D64B45F-89C3-00E9-4D57-DE836275C12B}"/>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28992704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Google Shape;1434;p15">
            <a:extLst>
              <a:ext uri="{FF2B5EF4-FFF2-40B4-BE49-F238E27FC236}">
                <a16:creationId xmlns:a16="http://schemas.microsoft.com/office/drawing/2014/main" id="{4CAA5331-DCF2-7620-ADE1-C8E02538F47C}"/>
              </a:ext>
            </a:extLst>
          </p:cNvPr>
          <p:cNvCxnSpPr>
            <a:cxnSpLocks/>
          </p:cNvCxnSpPr>
          <p:nvPr/>
        </p:nvCxnSpPr>
        <p:spPr>
          <a:xfrm>
            <a:off x="5851118" y="4058786"/>
            <a:ext cx="0" cy="548640"/>
          </a:xfrm>
          <a:prstGeom prst="straightConnector1">
            <a:avLst/>
          </a:prstGeom>
          <a:noFill/>
          <a:ln w="12700" cap="flat" cmpd="sng">
            <a:solidFill>
              <a:schemeClr val="bg1">
                <a:lumMod val="65000"/>
              </a:schemeClr>
            </a:solidFill>
            <a:prstDash val="solid"/>
            <a:miter lim="800000"/>
            <a:headEnd type="none" w="sm" len="sm"/>
            <a:tailEnd type="none" w="sm" len="sm"/>
          </a:ln>
        </p:spPr>
      </p:cxnSp>
      <p:cxnSp>
        <p:nvCxnSpPr>
          <p:cNvPr id="89" name="Google Shape;1434;p15">
            <a:extLst>
              <a:ext uri="{FF2B5EF4-FFF2-40B4-BE49-F238E27FC236}">
                <a16:creationId xmlns:a16="http://schemas.microsoft.com/office/drawing/2014/main" id="{55F660DD-F457-5BF6-1A38-38719ECBA89B}"/>
              </a:ext>
            </a:extLst>
          </p:cNvPr>
          <p:cNvCxnSpPr>
            <a:cxnSpLocks/>
          </p:cNvCxnSpPr>
          <p:nvPr/>
        </p:nvCxnSpPr>
        <p:spPr>
          <a:xfrm>
            <a:off x="8210249" y="4091145"/>
            <a:ext cx="0" cy="548640"/>
          </a:xfrm>
          <a:prstGeom prst="straightConnector1">
            <a:avLst/>
          </a:prstGeom>
          <a:noFill/>
          <a:ln w="12700" cap="flat" cmpd="sng">
            <a:solidFill>
              <a:schemeClr val="bg1">
                <a:lumMod val="65000"/>
              </a:schemeClr>
            </a:solidFill>
            <a:prstDash val="solid"/>
            <a:miter lim="800000"/>
            <a:headEnd type="none" w="sm" len="sm"/>
            <a:tailEnd type="none" w="sm" len="sm"/>
          </a:ln>
        </p:spPr>
      </p:cxnSp>
      <p:cxnSp>
        <p:nvCxnSpPr>
          <p:cNvPr id="95" name="Google Shape;1434;p15">
            <a:extLst>
              <a:ext uri="{FF2B5EF4-FFF2-40B4-BE49-F238E27FC236}">
                <a16:creationId xmlns:a16="http://schemas.microsoft.com/office/drawing/2014/main" id="{77B10FEC-3C58-677D-227E-E8AE9B6CECBD}"/>
              </a:ext>
            </a:extLst>
          </p:cNvPr>
          <p:cNvCxnSpPr>
            <a:cxnSpLocks/>
          </p:cNvCxnSpPr>
          <p:nvPr/>
        </p:nvCxnSpPr>
        <p:spPr>
          <a:xfrm>
            <a:off x="10530369" y="4091145"/>
            <a:ext cx="0" cy="548640"/>
          </a:xfrm>
          <a:prstGeom prst="straightConnector1">
            <a:avLst/>
          </a:prstGeom>
          <a:noFill/>
          <a:ln w="12700" cap="flat" cmpd="sng">
            <a:solidFill>
              <a:schemeClr val="bg1">
                <a:lumMod val="65000"/>
              </a:schemeClr>
            </a:solidFill>
            <a:prstDash val="solid"/>
            <a:miter lim="800000"/>
            <a:headEnd type="none" w="sm" len="sm"/>
            <a:tailEnd type="none" w="sm" len="sm"/>
          </a:ln>
        </p:spPr>
      </p:cxnSp>
      <p:cxnSp>
        <p:nvCxnSpPr>
          <p:cNvPr id="100" name="Google Shape;1434;p15">
            <a:extLst>
              <a:ext uri="{FF2B5EF4-FFF2-40B4-BE49-F238E27FC236}">
                <a16:creationId xmlns:a16="http://schemas.microsoft.com/office/drawing/2014/main" id="{F0924E4A-517A-C3E5-CAAD-331A7E3FB8D8}"/>
              </a:ext>
            </a:extLst>
          </p:cNvPr>
          <p:cNvCxnSpPr>
            <a:cxnSpLocks/>
          </p:cNvCxnSpPr>
          <p:nvPr/>
        </p:nvCxnSpPr>
        <p:spPr>
          <a:xfrm>
            <a:off x="11626973" y="4091145"/>
            <a:ext cx="0" cy="548640"/>
          </a:xfrm>
          <a:prstGeom prst="straightConnector1">
            <a:avLst/>
          </a:prstGeom>
          <a:noFill/>
          <a:ln w="12700" cap="flat" cmpd="sng">
            <a:solidFill>
              <a:schemeClr val="bg1">
                <a:lumMod val="65000"/>
              </a:schemeClr>
            </a:solidFill>
            <a:prstDash val="solid"/>
            <a:miter lim="800000"/>
            <a:headEnd type="none" w="sm" len="sm"/>
            <a:tailEnd type="none" w="sm" len="sm"/>
          </a:ln>
        </p:spPr>
      </p:cxnSp>
      <p:cxnSp>
        <p:nvCxnSpPr>
          <p:cNvPr id="102" name="Google Shape;1434;p15">
            <a:extLst>
              <a:ext uri="{FF2B5EF4-FFF2-40B4-BE49-F238E27FC236}">
                <a16:creationId xmlns:a16="http://schemas.microsoft.com/office/drawing/2014/main" id="{D917E138-EE94-A372-1F40-81EB600F5512}"/>
              </a:ext>
            </a:extLst>
          </p:cNvPr>
          <p:cNvCxnSpPr>
            <a:cxnSpLocks/>
          </p:cNvCxnSpPr>
          <p:nvPr/>
        </p:nvCxnSpPr>
        <p:spPr>
          <a:xfrm>
            <a:off x="13854854" y="4091145"/>
            <a:ext cx="0" cy="548640"/>
          </a:xfrm>
          <a:prstGeom prst="straightConnector1">
            <a:avLst/>
          </a:prstGeom>
          <a:noFill/>
          <a:ln w="12700" cap="flat" cmpd="sng">
            <a:solidFill>
              <a:schemeClr val="bg1">
                <a:lumMod val="65000"/>
              </a:schemeClr>
            </a:solidFill>
            <a:prstDash val="solid"/>
            <a:miter lim="800000"/>
            <a:headEnd type="none" w="sm" len="sm"/>
            <a:tailEnd type="none" w="sm" len="sm"/>
          </a:ln>
        </p:spPr>
      </p:cxnSp>
      <p:cxnSp>
        <p:nvCxnSpPr>
          <p:cNvPr id="104" name="Google Shape;1434;p15">
            <a:extLst>
              <a:ext uri="{FF2B5EF4-FFF2-40B4-BE49-F238E27FC236}">
                <a16:creationId xmlns:a16="http://schemas.microsoft.com/office/drawing/2014/main" id="{9A944EB4-5741-70F2-40F2-4A1514B2C09C}"/>
              </a:ext>
            </a:extLst>
          </p:cNvPr>
          <p:cNvCxnSpPr>
            <a:cxnSpLocks/>
          </p:cNvCxnSpPr>
          <p:nvPr/>
        </p:nvCxnSpPr>
        <p:spPr>
          <a:xfrm>
            <a:off x="3416514" y="4091145"/>
            <a:ext cx="0" cy="548640"/>
          </a:xfrm>
          <a:prstGeom prst="straightConnector1">
            <a:avLst/>
          </a:prstGeom>
          <a:noFill/>
          <a:ln w="12700" cap="flat" cmpd="sng">
            <a:solidFill>
              <a:schemeClr val="bg1">
                <a:lumMod val="65000"/>
              </a:schemeClr>
            </a:solidFill>
            <a:prstDash val="solid"/>
            <a:miter lim="800000"/>
            <a:headEnd type="none" w="sm" len="sm"/>
            <a:tailEnd type="none" w="sm" len="sm"/>
          </a:ln>
        </p:spPr>
      </p:cxnSp>
      <p:cxnSp>
        <p:nvCxnSpPr>
          <p:cNvPr id="65" name="Google Shape;1428;p15">
            <a:extLst>
              <a:ext uri="{FF2B5EF4-FFF2-40B4-BE49-F238E27FC236}">
                <a16:creationId xmlns:a16="http://schemas.microsoft.com/office/drawing/2014/main" id="{4F432C91-EEDD-8F96-DC94-89BC81D24B52}"/>
              </a:ext>
            </a:extLst>
          </p:cNvPr>
          <p:cNvCxnSpPr>
            <a:cxnSpLocks/>
          </p:cNvCxnSpPr>
          <p:nvPr/>
        </p:nvCxnSpPr>
        <p:spPr>
          <a:xfrm>
            <a:off x="3407046" y="4846646"/>
            <a:ext cx="0" cy="548640"/>
          </a:xfrm>
          <a:prstGeom prst="straightConnector1">
            <a:avLst/>
          </a:prstGeom>
          <a:noFill/>
          <a:ln w="12700" cap="flat" cmpd="sng">
            <a:solidFill>
              <a:schemeClr val="bg1">
                <a:lumMod val="65000"/>
              </a:schemeClr>
            </a:solidFill>
            <a:prstDash val="solid"/>
            <a:miter lim="800000"/>
            <a:headEnd type="none" w="sm" len="sm"/>
            <a:tailEnd type="none" w="sm" len="sm"/>
          </a:ln>
        </p:spPr>
      </p:cxnSp>
      <p:cxnSp>
        <p:nvCxnSpPr>
          <p:cNvPr id="91" name="Google Shape;1428;p15">
            <a:extLst>
              <a:ext uri="{FF2B5EF4-FFF2-40B4-BE49-F238E27FC236}">
                <a16:creationId xmlns:a16="http://schemas.microsoft.com/office/drawing/2014/main" id="{7DB34A7D-977B-BA5C-0DB0-D336082077D4}"/>
              </a:ext>
            </a:extLst>
          </p:cNvPr>
          <p:cNvCxnSpPr>
            <a:cxnSpLocks/>
          </p:cNvCxnSpPr>
          <p:nvPr/>
        </p:nvCxnSpPr>
        <p:spPr>
          <a:xfrm>
            <a:off x="7175745" y="4846646"/>
            <a:ext cx="0" cy="548640"/>
          </a:xfrm>
          <a:prstGeom prst="straightConnector1">
            <a:avLst/>
          </a:prstGeom>
          <a:noFill/>
          <a:ln w="12700" cap="flat" cmpd="sng">
            <a:solidFill>
              <a:schemeClr val="bg1">
                <a:lumMod val="65000"/>
              </a:schemeClr>
            </a:solidFill>
            <a:prstDash val="solid"/>
            <a:miter lim="800000"/>
            <a:headEnd type="none" w="sm" len="sm"/>
            <a:tailEnd type="none" w="sm" len="sm"/>
          </a:ln>
        </p:spPr>
      </p:cxnSp>
      <p:cxnSp>
        <p:nvCxnSpPr>
          <p:cNvPr id="97" name="Google Shape;1428;p15">
            <a:extLst>
              <a:ext uri="{FF2B5EF4-FFF2-40B4-BE49-F238E27FC236}">
                <a16:creationId xmlns:a16="http://schemas.microsoft.com/office/drawing/2014/main" id="{672F59A2-0E63-3686-FFF7-A5361F26A7CA}"/>
              </a:ext>
            </a:extLst>
          </p:cNvPr>
          <p:cNvCxnSpPr>
            <a:cxnSpLocks/>
          </p:cNvCxnSpPr>
          <p:nvPr/>
        </p:nvCxnSpPr>
        <p:spPr>
          <a:xfrm>
            <a:off x="13829915" y="4846646"/>
            <a:ext cx="0" cy="548640"/>
          </a:xfrm>
          <a:prstGeom prst="straightConnector1">
            <a:avLst/>
          </a:prstGeom>
          <a:noFill/>
          <a:ln w="12700" cap="flat" cmpd="sng">
            <a:solidFill>
              <a:schemeClr val="bg1">
                <a:lumMod val="65000"/>
              </a:schemeClr>
            </a:solidFill>
            <a:prstDash val="solid"/>
            <a:miter lim="800000"/>
            <a:headEnd type="none" w="sm" len="sm"/>
            <a:tailEnd type="none" w="sm" len="sm"/>
          </a:ln>
        </p:spPr>
      </p:cxnSp>
      <p:sp>
        <p:nvSpPr>
          <p:cNvPr id="6" name="Title 3">
            <a:extLst>
              <a:ext uri="{FF2B5EF4-FFF2-40B4-BE49-F238E27FC236}">
                <a16:creationId xmlns:a16="http://schemas.microsoft.com/office/drawing/2014/main" id="{59112C26-76B7-68A2-31BE-71A3B3AD7651}"/>
              </a:ext>
            </a:extLst>
          </p:cNvPr>
          <p:cNvSpPr>
            <a:spLocks noGrp="1"/>
          </p:cNvSpPr>
          <p:nvPr>
            <p:ph type="title"/>
          </p:nvPr>
        </p:nvSpPr>
        <p:spPr>
          <a:xfrm>
            <a:off x="269533" y="-59371"/>
            <a:ext cx="17006888" cy="1368473"/>
          </a:xfrm>
        </p:spPr>
        <p:txBody>
          <a:bodyPr/>
          <a:lstStyle/>
          <a:p>
            <a:pPr>
              <a:lnSpc>
                <a:spcPts val="6479"/>
              </a:lnSpc>
            </a:pPr>
            <a:r>
              <a:rPr lang="en-US" dirty="0">
                <a:solidFill>
                  <a:srgbClr val="4F6AB3"/>
                </a:solidFill>
                <a:latin typeface="Montserrat Bold"/>
              </a:rPr>
              <a:t>2024 DE&amp;I Roadmap</a:t>
            </a:r>
          </a:p>
        </p:txBody>
      </p:sp>
      <p:sp>
        <p:nvSpPr>
          <p:cNvPr id="7" name="Text Placeholder 7">
            <a:extLst>
              <a:ext uri="{FF2B5EF4-FFF2-40B4-BE49-F238E27FC236}">
                <a16:creationId xmlns:a16="http://schemas.microsoft.com/office/drawing/2014/main" id="{E0F8AA7D-CF40-73F6-5A9C-4014B70DC52C}"/>
              </a:ext>
            </a:extLst>
          </p:cNvPr>
          <p:cNvSpPr>
            <a:spLocks noGrp="1"/>
          </p:cNvSpPr>
          <p:nvPr>
            <p:ph type="body" sz="quarter" idx="10"/>
          </p:nvPr>
        </p:nvSpPr>
        <p:spPr/>
        <p:txBody>
          <a:bodyPr/>
          <a:lstStyle/>
          <a:p>
            <a:r>
              <a:rPr lang="en-US" dirty="0"/>
              <a:t> IESF Key milestones</a:t>
            </a:r>
          </a:p>
        </p:txBody>
      </p:sp>
      <p:sp>
        <p:nvSpPr>
          <p:cNvPr id="62" name="Google Shape;1423;p15">
            <a:extLst>
              <a:ext uri="{FF2B5EF4-FFF2-40B4-BE49-F238E27FC236}">
                <a16:creationId xmlns:a16="http://schemas.microsoft.com/office/drawing/2014/main" id="{A262ECD8-E885-8FA0-12D3-C8E25724CA19}"/>
              </a:ext>
            </a:extLst>
          </p:cNvPr>
          <p:cNvSpPr txBox="1"/>
          <p:nvPr/>
        </p:nvSpPr>
        <p:spPr>
          <a:xfrm>
            <a:off x="3565466" y="2180996"/>
            <a:ext cx="2626211" cy="1292662"/>
          </a:xfrm>
          <a:prstGeom prst="rect">
            <a:avLst/>
          </a:prstGeom>
          <a:noFill/>
          <a:ln>
            <a:noFill/>
          </a:ln>
        </p:spPr>
        <p:txBody>
          <a:bodyPr spcFirstLastPara="1" wrap="square" lIns="0" tIns="0" rIns="0" bIns="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2C363A"/>
                </a:solidFill>
                <a:effectLst/>
                <a:uLnTx/>
                <a:uFillTx/>
                <a:latin typeface="Arial" charset="0"/>
                <a:ea typeface="+mn-ea"/>
                <a:cs typeface="+mn-cs"/>
              </a:rPr>
              <a:t>Article Cross-Cultural Leadership: Navigating Global Diversity</a:t>
            </a:r>
            <a:endParaRPr kumimoji="0" lang="en-US" sz="2100" b="0" i="0" u="none" strike="noStrike" kern="1200" cap="none" spc="0" normalizeH="0" baseline="0" noProof="0" dirty="0">
              <a:ln>
                <a:noFill/>
              </a:ln>
              <a:solidFill>
                <a:srgbClr val="2C363A"/>
              </a:solidFill>
              <a:effectLst/>
              <a:uLnTx/>
              <a:uFillTx/>
              <a:latin typeface="Aptos" charset="0"/>
              <a:ea typeface="+mn-ea"/>
              <a:cs typeface="+mn-cs"/>
            </a:endParaRPr>
          </a:p>
        </p:txBody>
      </p:sp>
      <p:cxnSp>
        <p:nvCxnSpPr>
          <p:cNvPr id="63" name="Google Shape;1424;p15">
            <a:extLst>
              <a:ext uri="{FF2B5EF4-FFF2-40B4-BE49-F238E27FC236}">
                <a16:creationId xmlns:a16="http://schemas.microsoft.com/office/drawing/2014/main" id="{9F10AEFE-DB3B-C0B1-5B4C-ADC75CDBA016}"/>
              </a:ext>
            </a:extLst>
          </p:cNvPr>
          <p:cNvCxnSpPr>
            <a:cxnSpLocks/>
          </p:cNvCxnSpPr>
          <p:nvPr/>
        </p:nvCxnSpPr>
        <p:spPr>
          <a:xfrm>
            <a:off x="668610" y="4751838"/>
            <a:ext cx="17017845" cy="0"/>
          </a:xfrm>
          <a:prstGeom prst="straightConnector1">
            <a:avLst/>
          </a:prstGeom>
          <a:noFill/>
          <a:ln w="38100" cap="sq" cmpd="sng">
            <a:solidFill>
              <a:schemeClr val="accent2"/>
            </a:solidFill>
            <a:prstDash val="solid"/>
            <a:miter lim="800000"/>
            <a:headEnd type="none" w="sm" len="sm"/>
            <a:tailEnd type="triangle" w="lg" len="lg"/>
          </a:ln>
        </p:spPr>
      </p:cxnSp>
      <p:sp>
        <p:nvSpPr>
          <p:cNvPr id="64" name="Google Shape;1427;p15">
            <a:extLst>
              <a:ext uri="{FF2B5EF4-FFF2-40B4-BE49-F238E27FC236}">
                <a16:creationId xmlns:a16="http://schemas.microsoft.com/office/drawing/2014/main" id="{7729DD89-FFB0-2848-D6B6-725A0E6BB01C}"/>
              </a:ext>
            </a:extLst>
          </p:cNvPr>
          <p:cNvSpPr txBox="1"/>
          <p:nvPr/>
        </p:nvSpPr>
        <p:spPr>
          <a:xfrm>
            <a:off x="1492096" y="5045452"/>
            <a:ext cx="765658" cy="323165"/>
          </a:xfrm>
          <a:prstGeom prst="rect">
            <a:avLst/>
          </a:prstGeom>
          <a:noFill/>
          <a:ln>
            <a:noFill/>
          </a:ln>
        </p:spPr>
        <p:txBody>
          <a:bodyPr spcFirstLastPara="1" wrap="non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9BBB59"/>
              </a:buClr>
              <a:buSzPts val="1200"/>
              <a:buFont typeface="Quattrocento Sans"/>
              <a:buChar char="​"/>
              <a:tabLst/>
              <a:defRPr/>
            </a:pPr>
            <a:r>
              <a:rPr kumimoji="0" lang="en-US" sz="2100" b="0" i="0" u="none" strike="noStrike" kern="1200" cap="none" spc="0" normalizeH="0" baseline="0" noProof="0" dirty="0">
                <a:ln>
                  <a:noFill/>
                </a:ln>
                <a:solidFill>
                  <a:srgbClr val="8064A2"/>
                </a:solidFill>
                <a:effectLst/>
                <a:uLnTx/>
                <a:uFillTx/>
                <a:latin typeface="Calibri"/>
                <a:ea typeface="+mn-ea"/>
                <a:cs typeface="+mn-cs"/>
                <a:sym typeface="Raleway Medium"/>
              </a:rPr>
              <a:t>March </a:t>
            </a:r>
            <a:endParaRPr kumimoji="0" lang="en-US" sz="2100" b="0" i="0" u="none" strike="noStrike" kern="1200" cap="none" spc="0" normalizeH="0" baseline="0" noProof="0" dirty="0">
              <a:ln>
                <a:noFill/>
              </a:ln>
              <a:solidFill>
                <a:srgbClr val="8064A2"/>
              </a:solidFill>
              <a:effectLst/>
              <a:uLnTx/>
              <a:uFillTx/>
              <a:latin typeface="Calibri"/>
              <a:ea typeface="+mn-ea"/>
              <a:cs typeface="+mn-cs"/>
            </a:endParaRPr>
          </a:p>
        </p:txBody>
      </p:sp>
      <p:cxnSp>
        <p:nvCxnSpPr>
          <p:cNvPr id="67" name="Google Shape;1430;p15">
            <a:extLst>
              <a:ext uri="{FF2B5EF4-FFF2-40B4-BE49-F238E27FC236}">
                <a16:creationId xmlns:a16="http://schemas.microsoft.com/office/drawing/2014/main" id="{16C58C2D-A8CE-63FD-497B-46ADFB3B1A09}"/>
              </a:ext>
            </a:extLst>
          </p:cNvPr>
          <p:cNvCxnSpPr>
            <a:cxnSpLocks/>
          </p:cNvCxnSpPr>
          <p:nvPr/>
        </p:nvCxnSpPr>
        <p:spPr>
          <a:xfrm flipH="1">
            <a:off x="668610" y="5704370"/>
            <a:ext cx="2738436" cy="0"/>
          </a:xfrm>
          <a:prstGeom prst="straightConnector1">
            <a:avLst/>
          </a:prstGeom>
          <a:noFill/>
          <a:ln w="12700" cap="flat" cmpd="sng">
            <a:solidFill>
              <a:schemeClr val="bg1">
                <a:lumMod val="65000"/>
              </a:schemeClr>
            </a:solidFill>
            <a:prstDash val="solid"/>
            <a:miter lim="800000"/>
            <a:headEnd type="none" w="sm" len="sm"/>
            <a:tailEnd type="none" w="sm" len="sm"/>
          </a:ln>
        </p:spPr>
      </p:cxnSp>
      <p:sp>
        <p:nvSpPr>
          <p:cNvPr id="68" name="Google Shape;1431;p15">
            <a:extLst>
              <a:ext uri="{FF2B5EF4-FFF2-40B4-BE49-F238E27FC236}">
                <a16:creationId xmlns:a16="http://schemas.microsoft.com/office/drawing/2014/main" id="{2CF8EBE7-6BA3-3B37-93FF-006618720E95}"/>
              </a:ext>
            </a:extLst>
          </p:cNvPr>
          <p:cNvSpPr txBox="1"/>
          <p:nvPr/>
        </p:nvSpPr>
        <p:spPr>
          <a:xfrm>
            <a:off x="645911" y="5902211"/>
            <a:ext cx="2611395" cy="1277273"/>
          </a:xfrm>
          <a:prstGeom prst="rect">
            <a:avLst/>
          </a:prstGeom>
          <a:noFill/>
          <a:ln>
            <a:noFill/>
          </a:ln>
        </p:spPr>
        <p:txBody>
          <a:bodyPr spcFirstLastPara="1" wrap="square" lIns="0" tIns="0" rIns="0" bIns="0" anchor="t" anchorCtr="0">
            <a:spAutoFit/>
          </a:bodyPr>
          <a:lstStyle/>
          <a:p>
            <a:pPr marL="205740" marR="0" lvl="0" indent="-205740" algn="l" defTabSz="1371566" rtl="0" eaLnBrk="1" fontAlgn="auto" latinLnBrk="0" hangingPunct="1">
              <a:lnSpc>
                <a:spcPct val="100000"/>
              </a:lnSpc>
              <a:spcBef>
                <a:spcPts val="0"/>
              </a:spcBef>
              <a:spcAft>
                <a:spcPts val="300"/>
              </a:spcAft>
              <a:buClr>
                <a:srgbClr val="9BBB59"/>
              </a:buClr>
              <a:buSzPct val="100000"/>
              <a:buFont typeface="Arial" panose="020B0604020202020204" pitchFamily="34" charset="0"/>
              <a:buChar char="•"/>
              <a:tabLst/>
              <a:defRPr/>
            </a:pPr>
            <a:r>
              <a:rPr kumimoji="0" lang="en-US" sz="2100" b="1" i="0" u="none" strike="noStrike" kern="1200" cap="none" spc="0" normalizeH="0" baseline="0" noProof="0" dirty="0">
                <a:ln>
                  <a:noFill/>
                </a:ln>
                <a:solidFill>
                  <a:srgbClr val="2C363A"/>
                </a:solidFill>
                <a:effectLst/>
                <a:uLnTx/>
                <a:uFillTx/>
                <a:latin typeface="Arial" charset="0"/>
                <a:ea typeface="+mn-ea"/>
                <a:cs typeface="+mn-cs"/>
              </a:rPr>
              <a:t>Bi-monthly Female Leadership Spotlight Series</a:t>
            </a:r>
            <a:endParaRPr kumimoji="0" lang="en-US" sz="2100" b="0" i="0" u="none" strike="noStrike" kern="1200" cap="none" spc="0" normalizeH="0" baseline="0" noProof="0" dirty="0">
              <a:ln>
                <a:noFill/>
              </a:ln>
              <a:solidFill>
                <a:srgbClr val="2C363A"/>
              </a:solidFill>
              <a:effectLst/>
              <a:uLnTx/>
              <a:uFillTx/>
              <a:latin typeface="Aptos" charset="0"/>
              <a:ea typeface="+mn-ea"/>
              <a:cs typeface="+mn-cs"/>
            </a:endParaRPr>
          </a:p>
          <a:p>
            <a:pPr marL="205740" marR="0" lvl="0" indent="-205740" algn="l" defTabSz="1371566" rtl="0" eaLnBrk="1" fontAlgn="auto" latinLnBrk="0" hangingPunct="1">
              <a:lnSpc>
                <a:spcPct val="100000"/>
              </a:lnSpc>
              <a:spcBef>
                <a:spcPts val="0"/>
              </a:spcBef>
              <a:spcAft>
                <a:spcPts val="300"/>
              </a:spcAft>
              <a:buClr>
                <a:srgbClr val="9BBB59"/>
              </a:buClr>
              <a:buSzPct val="100000"/>
              <a:buFont typeface="Arial" panose="020B0604020202020204" pitchFamily="34" charset="0"/>
              <a:buChar char="•"/>
              <a:tabLst/>
              <a:defRPr/>
            </a:pPr>
            <a:endParaRPr kumimoji="0" lang="en-US" sz="1500" b="0" i="0" u="none" strike="noStrike" kern="1200" cap="none" spc="0" normalizeH="0" baseline="0" noProof="0" dirty="0">
              <a:ln>
                <a:noFill/>
              </a:ln>
              <a:solidFill>
                <a:srgbClr val="9BBB59"/>
              </a:solidFill>
              <a:effectLst/>
              <a:uLnTx/>
              <a:uFillTx/>
              <a:latin typeface="Calibri"/>
              <a:ea typeface="+mn-ea"/>
              <a:cs typeface="+mn-cs"/>
              <a:sym typeface="Raleway Medium"/>
            </a:endParaRPr>
          </a:p>
        </p:txBody>
      </p:sp>
      <p:cxnSp>
        <p:nvCxnSpPr>
          <p:cNvPr id="70" name="Google Shape;1452;p15">
            <a:extLst>
              <a:ext uri="{FF2B5EF4-FFF2-40B4-BE49-F238E27FC236}">
                <a16:creationId xmlns:a16="http://schemas.microsoft.com/office/drawing/2014/main" id="{2C0DA3C4-E911-41E5-BF3A-F91B1E9FCA6E}"/>
              </a:ext>
            </a:extLst>
          </p:cNvPr>
          <p:cNvCxnSpPr>
            <a:cxnSpLocks/>
          </p:cNvCxnSpPr>
          <p:nvPr/>
        </p:nvCxnSpPr>
        <p:spPr>
          <a:xfrm flipH="1">
            <a:off x="15782101" y="3822786"/>
            <a:ext cx="1882589" cy="0"/>
          </a:xfrm>
          <a:prstGeom prst="straightConnector1">
            <a:avLst/>
          </a:prstGeom>
          <a:noFill/>
          <a:ln w="19050" cap="flat" cmpd="sng">
            <a:solidFill>
              <a:schemeClr val="accent1"/>
            </a:solidFill>
            <a:prstDash val="solid"/>
            <a:miter lim="800000"/>
            <a:headEnd type="none" w="sm" len="sm"/>
            <a:tailEnd type="none" w="sm" len="sm"/>
          </a:ln>
        </p:spPr>
      </p:cxnSp>
      <p:cxnSp>
        <p:nvCxnSpPr>
          <p:cNvPr id="71" name="Google Shape;1453;p15">
            <a:extLst>
              <a:ext uri="{FF2B5EF4-FFF2-40B4-BE49-F238E27FC236}">
                <a16:creationId xmlns:a16="http://schemas.microsoft.com/office/drawing/2014/main" id="{6C787BBE-4019-911D-DE4C-6C97BF39F228}"/>
              </a:ext>
            </a:extLst>
          </p:cNvPr>
          <p:cNvCxnSpPr>
            <a:cxnSpLocks/>
          </p:cNvCxnSpPr>
          <p:nvPr/>
        </p:nvCxnSpPr>
        <p:spPr>
          <a:xfrm>
            <a:off x="17145170" y="3822787"/>
            <a:ext cx="0" cy="900287"/>
          </a:xfrm>
          <a:prstGeom prst="straightConnector1">
            <a:avLst/>
          </a:prstGeom>
          <a:noFill/>
          <a:ln w="19050" cap="flat" cmpd="sng">
            <a:solidFill>
              <a:schemeClr val="accent1"/>
            </a:solidFill>
            <a:prstDash val="solid"/>
            <a:miter lim="800000"/>
            <a:headEnd type="none" w="sm" len="sm"/>
            <a:tailEnd type="none" w="sm" len="sm"/>
          </a:ln>
        </p:spPr>
      </p:cxnSp>
      <p:sp>
        <p:nvSpPr>
          <p:cNvPr id="72" name="Google Shape;1455;p15">
            <a:extLst>
              <a:ext uri="{FF2B5EF4-FFF2-40B4-BE49-F238E27FC236}">
                <a16:creationId xmlns:a16="http://schemas.microsoft.com/office/drawing/2014/main" id="{2D9800E0-41EE-037C-6F36-532157E3D648}"/>
              </a:ext>
            </a:extLst>
          </p:cNvPr>
          <p:cNvSpPr/>
          <p:nvPr/>
        </p:nvSpPr>
        <p:spPr>
          <a:xfrm>
            <a:off x="17013917" y="4614678"/>
            <a:ext cx="262503" cy="274320"/>
          </a:xfrm>
          <a:prstGeom prst="ellipse">
            <a:avLst/>
          </a:prstGeom>
          <a:solidFill>
            <a:srgbClr val="00005C"/>
          </a:solidFill>
          <a:ln w="19050" cap="flat" cmpd="sng">
            <a:solidFill>
              <a:schemeClr val="lt1"/>
            </a:solidFill>
            <a:prstDash val="solid"/>
            <a:round/>
            <a:headEnd type="none" w="sm" len="sm"/>
            <a:tailEnd type="none" w="sm" len="sm"/>
          </a:ln>
        </p:spPr>
        <p:txBody>
          <a:bodyPr spcFirstLastPara="1" wrap="square" lIns="137138" tIns="68550" rIns="137138" bIns="68550" anchor="ctr" anchorCtr="0">
            <a:noAutofit/>
          </a:bodyPr>
          <a:lstStyle/>
          <a:p>
            <a:pPr marL="0" marR="0" lvl="0" indent="0" algn="ctr" defTabSz="1371566" rtl="0" eaLnBrk="1" fontAlgn="auto" latinLnBrk="0" hangingPunct="1">
              <a:lnSpc>
                <a:spcPct val="100000"/>
              </a:lnSpc>
              <a:spcBef>
                <a:spcPts val="0"/>
              </a:spcBef>
              <a:spcAft>
                <a:spcPts val="0"/>
              </a:spcAft>
              <a:buClr>
                <a:srgbClr val="FFFFFF"/>
              </a:buClr>
              <a:buSzPts val="2400"/>
              <a:buFontTx/>
              <a:buNone/>
              <a:tabLst/>
              <a:defRPr/>
            </a:pPr>
            <a:endParaRPr kumimoji="0" sz="1200" b="0" i="0" u="none" strike="noStrike" kern="1200" cap="none" spc="0" normalizeH="0" baseline="0" noProof="0" dirty="0">
              <a:ln>
                <a:noFill/>
              </a:ln>
              <a:solidFill>
                <a:srgbClr val="9BBB59"/>
              </a:solidFill>
              <a:effectLst/>
              <a:uLnTx/>
              <a:uFillTx/>
              <a:latin typeface="Calibri"/>
              <a:ea typeface="Raleway Medium"/>
              <a:cs typeface="Raleway Medium"/>
              <a:sym typeface="Raleway Medium"/>
            </a:endParaRPr>
          </a:p>
        </p:txBody>
      </p:sp>
      <p:cxnSp>
        <p:nvCxnSpPr>
          <p:cNvPr id="73" name="Google Shape;1460;p15">
            <a:extLst>
              <a:ext uri="{FF2B5EF4-FFF2-40B4-BE49-F238E27FC236}">
                <a16:creationId xmlns:a16="http://schemas.microsoft.com/office/drawing/2014/main" id="{B266DE46-66A2-9EAF-B99F-7822A7496E41}"/>
              </a:ext>
            </a:extLst>
          </p:cNvPr>
          <p:cNvCxnSpPr>
            <a:cxnSpLocks/>
          </p:cNvCxnSpPr>
          <p:nvPr/>
        </p:nvCxnSpPr>
        <p:spPr>
          <a:xfrm flipH="1">
            <a:off x="15671898" y="4546098"/>
            <a:ext cx="137940" cy="411480"/>
          </a:xfrm>
          <a:prstGeom prst="straightConnector1">
            <a:avLst/>
          </a:prstGeom>
          <a:noFill/>
          <a:ln w="28575" cap="flat" cmpd="sng">
            <a:solidFill>
              <a:schemeClr val="accent3"/>
            </a:solidFill>
            <a:prstDash val="solid"/>
            <a:miter lim="800000"/>
            <a:headEnd type="none" w="sm" len="sm"/>
            <a:tailEnd type="none" w="sm" len="sm"/>
          </a:ln>
        </p:spPr>
      </p:cxnSp>
      <p:cxnSp>
        <p:nvCxnSpPr>
          <p:cNvPr id="74" name="Google Shape;1461;p15">
            <a:extLst>
              <a:ext uri="{FF2B5EF4-FFF2-40B4-BE49-F238E27FC236}">
                <a16:creationId xmlns:a16="http://schemas.microsoft.com/office/drawing/2014/main" id="{1417C787-FB16-5E40-C0E9-E17B2FD98537}"/>
              </a:ext>
            </a:extLst>
          </p:cNvPr>
          <p:cNvCxnSpPr>
            <a:cxnSpLocks/>
          </p:cNvCxnSpPr>
          <p:nvPr/>
        </p:nvCxnSpPr>
        <p:spPr>
          <a:xfrm flipH="1">
            <a:off x="15900833" y="4546098"/>
            <a:ext cx="137940" cy="411480"/>
          </a:xfrm>
          <a:prstGeom prst="straightConnector1">
            <a:avLst/>
          </a:prstGeom>
          <a:noFill/>
          <a:ln w="28575" cap="flat" cmpd="sng">
            <a:solidFill>
              <a:schemeClr val="accent3"/>
            </a:solidFill>
            <a:prstDash val="solid"/>
            <a:miter lim="800000"/>
            <a:headEnd type="none" w="sm" len="sm"/>
            <a:tailEnd type="none" w="sm" len="sm"/>
          </a:ln>
        </p:spPr>
      </p:cxnSp>
      <p:sp>
        <p:nvSpPr>
          <p:cNvPr id="75" name="Google Shape;1432;p15">
            <a:extLst>
              <a:ext uri="{FF2B5EF4-FFF2-40B4-BE49-F238E27FC236}">
                <a16:creationId xmlns:a16="http://schemas.microsoft.com/office/drawing/2014/main" id="{BB48C10E-C0EB-7BC7-A4F3-51FFFB28F2AD}"/>
              </a:ext>
            </a:extLst>
          </p:cNvPr>
          <p:cNvSpPr/>
          <p:nvPr/>
        </p:nvSpPr>
        <p:spPr>
          <a:xfrm>
            <a:off x="1323122" y="4546098"/>
            <a:ext cx="262503" cy="274320"/>
          </a:xfrm>
          <a:prstGeom prst="ellipse">
            <a:avLst/>
          </a:prstGeom>
          <a:solidFill>
            <a:schemeClr val="accent4"/>
          </a:solidFill>
          <a:ln w="19050" cap="flat" cmpd="sng">
            <a:solidFill>
              <a:schemeClr val="lt1"/>
            </a:solidFill>
            <a:prstDash val="solid"/>
            <a:round/>
            <a:headEnd type="none" w="sm" len="sm"/>
            <a:tailEnd type="none" w="sm" len="sm"/>
          </a:ln>
        </p:spPr>
        <p:txBody>
          <a:bodyPr spcFirstLastPara="1" wrap="square" lIns="137138" tIns="68550" rIns="137138" bIns="68550" anchor="ctr" anchorCtr="0">
            <a:noAutofit/>
          </a:bodyPr>
          <a:lstStyle/>
          <a:p>
            <a:pPr marL="0" marR="0" lvl="0" indent="0" algn="ctr" defTabSz="1371566" rtl="0" eaLnBrk="1" fontAlgn="auto" latinLnBrk="0" hangingPunct="1">
              <a:lnSpc>
                <a:spcPct val="100000"/>
              </a:lnSpc>
              <a:spcBef>
                <a:spcPts val="0"/>
              </a:spcBef>
              <a:spcAft>
                <a:spcPts val="0"/>
              </a:spcAft>
              <a:buClr>
                <a:srgbClr val="FFFFFF"/>
              </a:buClr>
              <a:buSzPts val="2400"/>
              <a:buFontTx/>
              <a:buNone/>
              <a:tabLst/>
              <a:defRPr/>
            </a:pPr>
            <a:endParaRPr kumimoji="0" lang="en-US" sz="1200" b="0" i="0" u="none" strike="noStrike" kern="1200" cap="none" spc="0" normalizeH="0" baseline="0" noProof="0" dirty="0">
              <a:ln>
                <a:noFill/>
              </a:ln>
              <a:solidFill>
                <a:srgbClr val="9BBB59"/>
              </a:solidFill>
              <a:effectLst/>
              <a:uLnTx/>
              <a:uFillTx/>
              <a:latin typeface="Calibri"/>
              <a:ea typeface="Raleway Medium"/>
              <a:cs typeface="Raleway Medium"/>
              <a:sym typeface="Raleway Medium"/>
            </a:endParaRPr>
          </a:p>
        </p:txBody>
      </p:sp>
      <p:sp>
        <p:nvSpPr>
          <p:cNvPr id="76" name="Google Shape;1432;p15">
            <a:extLst>
              <a:ext uri="{FF2B5EF4-FFF2-40B4-BE49-F238E27FC236}">
                <a16:creationId xmlns:a16="http://schemas.microsoft.com/office/drawing/2014/main" id="{7653B720-A0F2-C6A4-294B-7304D495F905}"/>
              </a:ext>
            </a:extLst>
          </p:cNvPr>
          <p:cNvSpPr/>
          <p:nvPr/>
        </p:nvSpPr>
        <p:spPr>
          <a:xfrm>
            <a:off x="6191676" y="4614678"/>
            <a:ext cx="262503" cy="274320"/>
          </a:xfrm>
          <a:prstGeom prst="ellipse">
            <a:avLst/>
          </a:prstGeom>
          <a:solidFill>
            <a:schemeClr val="accent4"/>
          </a:solidFill>
          <a:ln w="19050" cap="flat" cmpd="sng">
            <a:solidFill>
              <a:schemeClr val="lt1"/>
            </a:solidFill>
            <a:prstDash val="solid"/>
            <a:round/>
            <a:headEnd type="none" w="sm" len="sm"/>
            <a:tailEnd type="none" w="sm" len="sm"/>
          </a:ln>
        </p:spPr>
        <p:txBody>
          <a:bodyPr spcFirstLastPara="1" wrap="square" lIns="137138" tIns="68550" rIns="137138" bIns="68550" anchor="ctr" anchorCtr="0">
            <a:noAutofit/>
          </a:bodyPr>
          <a:lstStyle/>
          <a:p>
            <a:pPr marL="0" marR="0" lvl="0" indent="0" algn="ctr" defTabSz="1371566" rtl="0" eaLnBrk="1" fontAlgn="auto" latinLnBrk="0" hangingPunct="1">
              <a:lnSpc>
                <a:spcPct val="100000"/>
              </a:lnSpc>
              <a:spcBef>
                <a:spcPts val="0"/>
              </a:spcBef>
              <a:spcAft>
                <a:spcPts val="0"/>
              </a:spcAft>
              <a:buClr>
                <a:srgbClr val="FFFFFF"/>
              </a:buClr>
              <a:buSzPts val="2400"/>
              <a:buFontTx/>
              <a:buNone/>
              <a:tabLst/>
              <a:defRPr/>
            </a:pPr>
            <a:endParaRPr kumimoji="0" sz="1200" b="0" i="0" u="none" strike="noStrike" kern="1200" cap="none" spc="0" normalizeH="0" baseline="0" noProof="0" dirty="0">
              <a:ln>
                <a:noFill/>
              </a:ln>
              <a:solidFill>
                <a:srgbClr val="9BBB59"/>
              </a:solidFill>
              <a:effectLst/>
              <a:uLnTx/>
              <a:uFillTx/>
              <a:latin typeface="Calibri"/>
              <a:ea typeface="Raleway Medium"/>
              <a:cs typeface="Raleway Medium"/>
              <a:sym typeface="Raleway Medium"/>
            </a:endParaRPr>
          </a:p>
        </p:txBody>
      </p:sp>
      <p:sp>
        <p:nvSpPr>
          <p:cNvPr id="77" name="Google Shape;1438;p15">
            <a:extLst>
              <a:ext uri="{FF2B5EF4-FFF2-40B4-BE49-F238E27FC236}">
                <a16:creationId xmlns:a16="http://schemas.microsoft.com/office/drawing/2014/main" id="{E0290E11-5D16-AC42-0800-E575229BDA36}"/>
              </a:ext>
            </a:extLst>
          </p:cNvPr>
          <p:cNvSpPr/>
          <p:nvPr/>
        </p:nvSpPr>
        <p:spPr>
          <a:xfrm>
            <a:off x="8239793" y="4634792"/>
            <a:ext cx="262503" cy="274320"/>
          </a:xfrm>
          <a:prstGeom prst="ellipse">
            <a:avLst/>
          </a:prstGeom>
          <a:solidFill>
            <a:schemeClr val="accent1"/>
          </a:solidFill>
          <a:ln w="19050" cap="flat" cmpd="sng">
            <a:solidFill>
              <a:schemeClr val="lt1"/>
            </a:solidFill>
            <a:prstDash val="solid"/>
            <a:round/>
            <a:headEnd type="none" w="sm" len="sm"/>
            <a:tailEnd type="none" w="sm" len="sm"/>
          </a:ln>
        </p:spPr>
        <p:txBody>
          <a:bodyPr spcFirstLastPara="1" wrap="square" lIns="137138" tIns="68550" rIns="137138" bIns="68550" anchor="ctr" anchorCtr="0">
            <a:noAutofit/>
          </a:bodyPr>
          <a:lstStyle/>
          <a:p>
            <a:pPr marL="0" marR="0" lvl="0" indent="0" algn="ctr" defTabSz="1371566" rtl="0" eaLnBrk="1" fontAlgn="auto" latinLnBrk="0" hangingPunct="1">
              <a:lnSpc>
                <a:spcPct val="100000"/>
              </a:lnSpc>
              <a:spcBef>
                <a:spcPts val="0"/>
              </a:spcBef>
              <a:spcAft>
                <a:spcPts val="0"/>
              </a:spcAft>
              <a:buClr>
                <a:srgbClr val="FFFFFF"/>
              </a:buClr>
              <a:buSzPts val="2400"/>
              <a:buFontTx/>
              <a:buNone/>
              <a:tabLst/>
              <a:defRPr/>
            </a:pPr>
            <a:endParaRPr kumimoji="0" sz="1200" b="0" i="0" u="none" strike="noStrike" kern="1200" cap="none" spc="0" normalizeH="0" baseline="0" noProof="0" dirty="0">
              <a:ln>
                <a:noFill/>
              </a:ln>
              <a:solidFill>
                <a:srgbClr val="9BBB59"/>
              </a:solidFill>
              <a:effectLst/>
              <a:uLnTx/>
              <a:uFillTx/>
              <a:latin typeface="Calibri"/>
              <a:ea typeface="Raleway Medium"/>
              <a:cs typeface="Raleway Medium"/>
              <a:sym typeface="Raleway Medium"/>
            </a:endParaRPr>
          </a:p>
        </p:txBody>
      </p:sp>
      <p:cxnSp>
        <p:nvCxnSpPr>
          <p:cNvPr id="78" name="Google Shape;1456;p15">
            <a:extLst>
              <a:ext uri="{FF2B5EF4-FFF2-40B4-BE49-F238E27FC236}">
                <a16:creationId xmlns:a16="http://schemas.microsoft.com/office/drawing/2014/main" id="{A9BC22E8-D226-D437-971B-8D217F4C61F1}"/>
              </a:ext>
            </a:extLst>
          </p:cNvPr>
          <p:cNvCxnSpPr>
            <a:cxnSpLocks/>
          </p:cNvCxnSpPr>
          <p:nvPr/>
        </p:nvCxnSpPr>
        <p:spPr>
          <a:xfrm>
            <a:off x="17151011" y="4727858"/>
            <a:ext cx="0" cy="1601334"/>
          </a:xfrm>
          <a:prstGeom prst="straightConnector1">
            <a:avLst/>
          </a:prstGeom>
          <a:noFill/>
          <a:ln w="19050" cap="flat" cmpd="sng">
            <a:solidFill>
              <a:schemeClr val="accent1"/>
            </a:solidFill>
            <a:prstDash val="dash"/>
            <a:miter lim="800000"/>
            <a:headEnd type="none" w="sm" len="sm"/>
            <a:tailEnd type="none" w="sm" len="sm"/>
          </a:ln>
        </p:spPr>
      </p:cxnSp>
      <p:sp>
        <p:nvSpPr>
          <p:cNvPr id="79" name="Google Shape;1463;p15">
            <a:extLst>
              <a:ext uri="{FF2B5EF4-FFF2-40B4-BE49-F238E27FC236}">
                <a16:creationId xmlns:a16="http://schemas.microsoft.com/office/drawing/2014/main" id="{1E76C5C9-2F56-D9B6-9827-E809BCDFD1C8}"/>
              </a:ext>
            </a:extLst>
          </p:cNvPr>
          <p:cNvSpPr/>
          <p:nvPr/>
        </p:nvSpPr>
        <p:spPr>
          <a:xfrm>
            <a:off x="12192867" y="4614678"/>
            <a:ext cx="262503" cy="274320"/>
          </a:xfrm>
          <a:prstGeom prst="ellipse">
            <a:avLst/>
          </a:prstGeom>
          <a:solidFill>
            <a:schemeClr val="accent4"/>
          </a:solidFill>
          <a:ln w="19050" cap="flat" cmpd="sng">
            <a:solidFill>
              <a:schemeClr val="lt1"/>
            </a:solidFill>
            <a:prstDash val="solid"/>
            <a:round/>
            <a:headEnd type="none" w="sm" len="sm"/>
            <a:tailEnd type="none" w="sm" len="sm"/>
          </a:ln>
        </p:spPr>
        <p:txBody>
          <a:bodyPr spcFirstLastPara="1" wrap="square" lIns="137138" tIns="68550" rIns="137138" bIns="68550" anchor="ctr" anchorCtr="0">
            <a:noAutofit/>
          </a:bodyPr>
          <a:lstStyle/>
          <a:p>
            <a:pPr marL="0" marR="0" lvl="0" indent="0" algn="ctr" defTabSz="1371566" rtl="0" eaLnBrk="1" fontAlgn="auto" latinLnBrk="0" hangingPunct="1">
              <a:lnSpc>
                <a:spcPct val="100000"/>
              </a:lnSpc>
              <a:spcBef>
                <a:spcPts val="0"/>
              </a:spcBef>
              <a:spcAft>
                <a:spcPts val="0"/>
              </a:spcAft>
              <a:buClr>
                <a:srgbClr val="FFFFFF"/>
              </a:buClr>
              <a:buSzPts val="2400"/>
              <a:buFontTx/>
              <a:buNone/>
              <a:tabLst/>
              <a:defRPr/>
            </a:pPr>
            <a:endParaRPr kumimoji="0" sz="1200" b="0" i="0" u="none" strike="noStrike" kern="1200" cap="none" spc="0" normalizeH="0" baseline="0" noProof="0" dirty="0">
              <a:ln>
                <a:noFill/>
              </a:ln>
              <a:solidFill>
                <a:srgbClr val="9BBB59"/>
              </a:solidFill>
              <a:effectLst/>
              <a:uLnTx/>
              <a:uFillTx/>
              <a:latin typeface="Calibri"/>
              <a:ea typeface="Raleway Medium"/>
              <a:cs typeface="Raleway Medium"/>
              <a:sym typeface="Raleway Medium"/>
            </a:endParaRPr>
          </a:p>
        </p:txBody>
      </p:sp>
      <p:sp>
        <p:nvSpPr>
          <p:cNvPr id="81" name="Google Shape;1436;p15">
            <a:extLst>
              <a:ext uri="{FF2B5EF4-FFF2-40B4-BE49-F238E27FC236}">
                <a16:creationId xmlns:a16="http://schemas.microsoft.com/office/drawing/2014/main" id="{7A33A3C6-06FC-38ED-068E-0315D04CA59A}"/>
              </a:ext>
            </a:extLst>
          </p:cNvPr>
          <p:cNvSpPr txBox="1"/>
          <p:nvPr/>
        </p:nvSpPr>
        <p:spPr>
          <a:xfrm>
            <a:off x="11449829" y="1997316"/>
            <a:ext cx="2580965" cy="1615827"/>
          </a:xfrm>
          <a:prstGeom prst="rect">
            <a:avLst/>
          </a:prstGeom>
          <a:noFill/>
          <a:ln>
            <a:noFill/>
          </a:ln>
        </p:spPr>
        <p:txBody>
          <a:bodyPr spcFirstLastPara="1" wrap="square" lIns="0" tIns="0" rIns="0" bIns="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2C363A"/>
                </a:solidFill>
                <a:effectLst/>
                <a:uLnTx/>
                <a:uFillTx/>
                <a:latin typeface="Arial" charset="0"/>
                <a:ea typeface="+mn-ea"/>
                <a:cs typeface="+mn-cs"/>
              </a:rPr>
              <a:t>Article Age Diversity in Leadership: Benefits and Strategies</a:t>
            </a:r>
            <a:endParaRPr kumimoji="0" lang="en-US" sz="2100" b="0" i="0" u="none" strike="noStrike" kern="1200" cap="none" spc="0" normalizeH="0" baseline="0" noProof="0" dirty="0">
              <a:ln>
                <a:noFill/>
              </a:ln>
              <a:solidFill>
                <a:srgbClr val="2C363A"/>
              </a:solidFill>
              <a:effectLst/>
              <a:uLnTx/>
              <a:uFillTx/>
              <a:latin typeface="Aptos" charset="0"/>
              <a:ea typeface="+mn-ea"/>
              <a:cs typeface="+mn-cs"/>
            </a:endParaRPr>
          </a:p>
        </p:txBody>
      </p:sp>
      <p:sp>
        <p:nvSpPr>
          <p:cNvPr id="82" name="Google Shape;1463;p15">
            <a:extLst>
              <a:ext uri="{FF2B5EF4-FFF2-40B4-BE49-F238E27FC236}">
                <a16:creationId xmlns:a16="http://schemas.microsoft.com/office/drawing/2014/main" id="{5B981685-21D2-AA89-EE4C-05F8AF7C5128}"/>
              </a:ext>
            </a:extLst>
          </p:cNvPr>
          <p:cNvSpPr/>
          <p:nvPr/>
        </p:nvSpPr>
        <p:spPr>
          <a:xfrm>
            <a:off x="9920981" y="4506207"/>
            <a:ext cx="262503" cy="274320"/>
          </a:xfrm>
          <a:prstGeom prst="ellipse">
            <a:avLst/>
          </a:prstGeom>
          <a:solidFill>
            <a:schemeClr val="accent4"/>
          </a:solidFill>
          <a:ln w="19050" cap="flat" cmpd="sng">
            <a:solidFill>
              <a:schemeClr val="lt1"/>
            </a:solidFill>
            <a:prstDash val="solid"/>
            <a:round/>
            <a:headEnd type="none" w="sm" len="sm"/>
            <a:tailEnd type="none" w="sm" len="sm"/>
          </a:ln>
        </p:spPr>
        <p:txBody>
          <a:bodyPr spcFirstLastPara="1" wrap="square" lIns="137138" tIns="68550" rIns="137138" bIns="68550" anchor="ctr" anchorCtr="0">
            <a:noAutofit/>
          </a:bodyPr>
          <a:lstStyle/>
          <a:p>
            <a:pPr marL="0" marR="0" lvl="0" indent="0" algn="ctr" defTabSz="1371566" rtl="0" eaLnBrk="1" fontAlgn="auto" latinLnBrk="0" hangingPunct="1">
              <a:lnSpc>
                <a:spcPct val="100000"/>
              </a:lnSpc>
              <a:spcBef>
                <a:spcPts val="0"/>
              </a:spcBef>
              <a:spcAft>
                <a:spcPts val="0"/>
              </a:spcAft>
              <a:buClr>
                <a:srgbClr val="FFFFFF"/>
              </a:buClr>
              <a:buSzPts val="2400"/>
              <a:buFontTx/>
              <a:buNone/>
              <a:tabLst/>
              <a:defRPr/>
            </a:pPr>
            <a:endParaRPr kumimoji="0" sz="1200" b="0" i="0" u="none" strike="noStrike" kern="1200" cap="none" spc="0" normalizeH="0" baseline="0" noProof="0" dirty="0">
              <a:ln>
                <a:noFill/>
              </a:ln>
              <a:solidFill>
                <a:srgbClr val="9BBB59"/>
              </a:solidFill>
              <a:effectLst/>
              <a:uLnTx/>
              <a:uFillTx/>
              <a:latin typeface="Calibri"/>
              <a:ea typeface="Raleway Medium"/>
              <a:cs typeface="Raleway Medium"/>
              <a:sym typeface="Raleway Medium"/>
            </a:endParaRPr>
          </a:p>
        </p:txBody>
      </p:sp>
      <p:cxnSp>
        <p:nvCxnSpPr>
          <p:cNvPr id="83" name="Google Shape;1435;p15">
            <a:extLst>
              <a:ext uri="{FF2B5EF4-FFF2-40B4-BE49-F238E27FC236}">
                <a16:creationId xmlns:a16="http://schemas.microsoft.com/office/drawing/2014/main" id="{271C241C-B0E8-F294-8929-36837F942611}"/>
              </a:ext>
            </a:extLst>
          </p:cNvPr>
          <p:cNvCxnSpPr>
            <a:cxnSpLocks/>
          </p:cNvCxnSpPr>
          <p:nvPr/>
        </p:nvCxnSpPr>
        <p:spPr>
          <a:xfrm rot="10800000">
            <a:off x="4677938" y="3822786"/>
            <a:ext cx="1305912" cy="0"/>
          </a:xfrm>
          <a:prstGeom prst="straightConnector1">
            <a:avLst/>
          </a:prstGeom>
          <a:noFill/>
          <a:ln w="12700" cap="flat" cmpd="sng">
            <a:solidFill>
              <a:schemeClr val="bg1">
                <a:lumMod val="65000"/>
              </a:schemeClr>
            </a:solidFill>
            <a:prstDash val="solid"/>
            <a:miter lim="800000"/>
            <a:headEnd type="none" w="sm" len="sm"/>
            <a:tailEnd type="none" w="sm" len="sm"/>
          </a:ln>
        </p:spPr>
      </p:cxnSp>
      <p:sp>
        <p:nvSpPr>
          <p:cNvPr id="85" name="Google Shape;1423;p15">
            <a:extLst>
              <a:ext uri="{FF2B5EF4-FFF2-40B4-BE49-F238E27FC236}">
                <a16:creationId xmlns:a16="http://schemas.microsoft.com/office/drawing/2014/main" id="{19593B6F-8DDC-9202-19BE-E78C2C7644FF}"/>
              </a:ext>
            </a:extLst>
          </p:cNvPr>
          <p:cNvSpPr txBox="1"/>
          <p:nvPr/>
        </p:nvSpPr>
        <p:spPr>
          <a:xfrm>
            <a:off x="642938" y="868469"/>
            <a:ext cx="2805579" cy="2839239"/>
          </a:xfrm>
          <a:prstGeom prst="rect">
            <a:avLst/>
          </a:prstGeom>
          <a:noFill/>
          <a:ln>
            <a:noFill/>
          </a:ln>
        </p:spPr>
        <p:txBody>
          <a:bodyPr spcFirstLastPara="1" wrap="square" lIns="0" tIns="0" rIns="0" bIns="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srgbClr val="2C363A"/>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srgbClr val="2C363A"/>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srgbClr val="2C363A"/>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2C363A"/>
                </a:solidFill>
                <a:effectLst/>
                <a:uLnTx/>
                <a:uFillTx/>
                <a:latin typeface="Arial" charset="0"/>
                <a:ea typeface="+mn-ea"/>
                <a:cs typeface="+mn-cs"/>
              </a:rPr>
              <a:t>IESF Declaration on DE&amp;I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err="1">
                <a:ln>
                  <a:noFill/>
                </a:ln>
                <a:solidFill>
                  <a:srgbClr val="2C363A"/>
                </a:solidFill>
                <a:effectLst/>
                <a:uLnTx/>
                <a:uFillTx/>
                <a:latin typeface="Arial" charset="0"/>
                <a:ea typeface="+mn-ea"/>
                <a:cs typeface="+mn-cs"/>
              </a:rPr>
              <a:t>Masterclass</a:t>
            </a:r>
            <a:r>
              <a:rPr kumimoji="0" lang="en-US" sz="2100" b="1" i="0" u="none" strike="noStrike" kern="1200" cap="none" spc="0" normalizeH="0" baseline="0" noProof="0" dirty="0">
                <a:ln>
                  <a:noFill/>
                </a:ln>
                <a:solidFill>
                  <a:srgbClr val="2C363A"/>
                </a:solidFill>
                <a:effectLst/>
                <a:uLnTx/>
                <a:uFillTx/>
                <a:latin typeface="Arial" charset="0"/>
                <a:ea typeface="+mn-ea"/>
                <a:cs typeface="+mn-cs"/>
              </a:rPr>
              <a:t> on DE&amp;I, Hosted by IESF and </a:t>
            </a:r>
            <a:r>
              <a:rPr kumimoji="0" lang="en-US" sz="2100" b="1" i="0" u="none" strike="noStrike" kern="1200" cap="none" spc="0" normalizeH="0" baseline="0" noProof="0" dirty="0" err="1">
                <a:ln>
                  <a:noFill/>
                </a:ln>
                <a:solidFill>
                  <a:srgbClr val="2C363A"/>
                </a:solidFill>
                <a:effectLst/>
                <a:uLnTx/>
                <a:uFillTx/>
                <a:latin typeface="Arial" charset="0"/>
                <a:ea typeface="+mn-ea"/>
                <a:cs typeface="+mn-cs"/>
              </a:rPr>
              <a:t>Trech</a:t>
            </a:r>
            <a:endParaRPr kumimoji="0" lang="en-US" sz="2100" b="1" i="0" u="none" strike="noStrike" kern="1200" cap="none" spc="0" normalizeH="0" baseline="0" noProof="0" dirty="0">
              <a:ln>
                <a:noFill/>
              </a:ln>
              <a:solidFill>
                <a:srgbClr val="2C363A"/>
              </a:solidFill>
              <a:effectLst/>
              <a:uLnTx/>
              <a:uFillTx/>
              <a:latin typeface="Aptos"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50" b="0" i="0" u="none" strike="noStrike" kern="1200" cap="none" spc="0" normalizeH="0" baseline="0" noProof="0" dirty="0">
              <a:ln>
                <a:noFill/>
              </a:ln>
              <a:solidFill>
                <a:srgbClr val="2C363A"/>
              </a:solidFill>
              <a:effectLst/>
              <a:uLnTx/>
              <a:uFillTx/>
              <a:latin typeface="Aptos" charset="0"/>
              <a:ea typeface="+mn-ea"/>
              <a:cs typeface="+mn-cs"/>
            </a:endParaRPr>
          </a:p>
        </p:txBody>
      </p:sp>
      <p:cxnSp>
        <p:nvCxnSpPr>
          <p:cNvPr id="86" name="Google Shape;1435;p15">
            <a:extLst>
              <a:ext uri="{FF2B5EF4-FFF2-40B4-BE49-F238E27FC236}">
                <a16:creationId xmlns:a16="http://schemas.microsoft.com/office/drawing/2014/main" id="{294A7C64-52AA-ABB8-66D5-C5D6F8360380}"/>
              </a:ext>
            </a:extLst>
          </p:cNvPr>
          <p:cNvCxnSpPr>
            <a:cxnSpLocks/>
          </p:cNvCxnSpPr>
          <p:nvPr/>
        </p:nvCxnSpPr>
        <p:spPr>
          <a:xfrm rot="10800000">
            <a:off x="2032932" y="3822786"/>
            <a:ext cx="1305912" cy="0"/>
          </a:xfrm>
          <a:prstGeom prst="straightConnector1">
            <a:avLst/>
          </a:prstGeom>
          <a:noFill/>
          <a:ln w="12700" cap="flat" cmpd="sng">
            <a:solidFill>
              <a:schemeClr val="bg1">
                <a:lumMod val="65000"/>
              </a:schemeClr>
            </a:solidFill>
            <a:prstDash val="solid"/>
            <a:miter lim="800000"/>
            <a:headEnd type="none" w="sm" len="sm"/>
            <a:tailEnd type="none" w="sm" len="sm"/>
          </a:ln>
        </p:spPr>
      </p:cxnSp>
      <p:sp>
        <p:nvSpPr>
          <p:cNvPr id="87" name="Google Shape;1427;p15">
            <a:extLst>
              <a:ext uri="{FF2B5EF4-FFF2-40B4-BE49-F238E27FC236}">
                <a16:creationId xmlns:a16="http://schemas.microsoft.com/office/drawing/2014/main" id="{9FE6BBF0-0FC8-EA12-8141-169812903B70}"/>
              </a:ext>
            </a:extLst>
          </p:cNvPr>
          <p:cNvSpPr txBox="1"/>
          <p:nvPr/>
        </p:nvSpPr>
        <p:spPr>
          <a:xfrm>
            <a:off x="3448518" y="5146975"/>
            <a:ext cx="1070769" cy="32316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9BBB59"/>
              </a:buClr>
              <a:buSzPts val="1200"/>
              <a:buFont typeface="Quattrocento Sans"/>
              <a:buChar char="​"/>
              <a:tabLst/>
              <a:defRPr/>
            </a:pPr>
            <a:r>
              <a:rPr kumimoji="0" lang="en-US" sz="2100" b="0" i="0" u="none" strike="noStrike" kern="1200" cap="none" spc="0" normalizeH="0" baseline="0" noProof="0" dirty="0">
                <a:ln>
                  <a:noFill/>
                </a:ln>
                <a:solidFill>
                  <a:srgbClr val="8064A2"/>
                </a:solidFill>
                <a:effectLst/>
                <a:uLnTx/>
                <a:uFillTx/>
                <a:latin typeface="Calibri"/>
                <a:ea typeface="+mn-ea"/>
                <a:cs typeface="+mn-cs"/>
                <a:sym typeface="Raleway Medium"/>
              </a:rPr>
              <a:t>April</a:t>
            </a:r>
            <a:endParaRPr kumimoji="0" sz="2100" b="0" i="0" u="none" strike="noStrike" kern="1200" cap="none" spc="0" normalizeH="0" baseline="0" noProof="0" dirty="0">
              <a:ln>
                <a:noFill/>
              </a:ln>
              <a:solidFill>
                <a:srgbClr val="8064A2"/>
              </a:solidFill>
              <a:effectLst/>
              <a:uLnTx/>
              <a:uFillTx/>
              <a:latin typeface="Calibri"/>
              <a:ea typeface="+mn-ea"/>
              <a:cs typeface="+mn-cs"/>
            </a:endParaRPr>
          </a:p>
        </p:txBody>
      </p:sp>
      <p:cxnSp>
        <p:nvCxnSpPr>
          <p:cNvPr id="88" name="Google Shape;1435;p15">
            <a:extLst>
              <a:ext uri="{FF2B5EF4-FFF2-40B4-BE49-F238E27FC236}">
                <a16:creationId xmlns:a16="http://schemas.microsoft.com/office/drawing/2014/main" id="{D390A444-F55D-9AE6-AD82-2AA037BB1C3F}"/>
              </a:ext>
            </a:extLst>
          </p:cNvPr>
          <p:cNvCxnSpPr>
            <a:cxnSpLocks/>
          </p:cNvCxnSpPr>
          <p:nvPr/>
        </p:nvCxnSpPr>
        <p:spPr>
          <a:xfrm rot="10800000">
            <a:off x="7462362" y="3822786"/>
            <a:ext cx="1305912" cy="0"/>
          </a:xfrm>
          <a:prstGeom prst="straightConnector1">
            <a:avLst/>
          </a:prstGeom>
          <a:noFill/>
          <a:ln w="12700" cap="flat" cmpd="sng">
            <a:solidFill>
              <a:schemeClr val="bg1">
                <a:lumMod val="65000"/>
              </a:schemeClr>
            </a:solidFill>
            <a:prstDash val="solid"/>
            <a:miter lim="800000"/>
            <a:headEnd type="none" w="sm" len="sm"/>
            <a:tailEnd type="none" w="sm" len="sm"/>
          </a:ln>
        </p:spPr>
      </p:cxnSp>
      <p:cxnSp>
        <p:nvCxnSpPr>
          <p:cNvPr id="90" name="Google Shape;1430;p15">
            <a:extLst>
              <a:ext uri="{FF2B5EF4-FFF2-40B4-BE49-F238E27FC236}">
                <a16:creationId xmlns:a16="http://schemas.microsoft.com/office/drawing/2014/main" id="{6E8C3247-3E0A-D46A-64DB-A7CCDF358F27}"/>
              </a:ext>
            </a:extLst>
          </p:cNvPr>
          <p:cNvCxnSpPr>
            <a:cxnSpLocks/>
          </p:cNvCxnSpPr>
          <p:nvPr/>
        </p:nvCxnSpPr>
        <p:spPr>
          <a:xfrm flipH="1">
            <a:off x="4082412" y="5704370"/>
            <a:ext cx="3164313" cy="0"/>
          </a:xfrm>
          <a:prstGeom prst="straightConnector1">
            <a:avLst/>
          </a:prstGeom>
          <a:noFill/>
          <a:ln w="12700" cap="flat" cmpd="sng">
            <a:solidFill>
              <a:schemeClr val="bg1">
                <a:lumMod val="65000"/>
              </a:schemeClr>
            </a:solidFill>
            <a:prstDash val="solid"/>
            <a:miter lim="800000"/>
            <a:headEnd type="none" w="sm" len="sm"/>
            <a:tailEnd type="none" w="sm" len="sm"/>
          </a:ln>
        </p:spPr>
      </p:cxnSp>
      <p:sp>
        <p:nvSpPr>
          <p:cNvPr id="92" name="Google Shape;1436;p15">
            <a:extLst>
              <a:ext uri="{FF2B5EF4-FFF2-40B4-BE49-F238E27FC236}">
                <a16:creationId xmlns:a16="http://schemas.microsoft.com/office/drawing/2014/main" id="{5F3B3253-F10A-2F86-55E4-F474933602DD}"/>
              </a:ext>
            </a:extLst>
          </p:cNvPr>
          <p:cNvSpPr txBox="1"/>
          <p:nvPr/>
        </p:nvSpPr>
        <p:spPr>
          <a:xfrm>
            <a:off x="6837006" y="2098271"/>
            <a:ext cx="2799381" cy="1523494"/>
          </a:xfrm>
          <a:prstGeom prst="rect">
            <a:avLst/>
          </a:prstGeom>
          <a:noFill/>
          <a:ln>
            <a:noFill/>
          </a:ln>
        </p:spPr>
        <p:txBody>
          <a:bodyPr spcFirstLastPara="1" wrap="square" lIns="0" tIns="0" rIns="0" bIns="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2C363A"/>
                </a:solidFill>
                <a:effectLst/>
                <a:uLnTx/>
                <a:uFillTx/>
                <a:latin typeface="Arial" charset="0"/>
                <a:ea typeface="+mn-ea"/>
                <a:cs typeface="+mn-cs"/>
              </a:rPr>
              <a:t>Article Gender Equality in Executive Search: Progress and Challenges</a:t>
            </a:r>
            <a:endParaRPr kumimoji="0" lang="en-US" sz="2100" b="0" i="0" u="none" strike="noStrike" kern="1200" cap="none" spc="0" normalizeH="0" baseline="0" noProof="0" dirty="0">
              <a:ln>
                <a:noFill/>
              </a:ln>
              <a:solidFill>
                <a:srgbClr val="2C363A"/>
              </a:solidFill>
              <a:effectLst/>
              <a:uLnTx/>
              <a:uFillTx/>
              <a:latin typeface="Aptos" charset="0"/>
              <a:ea typeface="+mn-ea"/>
              <a:cs typeface="+mn-cs"/>
            </a:endParaRPr>
          </a:p>
          <a:p>
            <a:pPr marL="0" marR="0" lvl="0" indent="0" algn="ctr" defTabSz="1371566" rtl="0" eaLnBrk="1" fontAlgn="auto" latinLnBrk="0" hangingPunct="1">
              <a:lnSpc>
                <a:spcPct val="100000"/>
              </a:lnSpc>
              <a:spcBef>
                <a:spcPts val="0"/>
              </a:spcBef>
              <a:spcAft>
                <a:spcPts val="0"/>
              </a:spcAft>
              <a:buClr>
                <a:srgbClr val="0F0F0F"/>
              </a:buClr>
              <a:buSzPts val="1200"/>
              <a:buFontTx/>
              <a:buNone/>
              <a:tabLst/>
              <a:defRPr/>
            </a:pPr>
            <a:r>
              <a:rPr kumimoji="0" lang="en-US" sz="1500" b="0" i="0" u="none" strike="noStrike" kern="1200" cap="none" spc="0" normalizeH="0" baseline="0" noProof="0" dirty="0">
                <a:ln>
                  <a:noFill/>
                </a:ln>
                <a:solidFill>
                  <a:srgbClr val="9BBB59"/>
                </a:solidFill>
                <a:effectLst/>
                <a:uLnTx/>
                <a:uFillTx/>
                <a:latin typeface="Calibri"/>
                <a:ea typeface="+mn-ea"/>
                <a:cs typeface="+mn-cs"/>
                <a:sym typeface="Raleway Medium"/>
              </a:rPr>
              <a:t> </a:t>
            </a:r>
            <a:endParaRPr kumimoji="0" sz="1500" b="0" i="0" u="none" strike="noStrike" kern="1200" cap="none" spc="0" normalizeH="0" baseline="0" noProof="0" dirty="0">
              <a:ln>
                <a:noFill/>
              </a:ln>
              <a:solidFill>
                <a:srgbClr val="9BBB59"/>
              </a:solidFill>
              <a:effectLst/>
              <a:uLnTx/>
              <a:uFillTx/>
              <a:latin typeface="Calibri"/>
              <a:ea typeface="+mn-ea"/>
              <a:cs typeface="+mn-cs"/>
            </a:endParaRPr>
          </a:p>
        </p:txBody>
      </p:sp>
      <p:cxnSp>
        <p:nvCxnSpPr>
          <p:cNvPr id="94" name="Google Shape;1435;p15">
            <a:extLst>
              <a:ext uri="{FF2B5EF4-FFF2-40B4-BE49-F238E27FC236}">
                <a16:creationId xmlns:a16="http://schemas.microsoft.com/office/drawing/2014/main" id="{8445FAC0-4034-B1AB-AF01-EF5664473D95}"/>
              </a:ext>
            </a:extLst>
          </p:cNvPr>
          <p:cNvCxnSpPr>
            <a:cxnSpLocks/>
          </p:cNvCxnSpPr>
          <p:nvPr/>
        </p:nvCxnSpPr>
        <p:spPr>
          <a:xfrm rot="10800000">
            <a:off x="9636387" y="3767058"/>
            <a:ext cx="1305912" cy="0"/>
          </a:xfrm>
          <a:prstGeom prst="straightConnector1">
            <a:avLst/>
          </a:prstGeom>
          <a:noFill/>
          <a:ln w="12700" cap="flat" cmpd="sng">
            <a:solidFill>
              <a:schemeClr val="bg1">
                <a:lumMod val="65000"/>
              </a:schemeClr>
            </a:solidFill>
            <a:prstDash val="solid"/>
            <a:miter lim="800000"/>
            <a:headEnd type="none" w="sm" len="sm"/>
            <a:tailEnd type="none" w="sm" len="sm"/>
          </a:ln>
        </p:spPr>
      </p:cxnSp>
      <p:cxnSp>
        <p:nvCxnSpPr>
          <p:cNvPr id="96" name="Google Shape;1430;p15">
            <a:extLst>
              <a:ext uri="{FF2B5EF4-FFF2-40B4-BE49-F238E27FC236}">
                <a16:creationId xmlns:a16="http://schemas.microsoft.com/office/drawing/2014/main" id="{FEC96783-5866-3761-6F57-E3A095D548CA}"/>
              </a:ext>
            </a:extLst>
          </p:cNvPr>
          <p:cNvCxnSpPr>
            <a:cxnSpLocks/>
          </p:cNvCxnSpPr>
          <p:nvPr/>
        </p:nvCxnSpPr>
        <p:spPr>
          <a:xfrm flipH="1">
            <a:off x="7858930" y="5704370"/>
            <a:ext cx="5970986" cy="0"/>
          </a:xfrm>
          <a:prstGeom prst="straightConnector1">
            <a:avLst/>
          </a:prstGeom>
          <a:noFill/>
          <a:ln w="12700" cap="flat" cmpd="sng">
            <a:solidFill>
              <a:schemeClr val="bg1">
                <a:lumMod val="65000"/>
              </a:schemeClr>
            </a:solidFill>
            <a:prstDash val="solid"/>
            <a:miter lim="800000"/>
            <a:headEnd type="none" w="sm" len="sm"/>
            <a:tailEnd type="none" w="sm" len="sm"/>
          </a:ln>
        </p:spPr>
      </p:cxnSp>
      <p:sp>
        <p:nvSpPr>
          <p:cNvPr id="98" name="Google Shape;1427;p15">
            <a:extLst>
              <a:ext uri="{FF2B5EF4-FFF2-40B4-BE49-F238E27FC236}">
                <a16:creationId xmlns:a16="http://schemas.microsoft.com/office/drawing/2014/main" id="{30392324-D3C9-F592-317A-72F9DC10B49B}"/>
              </a:ext>
            </a:extLst>
          </p:cNvPr>
          <p:cNvSpPr txBox="1"/>
          <p:nvPr/>
        </p:nvSpPr>
        <p:spPr>
          <a:xfrm>
            <a:off x="3072765" y="5035730"/>
            <a:ext cx="10396866" cy="32316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9BBB59"/>
              </a:buClr>
              <a:buSzPts val="1200"/>
              <a:buFontTx/>
              <a:buNone/>
              <a:tabLst/>
              <a:defRPr/>
            </a:pPr>
            <a:r>
              <a:rPr kumimoji="0" lang="ro-RO" sz="2100" b="0" i="0" u="none" strike="noStrike" kern="1200" cap="none" spc="0" normalizeH="0" baseline="0" noProof="0" dirty="0">
                <a:ln>
                  <a:noFill/>
                </a:ln>
                <a:solidFill>
                  <a:srgbClr val="8064A2"/>
                </a:solidFill>
                <a:effectLst/>
                <a:uLnTx/>
                <a:uFillTx/>
                <a:latin typeface="Calibri"/>
                <a:ea typeface="+mn-ea"/>
                <a:cs typeface="+mn-cs"/>
              </a:rPr>
              <a:t>Mai                         June              </a:t>
            </a:r>
            <a:r>
              <a:rPr kumimoji="0" lang="ro-RO" sz="2100" b="0" i="0" u="none" strike="noStrike" kern="1200" cap="none" spc="0" normalizeH="0" baseline="0" noProof="0" dirty="0" err="1">
                <a:ln>
                  <a:noFill/>
                </a:ln>
                <a:solidFill>
                  <a:srgbClr val="8064A2"/>
                </a:solidFill>
                <a:effectLst/>
                <a:uLnTx/>
                <a:uFillTx/>
                <a:latin typeface="Calibri"/>
                <a:ea typeface="+mn-ea"/>
                <a:cs typeface="+mn-cs"/>
              </a:rPr>
              <a:t>July</a:t>
            </a:r>
            <a:r>
              <a:rPr kumimoji="0" lang="ro-RO" sz="2100" b="0" i="0" u="none" strike="noStrike" kern="1200" cap="none" spc="0" normalizeH="0" baseline="0" noProof="0" dirty="0">
                <a:ln>
                  <a:noFill/>
                </a:ln>
                <a:solidFill>
                  <a:srgbClr val="8064A2"/>
                </a:solidFill>
                <a:effectLst/>
                <a:uLnTx/>
                <a:uFillTx/>
                <a:latin typeface="Calibri"/>
                <a:ea typeface="+mn-ea"/>
                <a:cs typeface="+mn-cs"/>
              </a:rPr>
              <a:t>            </a:t>
            </a:r>
            <a:endParaRPr kumimoji="0" sz="2100" b="0" i="0" u="none" strike="noStrike" kern="1200" cap="none" spc="0" normalizeH="0" baseline="0" noProof="0" dirty="0">
              <a:ln>
                <a:noFill/>
              </a:ln>
              <a:solidFill>
                <a:srgbClr val="8064A2"/>
              </a:solidFill>
              <a:effectLst/>
              <a:uLnTx/>
              <a:uFillTx/>
              <a:latin typeface="Calibri"/>
              <a:ea typeface="+mn-ea"/>
              <a:cs typeface="+mn-cs"/>
            </a:endParaRPr>
          </a:p>
        </p:txBody>
      </p:sp>
      <p:cxnSp>
        <p:nvCxnSpPr>
          <p:cNvPr id="99" name="Google Shape;1435;p15">
            <a:extLst>
              <a:ext uri="{FF2B5EF4-FFF2-40B4-BE49-F238E27FC236}">
                <a16:creationId xmlns:a16="http://schemas.microsoft.com/office/drawing/2014/main" id="{3C709A64-023F-A079-2746-E218FA8300A9}"/>
              </a:ext>
            </a:extLst>
          </p:cNvPr>
          <p:cNvCxnSpPr>
            <a:cxnSpLocks/>
          </p:cNvCxnSpPr>
          <p:nvPr/>
        </p:nvCxnSpPr>
        <p:spPr>
          <a:xfrm rot="10800000">
            <a:off x="11449829" y="3822786"/>
            <a:ext cx="1305912" cy="0"/>
          </a:xfrm>
          <a:prstGeom prst="straightConnector1">
            <a:avLst/>
          </a:prstGeom>
          <a:noFill/>
          <a:ln w="12700" cap="flat" cmpd="sng">
            <a:solidFill>
              <a:schemeClr val="bg1">
                <a:lumMod val="65000"/>
              </a:schemeClr>
            </a:solidFill>
            <a:prstDash val="solid"/>
            <a:miter lim="800000"/>
            <a:headEnd type="none" w="sm" len="sm"/>
            <a:tailEnd type="none" w="sm" len="sm"/>
          </a:ln>
        </p:spPr>
      </p:cxnSp>
      <p:cxnSp>
        <p:nvCxnSpPr>
          <p:cNvPr id="101" name="Google Shape;1435;p15">
            <a:extLst>
              <a:ext uri="{FF2B5EF4-FFF2-40B4-BE49-F238E27FC236}">
                <a16:creationId xmlns:a16="http://schemas.microsoft.com/office/drawing/2014/main" id="{AD30149F-942A-15BC-C02F-24E8FD401A06}"/>
              </a:ext>
            </a:extLst>
          </p:cNvPr>
          <p:cNvCxnSpPr>
            <a:cxnSpLocks/>
          </p:cNvCxnSpPr>
          <p:nvPr/>
        </p:nvCxnSpPr>
        <p:spPr>
          <a:xfrm flipH="1">
            <a:off x="13539969" y="3822786"/>
            <a:ext cx="1670724" cy="0"/>
          </a:xfrm>
          <a:prstGeom prst="straightConnector1">
            <a:avLst/>
          </a:prstGeom>
          <a:noFill/>
          <a:ln w="12700" cap="flat" cmpd="sng">
            <a:solidFill>
              <a:schemeClr val="bg1">
                <a:lumMod val="65000"/>
              </a:schemeClr>
            </a:solidFill>
            <a:prstDash val="solid"/>
            <a:miter lim="800000"/>
            <a:headEnd type="none" w="sm" len="sm"/>
            <a:tailEnd type="none" w="sm" len="sm"/>
          </a:ln>
        </p:spPr>
      </p:cxnSp>
      <p:sp>
        <p:nvSpPr>
          <p:cNvPr id="105" name="Google Shape;1432;p15">
            <a:extLst>
              <a:ext uri="{FF2B5EF4-FFF2-40B4-BE49-F238E27FC236}">
                <a16:creationId xmlns:a16="http://schemas.microsoft.com/office/drawing/2014/main" id="{3D62DF11-3C83-72FE-1785-251A1E943F67}"/>
              </a:ext>
            </a:extLst>
          </p:cNvPr>
          <p:cNvSpPr/>
          <p:nvPr/>
        </p:nvSpPr>
        <p:spPr>
          <a:xfrm>
            <a:off x="3768050" y="4563570"/>
            <a:ext cx="262503" cy="274320"/>
          </a:xfrm>
          <a:prstGeom prst="ellipse">
            <a:avLst/>
          </a:prstGeom>
          <a:solidFill>
            <a:schemeClr val="accent1"/>
          </a:solidFill>
          <a:ln w="19050" cap="flat" cmpd="sng">
            <a:solidFill>
              <a:schemeClr val="lt1"/>
            </a:solidFill>
            <a:prstDash val="solid"/>
            <a:round/>
            <a:headEnd type="none" w="sm" len="sm"/>
            <a:tailEnd type="none" w="sm" len="sm"/>
          </a:ln>
        </p:spPr>
        <p:txBody>
          <a:bodyPr spcFirstLastPara="1" wrap="square" lIns="137138" tIns="68550" rIns="137138" bIns="68550" anchor="ctr" anchorCtr="0">
            <a:noAutofit/>
          </a:bodyPr>
          <a:lstStyle/>
          <a:p>
            <a:pPr marL="0" marR="0" lvl="0" indent="0" algn="ctr" defTabSz="1371566" rtl="0" eaLnBrk="1" fontAlgn="auto" latinLnBrk="0" hangingPunct="1">
              <a:lnSpc>
                <a:spcPct val="100000"/>
              </a:lnSpc>
              <a:spcBef>
                <a:spcPts val="0"/>
              </a:spcBef>
              <a:spcAft>
                <a:spcPts val="0"/>
              </a:spcAft>
              <a:buClr>
                <a:srgbClr val="FFFFFF"/>
              </a:buClr>
              <a:buSzPts val="2400"/>
              <a:buFontTx/>
              <a:buNone/>
              <a:tabLst/>
              <a:defRPr/>
            </a:pPr>
            <a:endParaRPr kumimoji="0" sz="1200" b="0" i="0" u="none" strike="noStrike" kern="1200" cap="none" spc="0" normalizeH="0" baseline="0" noProof="0" dirty="0">
              <a:ln>
                <a:noFill/>
              </a:ln>
              <a:solidFill>
                <a:srgbClr val="9BBB59"/>
              </a:solidFill>
              <a:effectLst/>
              <a:uLnTx/>
              <a:uFillTx/>
              <a:latin typeface="Calibri"/>
              <a:ea typeface="Raleway Medium"/>
              <a:cs typeface="Raleway Medium"/>
              <a:sym typeface="Raleway Medium"/>
            </a:endParaRPr>
          </a:p>
        </p:txBody>
      </p:sp>
      <p:sp>
        <p:nvSpPr>
          <p:cNvPr id="108" name="Google Shape;1436;p15">
            <a:extLst>
              <a:ext uri="{FF2B5EF4-FFF2-40B4-BE49-F238E27FC236}">
                <a16:creationId xmlns:a16="http://schemas.microsoft.com/office/drawing/2014/main" id="{D3104156-9C43-0EAD-464E-5961175BB34C}"/>
              </a:ext>
            </a:extLst>
          </p:cNvPr>
          <p:cNvSpPr txBox="1"/>
          <p:nvPr/>
        </p:nvSpPr>
        <p:spPr>
          <a:xfrm>
            <a:off x="13829915" y="1956450"/>
            <a:ext cx="2960813" cy="1431161"/>
          </a:xfrm>
          <a:prstGeom prst="rect">
            <a:avLst/>
          </a:prstGeom>
          <a:noFill/>
          <a:ln>
            <a:noFill/>
          </a:ln>
        </p:spPr>
        <p:txBody>
          <a:bodyPr spcFirstLastPara="1" wrap="square" lIns="0" tIns="0" rIns="0" bIns="0" anchor="b" anchorCtr="0">
            <a:spAutoFit/>
          </a:bodyPr>
          <a:lstStyle/>
          <a:p>
            <a:pPr marL="0" marR="0" lvl="2" indent="0" algn="ctr" defTabSz="914400" rtl="0" eaLnBrk="1" fontAlgn="auto" latinLnBrk="0" hangingPunct="1">
              <a:lnSpc>
                <a:spcPct val="100000"/>
              </a:lnSpc>
              <a:spcBef>
                <a:spcPts val="0"/>
              </a:spcBef>
              <a:spcAft>
                <a:spcPts val="900"/>
              </a:spcAft>
              <a:buClr>
                <a:srgbClr val="9BBB59"/>
              </a:buClr>
              <a:buSzPts val="1200"/>
              <a:buFontTx/>
              <a:buNone/>
              <a:tabLst/>
              <a:defRPr/>
            </a:pPr>
            <a:r>
              <a:rPr kumimoji="0" lang="en-US" sz="2100" b="1" i="0" u="none" strike="noStrike" kern="1200" cap="none" spc="0" normalizeH="0" baseline="0" noProof="0" dirty="0">
                <a:ln>
                  <a:noFill/>
                </a:ln>
                <a:solidFill>
                  <a:srgbClr val="2C363A"/>
                </a:solidFill>
                <a:effectLst/>
                <a:uLnTx/>
                <a:uFillTx/>
                <a:latin typeface="Arial" charset="0"/>
                <a:ea typeface="+mn-ea"/>
                <a:cs typeface="+mn-cs"/>
              </a:rPr>
              <a:t>IESF Award for Outstanding Achievements in DE&amp;I</a:t>
            </a:r>
            <a:endParaRPr kumimoji="0" lang="en-US" sz="2100" b="0" i="0" u="none" strike="noStrike" kern="1200" cap="none" spc="0" normalizeH="0" baseline="0" noProof="0" dirty="0">
              <a:ln>
                <a:noFill/>
              </a:ln>
              <a:solidFill>
                <a:srgbClr val="2C363A"/>
              </a:solidFill>
              <a:effectLst/>
              <a:uLnTx/>
              <a:uFillTx/>
              <a:latin typeface="Aptos" charset="0"/>
              <a:ea typeface="+mn-ea"/>
              <a:cs typeface="+mn-cs"/>
            </a:endParaRPr>
          </a:p>
          <a:p>
            <a:pPr marL="0" marR="0" lvl="0" indent="0" algn="ctr" defTabSz="914400" rtl="0" eaLnBrk="1" fontAlgn="auto" latinLnBrk="0" hangingPunct="1">
              <a:lnSpc>
                <a:spcPct val="100000"/>
              </a:lnSpc>
              <a:spcBef>
                <a:spcPts val="0"/>
              </a:spcBef>
              <a:spcAft>
                <a:spcPts val="900"/>
              </a:spcAft>
              <a:buClr>
                <a:srgbClr val="9BBB59"/>
              </a:buClr>
              <a:buSzPts val="1200"/>
              <a:buFontTx/>
              <a:buNone/>
              <a:tabLst/>
              <a:defRPr/>
            </a:pPr>
            <a:endParaRPr kumimoji="0" lang="en-US" sz="1500" b="0" i="0" u="none" strike="noStrike" kern="1200" cap="none" spc="0" normalizeH="0" baseline="0" noProof="0" dirty="0">
              <a:ln>
                <a:noFill/>
              </a:ln>
              <a:solidFill>
                <a:srgbClr val="9BBB59"/>
              </a:solidFill>
              <a:effectLst/>
              <a:uLnTx/>
              <a:uFillTx/>
              <a:latin typeface="Calibri"/>
              <a:ea typeface="+mn-ea"/>
              <a:cs typeface="+mn-cs"/>
              <a:sym typeface="Raleway Medium"/>
            </a:endParaRPr>
          </a:p>
        </p:txBody>
      </p:sp>
      <p:cxnSp>
        <p:nvCxnSpPr>
          <p:cNvPr id="110" name="Google Shape;1430;p15">
            <a:extLst>
              <a:ext uri="{FF2B5EF4-FFF2-40B4-BE49-F238E27FC236}">
                <a16:creationId xmlns:a16="http://schemas.microsoft.com/office/drawing/2014/main" id="{99A65338-32DA-52EA-7DBE-0AEED78E3980}"/>
              </a:ext>
            </a:extLst>
          </p:cNvPr>
          <p:cNvCxnSpPr>
            <a:cxnSpLocks/>
          </p:cNvCxnSpPr>
          <p:nvPr/>
        </p:nvCxnSpPr>
        <p:spPr>
          <a:xfrm flipH="1">
            <a:off x="14267265" y="5704371"/>
            <a:ext cx="2877903" cy="0"/>
          </a:xfrm>
          <a:prstGeom prst="straightConnector1">
            <a:avLst/>
          </a:prstGeom>
          <a:noFill/>
          <a:ln w="12700" cap="flat" cmpd="sng">
            <a:solidFill>
              <a:schemeClr val="bg1">
                <a:lumMod val="65000"/>
              </a:schemeClr>
            </a:solidFill>
            <a:prstDash val="solid"/>
            <a:miter lim="800000"/>
            <a:headEnd type="none" w="sm" len="sm"/>
            <a:tailEnd type="none" w="sm" len="sm"/>
          </a:ln>
        </p:spPr>
      </p:cxnSp>
      <p:sp>
        <p:nvSpPr>
          <p:cNvPr id="111" name="Google Shape;1427;p15">
            <a:extLst>
              <a:ext uri="{FF2B5EF4-FFF2-40B4-BE49-F238E27FC236}">
                <a16:creationId xmlns:a16="http://schemas.microsoft.com/office/drawing/2014/main" id="{FB6CBA10-7FA0-EE4C-7D64-161950D42199}"/>
              </a:ext>
            </a:extLst>
          </p:cNvPr>
          <p:cNvSpPr txBox="1"/>
          <p:nvPr/>
        </p:nvSpPr>
        <p:spPr>
          <a:xfrm>
            <a:off x="11656180" y="5097314"/>
            <a:ext cx="1540316" cy="32316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9BBB59"/>
              </a:buClr>
              <a:buSzPts val="1200"/>
              <a:buFontTx/>
              <a:buNone/>
              <a:tabLst/>
              <a:defRPr/>
            </a:pPr>
            <a:r>
              <a:rPr kumimoji="0" lang="ro-RO" sz="2100" b="0" i="0" u="none" strike="noStrike" kern="1200" cap="none" spc="0" normalizeH="0" baseline="0" noProof="0" dirty="0" err="1">
                <a:ln>
                  <a:noFill/>
                </a:ln>
                <a:solidFill>
                  <a:srgbClr val="8064A2"/>
                </a:solidFill>
                <a:effectLst/>
                <a:uLnTx/>
                <a:uFillTx/>
                <a:latin typeface="Calibri"/>
                <a:ea typeface="+mn-ea"/>
                <a:cs typeface="+mn-cs"/>
              </a:rPr>
              <a:t>September</a:t>
            </a:r>
            <a:endParaRPr kumimoji="0" sz="2100" b="0" i="0" u="none" strike="noStrike" kern="1200" cap="none" spc="0" normalizeH="0" baseline="0" noProof="0" dirty="0">
              <a:ln>
                <a:noFill/>
              </a:ln>
              <a:solidFill>
                <a:srgbClr val="8064A2"/>
              </a:solidFill>
              <a:effectLst/>
              <a:uLnTx/>
              <a:uFillTx/>
              <a:latin typeface="Calibri"/>
              <a:ea typeface="+mn-ea"/>
              <a:cs typeface="+mn-cs"/>
            </a:endParaRPr>
          </a:p>
        </p:txBody>
      </p:sp>
      <p:sp>
        <p:nvSpPr>
          <p:cNvPr id="31" name="Slide Number Placeholder 3">
            <a:extLst>
              <a:ext uri="{FF2B5EF4-FFF2-40B4-BE49-F238E27FC236}">
                <a16:creationId xmlns:a16="http://schemas.microsoft.com/office/drawing/2014/main" id="{F16DF731-17EB-04F6-18E7-8ED660E168C8}"/>
              </a:ext>
            </a:extLst>
          </p:cNvPr>
          <p:cNvSpPr>
            <a:spLocks noGrp="1"/>
          </p:cNvSpPr>
          <p:nvPr>
            <p:ph type="sldNum" sz="quarter" idx="4"/>
          </p:nvPr>
        </p:nvSpPr>
        <p:spPr>
          <a:xfrm>
            <a:off x="642938" y="9630533"/>
            <a:ext cx="227626" cy="23083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F489CC-3B7A-4DA5-A8C0-4984788D0EC5}" type="slidenum">
              <a:rPr kumimoji="0" lang="nl-NL" sz="1500" b="0" i="0" u="none" strike="noStrike" kern="1200" cap="none" spc="0" normalizeH="0" baseline="0" noProof="0" smtClean="0">
                <a:ln>
                  <a:noFill/>
                </a:ln>
                <a:solidFill>
                  <a:srgbClr val="9BBB59"/>
                </a:solidFill>
                <a:effectLst/>
                <a:uLnTx/>
                <a:uFillTx/>
                <a:latin typeface="Calibri"/>
                <a:ea typeface="Verdana" pitchFamily="34" charset="0"/>
                <a:cs typeface="Raleway Medium"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nl-NL" sz="1500" b="0" i="0" u="none" strike="noStrike" kern="1200" cap="none" spc="0" normalizeH="0" baseline="0" noProof="0" dirty="0">
              <a:ln>
                <a:noFill/>
              </a:ln>
              <a:solidFill>
                <a:srgbClr val="9BBB59"/>
              </a:solidFill>
              <a:effectLst/>
              <a:uLnTx/>
              <a:uFillTx/>
              <a:latin typeface="Calibri"/>
              <a:ea typeface="Verdana" pitchFamily="34" charset="0"/>
              <a:cs typeface="Raleway Medium" pitchFamily="2" charset="0"/>
            </a:endParaRPr>
          </a:p>
        </p:txBody>
      </p:sp>
      <p:sp>
        <p:nvSpPr>
          <p:cNvPr id="55" name="Google Shape;1463;p15">
            <a:extLst>
              <a:ext uri="{FF2B5EF4-FFF2-40B4-BE49-F238E27FC236}">
                <a16:creationId xmlns:a16="http://schemas.microsoft.com/office/drawing/2014/main" id="{1E76C5C9-2F56-D9B6-9827-E809BCDFD1C8}"/>
              </a:ext>
            </a:extLst>
          </p:cNvPr>
          <p:cNvSpPr/>
          <p:nvPr/>
        </p:nvSpPr>
        <p:spPr>
          <a:xfrm flipV="1">
            <a:off x="13860250" y="4533940"/>
            <a:ext cx="305018" cy="260960"/>
          </a:xfrm>
          <a:prstGeom prst="ellipse">
            <a:avLst/>
          </a:prstGeom>
          <a:solidFill>
            <a:schemeClr val="accent4"/>
          </a:solidFill>
          <a:ln w="19050" cap="flat" cmpd="sng">
            <a:solidFill>
              <a:schemeClr val="lt1"/>
            </a:solidFill>
            <a:prstDash val="solid"/>
            <a:round/>
            <a:headEnd type="none" w="sm" len="sm"/>
            <a:tailEnd type="none" w="sm" len="sm"/>
          </a:ln>
        </p:spPr>
        <p:txBody>
          <a:bodyPr spcFirstLastPara="1" wrap="square" lIns="137138" tIns="68550" rIns="137138" bIns="68550" anchor="ctr" anchorCtr="0">
            <a:noAutofit/>
          </a:bodyPr>
          <a:lstStyle/>
          <a:p>
            <a:pPr marL="0" marR="0" lvl="0" indent="0" algn="ctr" defTabSz="1371566" rtl="0" eaLnBrk="1" fontAlgn="auto" latinLnBrk="0" hangingPunct="1">
              <a:lnSpc>
                <a:spcPct val="100000"/>
              </a:lnSpc>
              <a:spcBef>
                <a:spcPts val="0"/>
              </a:spcBef>
              <a:spcAft>
                <a:spcPts val="0"/>
              </a:spcAft>
              <a:buClr>
                <a:srgbClr val="FFFFFF"/>
              </a:buClr>
              <a:buSzPts val="2400"/>
              <a:buFontTx/>
              <a:buNone/>
              <a:tabLst/>
              <a:defRPr/>
            </a:pPr>
            <a:endParaRPr kumimoji="0" sz="1200" b="0" i="0" u="none" strike="noStrike" kern="1200" cap="none" spc="0" normalizeH="0" baseline="0" noProof="0" dirty="0">
              <a:ln>
                <a:noFill/>
              </a:ln>
              <a:solidFill>
                <a:srgbClr val="9BBB59"/>
              </a:solidFill>
              <a:effectLst/>
              <a:uLnTx/>
              <a:uFillTx/>
              <a:latin typeface="Calibri"/>
              <a:ea typeface="Raleway Medium"/>
              <a:cs typeface="Raleway Medium"/>
              <a:sym typeface="Raleway Medium"/>
            </a:endParaRPr>
          </a:p>
        </p:txBody>
      </p:sp>
      <p:sp>
        <p:nvSpPr>
          <p:cNvPr id="2" name="TextBox 1"/>
          <p:cNvSpPr txBox="1"/>
          <p:nvPr/>
        </p:nvSpPr>
        <p:spPr>
          <a:xfrm>
            <a:off x="15016830" y="4986344"/>
            <a:ext cx="177389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8064A2"/>
                </a:solidFill>
                <a:effectLst/>
                <a:uLnTx/>
                <a:uFillTx/>
                <a:latin typeface="Calibri"/>
                <a:ea typeface="+mn-ea"/>
                <a:cs typeface="+mn-cs"/>
              </a:rPr>
              <a:t>November</a:t>
            </a:r>
            <a:endParaRPr kumimoji="0" lang="en-US" sz="2100" b="0" i="0" u="none" strike="noStrike" kern="1200" cap="none" spc="0" normalizeH="0" baseline="0" noProof="0" dirty="0">
              <a:ln>
                <a:noFill/>
              </a:ln>
              <a:solidFill>
                <a:srgbClr val="8064A2"/>
              </a:solidFill>
              <a:effectLst/>
              <a:uLnTx/>
              <a:uFillTx/>
              <a:latin typeface="Calibri"/>
              <a:ea typeface="+mn-ea"/>
              <a:cs typeface="+mn-cs"/>
            </a:endParaRPr>
          </a:p>
        </p:txBody>
      </p:sp>
      <p:sp>
        <p:nvSpPr>
          <p:cNvPr id="4" name="Rectangle 3"/>
          <p:cNvSpPr/>
          <p:nvPr/>
        </p:nvSpPr>
        <p:spPr>
          <a:xfrm>
            <a:off x="15016829" y="6116067"/>
            <a:ext cx="2669627"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363A"/>
                </a:solidFill>
                <a:effectLst/>
                <a:uLnTx/>
                <a:uFillTx/>
                <a:latin typeface="Arial" charset="0"/>
                <a:ea typeface="+mn-ea"/>
                <a:cs typeface="+mn-cs"/>
              </a:rPr>
              <a:t>Article Disability Inclusion in Executive Roles: Overcoming Barriers</a:t>
            </a:r>
            <a:endParaRPr kumimoji="0" lang="en-US" sz="2400" b="0" i="0" u="none" strike="noStrike" kern="1200" cap="none" spc="0" normalizeH="0" baseline="0" noProof="0" dirty="0">
              <a:ln>
                <a:noFill/>
              </a:ln>
              <a:solidFill>
                <a:srgbClr val="2C363A"/>
              </a:solidFill>
              <a:effectLst/>
              <a:uLnTx/>
              <a:uFillTx/>
              <a:latin typeface="Aptos" charset="0"/>
              <a:ea typeface="+mn-ea"/>
              <a:cs typeface="+mn-cs"/>
            </a:endParaRPr>
          </a:p>
        </p:txBody>
      </p:sp>
      <p:sp>
        <p:nvSpPr>
          <p:cNvPr id="5" name="TextBox 4"/>
          <p:cNvSpPr txBox="1"/>
          <p:nvPr/>
        </p:nvSpPr>
        <p:spPr>
          <a:xfrm>
            <a:off x="5171609" y="5793060"/>
            <a:ext cx="303864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363A"/>
                </a:solidFill>
                <a:effectLst/>
                <a:uLnTx/>
                <a:uFillTx/>
                <a:latin typeface="Arial" charset="0"/>
                <a:ea typeface="+mn-ea"/>
                <a:cs typeface="+mn-cs"/>
              </a:rPr>
              <a:t>IESF Internal Training on Inclusive Recruiting Practices</a:t>
            </a:r>
            <a:endParaRPr kumimoji="0" lang="en-US" sz="2400" b="0" i="0" u="none" strike="noStrike" kern="1200" cap="none" spc="0" normalizeH="0" baseline="0" noProof="0" dirty="0">
              <a:ln>
                <a:noFill/>
              </a:ln>
              <a:solidFill>
                <a:srgbClr val="2C363A"/>
              </a:solidFill>
              <a:effectLst/>
              <a:uLnTx/>
              <a:uFillTx/>
              <a:latin typeface="Aptos" charset="0"/>
              <a:ea typeface="+mn-ea"/>
              <a:cs typeface="+mn-cs"/>
            </a:endParaRPr>
          </a:p>
        </p:txBody>
      </p:sp>
      <p:sp>
        <p:nvSpPr>
          <p:cNvPr id="8" name="TextBox 7"/>
          <p:cNvSpPr txBox="1"/>
          <p:nvPr/>
        </p:nvSpPr>
        <p:spPr>
          <a:xfrm>
            <a:off x="9322485" y="6030018"/>
            <a:ext cx="3132885"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363A"/>
                </a:solidFill>
                <a:effectLst/>
                <a:uLnTx/>
                <a:uFillTx/>
                <a:latin typeface="Arial" charset="0"/>
                <a:ea typeface="+mn-ea"/>
                <a:cs typeface="+mn-cs"/>
              </a:rPr>
              <a:t>Diversity Research 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363A"/>
                </a:solidFill>
                <a:effectLst/>
                <a:uLnTx/>
                <a:uFillTx/>
                <a:latin typeface="Arial" charset="0"/>
                <a:ea typeface="+mn-ea"/>
                <a:cs typeface="+mn-cs"/>
              </a:rPr>
              <a:t>Article LGBTQ+ Inclusion in the Workplace: Policies and Success Stories</a:t>
            </a:r>
            <a:endParaRPr kumimoji="0" lang="en-US" sz="2400" b="0" i="0" u="none" strike="noStrike" kern="1200" cap="none" spc="0" normalizeH="0" baseline="0" noProof="0" dirty="0">
              <a:ln>
                <a:noFill/>
              </a:ln>
              <a:solidFill>
                <a:srgbClr val="2C363A"/>
              </a:solidFill>
              <a:effectLst/>
              <a:uLnTx/>
              <a:uFillTx/>
              <a:latin typeface="Aptos" charset="0"/>
              <a:ea typeface="+mn-ea"/>
              <a:cs typeface="+mn-cs"/>
            </a:endParaRPr>
          </a:p>
        </p:txBody>
      </p:sp>
      <p:sp>
        <p:nvSpPr>
          <p:cNvPr id="61" name="Google Shape;1427;p15">
            <a:extLst>
              <a:ext uri="{FF2B5EF4-FFF2-40B4-BE49-F238E27FC236}">
                <a16:creationId xmlns:a16="http://schemas.microsoft.com/office/drawing/2014/main" id="{FB6CBA10-7FA0-EE4C-7D64-161950D42199}"/>
              </a:ext>
            </a:extLst>
          </p:cNvPr>
          <p:cNvSpPr txBox="1"/>
          <p:nvPr/>
        </p:nvSpPr>
        <p:spPr>
          <a:xfrm>
            <a:off x="13759579" y="5045452"/>
            <a:ext cx="1120157" cy="32316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9BBB59"/>
              </a:buClr>
              <a:buSzPts val="1200"/>
              <a:buFontTx/>
              <a:buNone/>
              <a:tabLst/>
              <a:defRPr/>
            </a:pPr>
            <a:r>
              <a:rPr kumimoji="0" lang="ro-RO" sz="2100" b="0" i="0" u="none" strike="noStrike" kern="1200" cap="none" spc="0" normalizeH="0" baseline="0" noProof="0" dirty="0" err="1">
                <a:ln>
                  <a:noFill/>
                </a:ln>
                <a:solidFill>
                  <a:srgbClr val="8064A2"/>
                </a:solidFill>
                <a:effectLst/>
                <a:uLnTx/>
                <a:uFillTx/>
                <a:latin typeface="Calibri"/>
                <a:ea typeface="+mn-ea"/>
                <a:cs typeface="+mn-cs"/>
              </a:rPr>
              <a:t>October</a:t>
            </a:r>
            <a:endParaRPr kumimoji="0" sz="2100" b="0" i="0" u="none" strike="noStrike" kern="1200" cap="none" spc="0" normalizeH="0" baseline="0" noProof="0" dirty="0">
              <a:ln>
                <a:noFill/>
              </a:ln>
              <a:solidFill>
                <a:srgbClr val="8064A2"/>
              </a:solidFill>
              <a:effectLst/>
              <a:uLnTx/>
              <a:uFillTx/>
              <a:latin typeface="Calibri"/>
              <a:ea typeface="+mn-ea"/>
              <a:cs typeface="+mn-cs"/>
            </a:endParaRPr>
          </a:p>
        </p:txBody>
      </p:sp>
      <p:sp>
        <p:nvSpPr>
          <p:cNvPr id="66" name="Google Shape;1463;p15">
            <a:extLst>
              <a:ext uri="{FF2B5EF4-FFF2-40B4-BE49-F238E27FC236}">
                <a16:creationId xmlns:a16="http://schemas.microsoft.com/office/drawing/2014/main" id="{1E76C5C9-2F56-D9B6-9827-E809BCDFD1C8}"/>
              </a:ext>
            </a:extLst>
          </p:cNvPr>
          <p:cNvSpPr/>
          <p:nvPr/>
        </p:nvSpPr>
        <p:spPr>
          <a:xfrm flipV="1">
            <a:off x="15900832" y="4563571"/>
            <a:ext cx="593567" cy="274319"/>
          </a:xfrm>
          <a:prstGeom prst="ellipse">
            <a:avLst/>
          </a:prstGeom>
          <a:solidFill>
            <a:schemeClr val="accent4"/>
          </a:solidFill>
          <a:ln w="19050" cap="flat" cmpd="sng">
            <a:solidFill>
              <a:schemeClr val="lt1"/>
            </a:solidFill>
            <a:prstDash val="solid"/>
            <a:round/>
            <a:headEnd type="none" w="sm" len="sm"/>
            <a:tailEnd type="none" w="sm" len="sm"/>
          </a:ln>
        </p:spPr>
        <p:txBody>
          <a:bodyPr spcFirstLastPara="1" wrap="square" lIns="137138" tIns="68550" rIns="137138" bIns="68550" anchor="ctr" anchorCtr="0">
            <a:noAutofit/>
          </a:bodyPr>
          <a:lstStyle/>
          <a:p>
            <a:pPr marL="0" marR="0" lvl="0" indent="0" algn="ctr" defTabSz="1371566" rtl="0" eaLnBrk="1" fontAlgn="auto" latinLnBrk="0" hangingPunct="1">
              <a:lnSpc>
                <a:spcPct val="100000"/>
              </a:lnSpc>
              <a:spcBef>
                <a:spcPts val="0"/>
              </a:spcBef>
              <a:spcAft>
                <a:spcPts val="0"/>
              </a:spcAft>
              <a:buClr>
                <a:srgbClr val="FFFFFF"/>
              </a:buClr>
              <a:buSzPts val="2400"/>
              <a:buFontTx/>
              <a:buNone/>
              <a:tabLst/>
              <a:defRPr/>
            </a:pPr>
            <a:endParaRPr kumimoji="0" sz="1200" b="0" i="0" u="none" strike="noStrike" kern="1200" cap="none" spc="0" normalizeH="0" baseline="0" noProof="0" dirty="0">
              <a:ln>
                <a:noFill/>
              </a:ln>
              <a:solidFill>
                <a:srgbClr val="9BBB59"/>
              </a:solidFill>
              <a:effectLst/>
              <a:uLnTx/>
              <a:uFillTx/>
              <a:latin typeface="Calibri"/>
              <a:ea typeface="Raleway Medium"/>
              <a:cs typeface="Raleway Medium"/>
              <a:sym typeface="Raleway Medium"/>
            </a:endParaRPr>
          </a:p>
        </p:txBody>
      </p:sp>
      <p:sp>
        <p:nvSpPr>
          <p:cNvPr id="58" name="Freeform 6"/>
          <p:cNvSpPr/>
          <p:nvPr/>
        </p:nvSpPr>
        <p:spPr>
          <a:xfrm>
            <a:off x="482736" y="9029700"/>
            <a:ext cx="2184263" cy="94931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p:cNvSpPr txBox="1"/>
          <p:nvPr/>
        </p:nvSpPr>
        <p:spPr>
          <a:xfrm>
            <a:off x="15016830" y="9419287"/>
            <a:ext cx="1398502" cy="464230"/>
          </a:xfrm>
          <a:prstGeom prst="rect">
            <a:avLst/>
          </a:prstGeom>
          <a:noFill/>
        </p:spPr>
        <p:txBody>
          <a:bodyPr wrap="square" rtlCol="0">
            <a:spAutoFit/>
          </a:bodyPr>
          <a:lstStyle/>
          <a:p>
            <a:pPr marL="0" marR="0" lvl="0" indent="0" algn="r" defTabSz="914400" rtl="0" eaLnBrk="1" fontAlgn="auto" latinLnBrk="0" hangingPunct="1">
              <a:lnSpc>
                <a:spcPts val="2879"/>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ontserrat"/>
                <a:ea typeface="+mn-ea"/>
                <a:cs typeface="+mn-cs"/>
              </a:rPr>
              <a:t>IESF | 2024</a:t>
            </a:r>
          </a:p>
        </p:txBody>
      </p:sp>
      <p:sp>
        <p:nvSpPr>
          <p:cNvPr id="80" name="Freeform 9"/>
          <p:cNvSpPr/>
          <p:nvPr/>
        </p:nvSpPr>
        <p:spPr>
          <a:xfrm>
            <a:off x="4517278" y="385222"/>
            <a:ext cx="625483" cy="625483"/>
          </a:xfrm>
          <a:custGeom>
            <a:avLst/>
            <a:gdLst/>
            <a:ahLst/>
            <a:cxnLst/>
            <a:rect l="l" t="t" r="r" b="b"/>
            <a:pathLst>
              <a:path w="625483" h="625483">
                <a:moveTo>
                  <a:pt x="0" y="0"/>
                </a:moveTo>
                <a:lnTo>
                  <a:pt x="625483" y="0"/>
                </a:lnTo>
                <a:lnTo>
                  <a:pt x="625483" y="625483"/>
                </a:lnTo>
                <a:lnTo>
                  <a:pt x="0" y="6254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0">
            <a:extLst>
              <a:ext uri="{FF2B5EF4-FFF2-40B4-BE49-F238E27FC236}">
                <a16:creationId xmlns:a16="http://schemas.microsoft.com/office/drawing/2014/main" id="{39737245-F2C3-5538-9DD9-6456B57A0342}"/>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18" name="TextBox 11">
            <a:extLst>
              <a:ext uri="{FF2B5EF4-FFF2-40B4-BE49-F238E27FC236}">
                <a16:creationId xmlns:a16="http://schemas.microsoft.com/office/drawing/2014/main" id="{25C6DD3F-58FB-C8C6-2F5D-CFEE49F952E7}"/>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8183058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698441" y="410029"/>
            <a:ext cx="625483" cy="625483"/>
          </a:xfrm>
          <a:custGeom>
            <a:avLst/>
            <a:gdLst/>
            <a:ahLst/>
            <a:cxnLst/>
            <a:rect l="l" t="t" r="r" b="b"/>
            <a:pathLst>
              <a:path w="625483" h="625483">
                <a:moveTo>
                  <a:pt x="0" y="0"/>
                </a:moveTo>
                <a:lnTo>
                  <a:pt x="625483" y="0"/>
                </a:lnTo>
                <a:lnTo>
                  <a:pt x="625483" y="625483"/>
                </a:lnTo>
                <a:lnTo>
                  <a:pt x="0" y="625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520981" y="389632"/>
            <a:ext cx="10452158" cy="833562"/>
          </a:xfrm>
          <a:prstGeom prst="rect">
            <a:avLst/>
          </a:prstGeom>
        </p:spPr>
        <p:txBody>
          <a:bodyPr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5399" b="0" i="0" u="none" strike="noStrike" kern="1200" cap="none" spc="0" normalizeH="0" baseline="0" noProof="0" dirty="0">
                <a:ln>
                  <a:noFill/>
                </a:ln>
                <a:solidFill>
                  <a:srgbClr val="4F6AB3"/>
                </a:solidFill>
                <a:effectLst/>
                <a:uLnTx/>
                <a:uFillTx/>
                <a:latin typeface="Montserrat Bold"/>
                <a:ea typeface="+mn-ea"/>
                <a:cs typeface="+mn-cs"/>
              </a:rPr>
              <a:t>Success</a:t>
            </a:r>
          </a:p>
        </p:txBody>
      </p:sp>
      <p:sp>
        <p:nvSpPr>
          <p:cNvPr id="11" name="TextBox 11"/>
          <p:cNvSpPr txBox="1"/>
          <p:nvPr/>
        </p:nvSpPr>
        <p:spPr>
          <a:xfrm>
            <a:off x="6836201" y="1290340"/>
            <a:ext cx="10867288" cy="795602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57200" algn="l"/>
              </a:tabLst>
              <a:defRPr/>
            </a:pPr>
            <a:r>
              <a:rPr kumimoji="0" lang="en-US" sz="2100" b="1"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Inclusive Growth progression for all!</a:t>
            </a:r>
          </a:p>
          <a:p>
            <a:pPr marL="0" marR="0" lvl="0" indent="0" algn="just" defTabSz="914400" rtl="0" eaLnBrk="1" fontAlgn="auto" latinLnBrk="0" hangingPunct="1">
              <a:lnSpc>
                <a:spcPct val="100000"/>
              </a:lnSpc>
              <a:spcBef>
                <a:spcPts val="0"/>
              </a:spcBef>
              <a:spcAft>
                <a:spcPts val="0"/>
              </a:spcAft>
              <a:buClrTx/>
              <a:buSzTx/>
              <a:buFontTx/>
              <a:buNone/>
              <a:tabLst>
                <a:tab pos="457200" algn="l"/>
              </a:tabLst>
              <a:defRPr/>
            </a:pPr>
            <a:endParaRPr kumimoji="0" lang="en-US" sz="21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1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We prioritize and invest in Talent selection and Leadership Development to foster a truly </a:t>
            </a:r>
            <a:r>
              <a:rPr kumimoji="0" lang="en-US" sz="2100" b="1"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diverse population within our organizations</a:t>
            </a:r>
            <a:r>
              <a:rPr kumimoji="0" lang="en-US" sz="21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1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We are driving Talent selection and Leadership development to foster a truly diverse population, by :</a:t>
            </a:r>
          </a:p>
          <a:p>
            <a:pPr marL="633413" marR="0" lvl="0" indent="-293688"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2100" b="1" i="0" u="none" strike="noStrike" kern="1200" cap="none" spc="0" normalizeH="0" baseline="0" noProof="0" dirty="0">
                <a:ln>
                  <a:noFill/>
                </a:ln>
                <a:solidFill>
                  <a:srgbClr val="1F497D"/>
                </a:solidFill>
                <a:effectLst/>
                <a:uLnTx/>
                <a:uFillTx/>
                <a:latin typeface="Montserrat Italics"/>
                <a:ea typeface="+mn-ea"/>
                <a:cs typeface="Times New Roman" panose="02020603050405020304" pitchFamily="18" charset="0"/>
              </a:rPr>
              <a:t>Implementing inclusive recruitment policies </a:t>
            </a:r>
            <a:r>
              <a:rPr kumimoji="0" lang="en-US" sz="2100" b="0" i="0" u="none" strike="noStrike" kern="1200" cap="none" spc="0" normalizeH="0" baseline="0" noProof="0" dirty="0">
                <a:ln>
                  <a:noFill/>
                </a:ln>
                <a:solidFill>
                  <a:srgbClr val="1F497D"/>
                </a:solidFill>
                <a:effectLst/>
                <a:uLnTx/>
                <a:uFillTx/>
                <a:latin typeface="Montserrat Italics"/>
                <a:ea typeface="+mn-ea"/>
                <a:cs typeface="Times New Roman" panose="02020603050405020304" pitchFamily="18" charset="0"/>
              </a:rPr>
              <a:t>to ensure equal opportunities for all candidates, promoting inclusivity throughout the hiring process, and providing Unconscious Bias training for all involved.</a:t>
            </a:r>
            <a:endParaRPr kumimoji="0" lang="en-US" sz="21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endParaRPr>
          </a:p>
          <a:p>
            <a:pPr marL="633413" marR="0" lvl="0" indent="-293688"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2100" b="1" i="0" u="none" strike="noStrike" kern="1200" cap="none" spc="0" normalizeH="0" baseline="0" noProof="0" dirty="0">
                <a:ln>
                  <a:noFill/>
                </a:ln>
                <a:solidFill>
                  <a:srgbClr val="1F497D"/>
                </a:solidFill>
                <a:effectLst/>
                <a:uLnTx/>
                <a:uFillTx/>
                <a:latin typeface="Montserrat Italics"/>
                <a:ea typeface="+mn-ea"/>
                <a:cs typeface="Times New Roman" panose="02020603050405020304" pitchFamily="18" charset="0"/>
              </a:rPr>
              <a:t>Supporting career growth </a:t>
            </a:r>
            <a:r>
              <a:rPr kumimoji="0" lang="en-US" sz="2100" b="0" i="0" u="none" strike="noStrike" kern="1200" cap="none" spc="0" normalizeH="0" baseline="0" noProof="0" dirty="0">
                <a:ln>
                  <a:noFill/>
                </a:ln>
                <a:solidFill>
                  <a:srgbClr val="1F497D"/>
                </a:solidFill>
                <a:effectLst/>
                <a:uLnTx/>
                <a:uFillTx/>
                <a:latin typeface="Montserrat Italics"/>
                <a:ea typeface="+mn-ea"/>
                <a:cs typeface="Times New Roman" panose="02020603050405020304" pitchFamily="18" charset="0"/>
              </a:rPr>
              <a:t>through a Women Mentoring program, strengthened by a robust community of mentors and role models, as well as executive sponsorship for career advancement.</a:t>
            </a:r>
          </a:p>
          <a:p>
            <a:pPr marL="633413" marR="0" lvl="0" indent="-293688"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2100" b="0" i="0" u="none" strike="noStrike" kern="1200" cap="none" spc="0" normalizeH="0" baseline="0" noProof="0" dirty="0">
                <a:ln>
                  <a:noFill/>
                </a:ln>
                <a:solidFill>
                  <a:srgbClr val="1F497D"/>
                </a:solidFill>
                <a:effectLst/>
                <a:uLnTx/>
                <a:uFillTx/>
                <a:latin typeface="Montserrat Italics"/>
                <a:ea typeface="+mn-ea"/>
                <a:cs typeface="Times New Roman" panose="02020603050405020304" pitchFamily="18" charset="0"/>
              </a:rPr>
              <a:t>Enhancing our affinity groups into </a:t>
            </a:r>
            <a:r>
              <a:rPr kumimoji="0" lang="en-US" sz="2100" b="1" i="0" u="none" strike="noStrike" kern="1200" cap="none" spc="0" normalizeH="0" baseline="0" noProof="0" dirty="0">
                <a:ln>
                  <a:noFill/>
                </a:ln>
                <a:solidFill>
                  <a:srgbClr val="1F497D"/>
                </a:solidFill>
                <a:effectLst/>
                <a:uLnTx/>
                <a:uFillTx/>
                <a:latin typeface="Montserrat Italics"/>
                <a:ea typeface="+mn-ea"/>
                <a:cs typeface="Times New Roman" panose="02020603050405020304" pitchFamily="18" charset="0"/>
              </a:rPr>
              <a:t>Employee Resource Groups </a:t>
            </a:r>
            <a:r>
              <a:rPr kumimoji="0" lang="en-US" sz="2100" b="0" i="0" u="none" strike="noStrike" kern="1200" cap="none" spc="0" normalizeH="0" baseline="0" noProof="0" dirty="0">
                <a:ln>
                  <a:noFill/>
                </a:ln>
                <a:solidFill>
                  <a:srgbClr val="1F497D"/>
                </a:solidFill>
                <a:effectLst/>
                <a:uLnTx/>
                <a:uFillTx/>
                <a:latin typeface="Montserrat Italics"/>
                <a:ea typeface="+mn-ea"/>
                <a:cs typeface="Times New Roman" panose="02020603050405020304" pitchFamily="18" charset="0"/>
              </a:rPr>
              <a:t>to foster a supportive culture, promote inclusion and belonging, and provide development opportunities while embracing workforce diversity.</a:t>
            </a:r>
          </a:p>
          <a:p>
            <a:pPr marL="633413" marR="0" lvl="0" indent="-293688"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21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Increasing awareness and understanding of DE&amp;I by Introducing </a:t>
            </a:r>
            <a:r>
              <a:rPr kumimoji="0" lang="en-US" sz="2100" b="1"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Reverse Mentoring, </a:t>
            </a:r>
            <a:r>
              <a:rPr kumimoji="0" lang="en-US" sz="21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in 2024, across our partners promoting mutual learning and growth.</a:t>
            </a:r>
            <a:endParaRPr kumimoji="0" lang="en-US" sz="2100" b="0" i="0" u="none" strike="noStrike" kern="1200" cap="none" spc="0" normalizeH="0" baseline="0" noProof="0" dirty="0">
              <a:ln>
                <a:noFill/>
              </a:ln>
              <a:solidFill>
                <a:srgbClr val="1F497D"/>
              </a:solidFill>
              <a:effectLst/>
              <a:highlight>
                <a:srgbClr val="FFFFFF"/>
              </a:highlight>
              <a:uLnTx/>
              <a:uFillTx/>
              <a:latin typeface="Montserrat Italics"/>
              <a:ea typeface="+mn-ea"/>
              <a:cs typeface="Times New Roman" panose="02020603050405020304" pitchFamily="18" charset="0"/>
            </a:endParaRPr>
          </a:p>
          <a:p>
            <a:pPr marL="633413" marR="0" lvl="0" indent="-293688"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2100" b="0" i="0" u="none" strike="noStrike" kern="1200" cap="none" spc="0" normalizeH="0" baseline="0" noProof="0" dirty="0">
                <a:ln>
                  <a:noFill/>
                </a:ln>
                <a:solidFill>
                  <a:srgbClr val="1F497D"/>
                </a:solidFill>
                <a:effectLst/>
                <a:highlight>
                  <a:srgbClr val="FFFFFF"/>
                </a:highlight>
                <a:uLnTx/>
                <a:uFillTx/>
                <a:latin typeface="Montserrat Italics"/>
                <a:ea typeface="+mn-ea"/>
                <a:cs typeface="+mn-cs"/>
              </a:rPr>
              <a:t>Improving retention and </a:t>
            </a:r>
            <a:r>
              <a:rPr kumimoji="0" lang="en-US" sz="2100" b="1" i="0" u="none" strike="noStrike" kern="1200" cap="none" spc="0" normalizeH="0" baseline="0" noProof="0" dirty="0">
                <a:ln>
                  <a:noFill/>
                </a:ln>
                <a:solidFill>
                  <a:srgbClr val="1F497D"/>
                </a:solidFill>
                <a:effectLst/>
                <a:highlight>
                  <a:srgbClr val="FFFFFF"/>
                </a:highlight>
                <a:uLnTx/>
                <a:uFillTx/>
                <a:latin typeface="Montserrat Italics"/>
                <a:ea typeface="+mn-ea"/>
                <a:cs typeface="+mn-cs"/>
              </a:rPr>
              <a:t>expanding the talent pool for executive positions</a:t>
            </a:r>
            <a:r>
              <a:rPr kumimoji="0" lang="en-US" sz="2100" b="0" i="0" u="none" strike="noStrike" kern="1200" cap="none" spc="0" normalizeH="0" baseline="0" noProof="0" dirty="0">
                <a:ln>
                  <a:noFill/>
                </a:ln>
                <a:solidFill>
                  <a:srgbClr val="1F497D"/>
                </a:solidFill>
                <a:effectLst/>
                <a:highlight>
                  <a:srgbClr val="FFFFFF"/>
                </a:highlight>
                <a:uLnTx/>
                <a:uFillTx/>
                <a:latin typeface="Montserrat Italics"/>
                <a:ea typeface="+mn-ea"/>
                <a:cs typeface="+mn-cs"/>
              </a:rPr>
              <a:t>.</a:t>
            </a:r>
            <a:endParaRPr kumimoji="0" lang="en-US" sz="21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endParaRPr>
          </a:p>
          <a:p>
            <a:pPr marL="633413" marR="0" lvl="0" indent="-293688"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2100" b="0" i="0" u="none" strike="noStrike" kern="1200" cap="none" spc="0" normalizeH="0" baseline="0" noProof="0" dirty="0">
                <a:ln>
                  <a:noFill/>
                </a:ln>
                <a:solidFill>
                  <a:srgbClr val="1F497D"/>
                </a:solidFill>
                <a:effectLst/>
                <a:uLnTx/>
                <a:uFillTx/>
                <a:latin typeface="Montserrat Italics"/>
                <a:ea typeface="+mn-ea"/>
                <a:cs typeface="Times New Roman" panose="02020603050405020304" pitchFamily="18" charset="0"/>
              </a:rPr>
              <a:t>Striving for </a:t>
            </a:r>
            <a:r>
              <a:rPr kumimoji="0" lang="en-US" sz="2100" b="1" i="0" u="none" strike="noStrike" kern="1200" cap="none" spc="0" normalizeH="0" baseline="0" noProof="0" dirty="0">
                <a:ln>
                  <a:noFill/>
                </a:ln>
                <a:solidFill>
                  <a:srgbClr val="1F497D"/>
                </a:solidFill>
                <a:effectLst/>
                <a:uLnTx/>
                <a:uFillTx/>
                <a:latin typeface="Montserrat Italics"/>
                <a:ea typeface="+mn-ea"/>
                <a:cs typeface="Times New Roman" panose="02020603050405020304" pitchFamily="18" charset="0"/>
              </a:rPr>
              <a:t>improved diversity </a:t>
            </a:r>
            <a:r>
              <a:rPr kumimoji="0" lang="en-US" sz="2100" b="0" i="0" u="none" strike="noStrike" kern="1200" cap="none" spc="0" normalizeH="0" baseline="0" noProof="0" dirty="0">
                <a:ln>
                  <a:noFill/>
                </a:ln>
                <a:solidFill>
                  <a:srgbClr val="1F497D"/>
                </a:solidFill>
                <a:effectLst/>
                <a:uLnTx/>
                <a:uFillTx/>
                <a:latin typeface="Montserrat Italics"/>
                <a:ea typeface="+mn-ea"/>
                <a:cs typeface="Times New Roman" panose="02020603050405020304" pitchFamily="18" charset="0"/>
              </a:rPr>
              <a:t>at all organizational levels.</a:t>
            </a:r>
          </a:p>
        </p:txBody>
      </p:sp>
      <p:sp>
        <p:nvSpPr>
          <p:cNvPr id="16" name="Rechthoek 15">
            <a:extLst>
              <a:ext uri="{FF2B5EF4-FFF2-40B4-BE49-F238E27FC236}">
                <a16:creationId xmlns:a16="http://schemas.microsoft.com/office/drawing/2014/main" id="{BEF903DD-7CAF-2A37-1EF6-7F9E14066113}"/>
              </a:ext>
            </a:extLst>
          </p:cNvPr>
          <p:cNvSpPr/>
          <p:nvPr/>
        </p:nvSpPr>
        <p:spPr>
          <a:xfrm>
            <a:off x="0" y="-1"/>
            <a:ext cx="6324600" cy="8736663"/>
          </a:xfrm>
          <a:prstGeom prst="rect">
            <a:avLst/>
          </a:prstGeom>
          <a:ln w="50800">
            <a:solidFill>
              <a:srgbClr val="5B77B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2">
            <a:extLst>
              <a:ext uri="{FF2B5EF4-FFF2-40B4-BE49-F238E27FC236}">
                <a16:creationId xmlns:a16="http://schemas.microsoft.com/office/drawing/2014/main" id="{29386D1E-894C-7BE0-E514-4210665691B5}"/>
              </a:ext>
            </a:extLst>
          </p:cNvPr>
          <p:cNvSpPr txBox="1"/>
          <p:nvPr/>
        </p:nvSpPr>
        <p:spPr>
          <a:xfrm>
            <a:off x="2147389" y="4351895"/>
            <a:ext cx="2815274" cy="3077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3A5F"/>
              </a:solidFill>
              <a:effectLst/>
              <a:uLnTx/>
              <a:uFillTx/>
              <a:latin typeface="Montserrat"/>
              <a:ea typeface="+mn-ea"/>
              <a:cs typeface="+mn-cs"/>
            </a:endParaRPr>
          </a:p>
        </p:txBody>
      </p:sp>
      <p:sp>
        <p:nvSpPr>
          <p:cNvPr id="7" name="AutoShape 2" descr="ix Building Blocks for Business Success | UAG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579"/>
            <a:ext cx="6324600" cy="8835637"/>
          </a:xfrm>
          <a:prstGeom prst="rect">
            <a:avLst/>
          </a:prstGeom>
        </p:spPr>
      </p:pic>
      <p:sp>
        <p:nvSpPr>
          <p:cNvPr id="8" name="Freeform 10">
            <a:extLst>
              <a:ext uri="{FF2B5EF4-FFF2-40B4-BE49-F238E27FC236}">
                <a16:creationId xmlns:a16="http://schemas.microsoft.com/office/drawing/2014/main" id="{B794D003-6B0F-C48A-8845-59B7024EB03B}"/>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19" name="TextBox 11">
            <a:extLst>
              <a:ext uri="{FF2B5EF4-FFF2-40B4-BE49-F238E27FC236}">
                <a16:creationId xmlns:a16="http://schemas.microsoft.com/office/drawing/2014/main" id="{2D5C73A1-644C-51C0-4B13-25CDE77209F8}"/>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20871557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715110" y="910322"/>
            <a:ext cx="625483" cy="625483"/>
          </a:xfrm>
          <a:custGeom>
            <a:avLst/>
            <a:gdLst/>
            <a:ahLst/>
            <a:cxnLst/>
            <a:rect l="l" t="t" r="r" b="b"/>
            <a:pathLst>
              <a:path w="625483" h="625483">
                <a:moveTo>
                  <a:pt x="0" y="0"/>
                </a:moveTo>
                <a:lnTo>
                  <a:pt x="625483" y="0"/>
                </a:lnTo>
                <a:lnTo>
                  <a:pt x="625483" y="625483"/>
                </a:lnTo>
                <a:lnTo>
                  <a:pt x="0" y="625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027851" y="1996569"/>
            <a:ext cx="10618699" cy="6339300"/>
          </a:xfrm>
          <a:prstGeom prst="rect">
            <a:avLst/>
          </a:prstGeom>
        </p:spPr>
        <p:txBody>
          <a:bodyPr wrap="square" lIns="0" tIns="0" rIns="0" bIns="0" rtlCol="0" anchor="ctr">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By prioritizing diversity and inclusion, our organization stands to gain tangible advantages such as increased innovation, better performance, attraction and retention of top talent, and a strengthened brand reputation. </a:t>
            </a: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At IESF, we're dedicated to assisting our organizations in leveraging the potential of diversity and inclusion. With our global network, we excel at sourcing diverse talent worldwide to enhance our leadership teams with varied experiences, perspectives, and skills. </a:t>
            </a:r>
            <a:endPar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1F497D"/>
                </a:solidFill>
                <a:effectLst/>
                <a:uLnTx/>
                <a:uFillTx/>
                <a:latin typeface="Montserrat Italics"/>
                <a:ea typeface="Calibri" panose="020F0502020204030204" pitchFamily="34" charset="0"/>
                <a:cs typeface="Times New Roman" panose="02020603050405020304" pitchFamily="18" charset="0"/>
              </a:rPr>
              <a:t>Let's collaborate to build organizations that authentically mirror the diverse world we inhabit.</a:t>
            </a:r>
          </a:p>
        </p:txBody>
      </p:sp>
      <p:sp>
        <p:nvSpPr>
          <p:cNvPr id="16" name="Rechthoek 15">
            <a:extLst>
              <a:ext uri="{FF2B5EF4-FFF2-40B4-BE49-F238E27FC236}">
                <a16:creationId xmlns:a16="http://schemas.microsoft.com/office/drawing/2014/main" id="{BEF903DD-7CAF-2A37-1EF6-7F9E14066113}"/>
              </a:ext>
            </a:extLst>
          </p:cNvPr>
          <p:cNvSpPr/>
          <p:nvPr/>
        </p:nvSpPr>
        <p:spPr>
          <a:xfrm>
            <a:off x="0" y="-1"/>
            <a:ext cx="6324600" cy="8736663"/>
          </a:xfrm>
          <a:prstGeom prst="rect">
            <a:avLst/>
          </a:prstGeom>
          <a:solidFill>
            <a:schemeClr val="accent1">
              <a:lumMod val="20000"/>
              <a:lumOff val="80000"/>
            </a:schemeClr>
          </a:solidFill>
          <a:ln w="50800">
            <a:solidFill>
              <a:srgbClr val="5B77B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2">
            <a:extLst>
              <a:ext uri="{FF2B5EF4-FFF2-40B4-BE49-F238E27FC236}">
                <a16:creationId xmlns:a16="http://schemas.microsoft.com/office/drawing/2014/main" id="{29386D1E-894C-7BE0-E514-4210665691B5}"/>
              </a:ext>
            </a:extLst>
          </p:cNvPr>
          <p:cNvSpPr txBox="1"/>
          <p:nvPr/>
        </p:nvSpPr>
        <p:spPr>
          <a:xfrm>
            <a:off x="2147389" y="4351895"/>
            <a:ext cx="2815274" cy="3077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3A5F"/>
              </a:solidFill>
              <a:effectLst/>
              <a:uLnTx/>
              <a:uFillTx/>
              <a:latin typeface="Montserrat"/>
              <a:ea typeface="+mn-ea"/>
              <a:cs typeface="+mn-cs"/>
            </a:endParaRPr>
          </a:p>
        </p:txBody>
      </p:sp>
      <p:sp>
        <p:nvSpPr>
          <p:cNvPr id="7" name="AutoShape 2" descr="ix Building Blocks for Business Success | UAG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10">
            <a:extLst>
              <a:ext uri="{FF2B5EF4-FFF2-40B4-BE49-F238E27FC236}">
                <a16:creationId xmlns:a16="http://schemas.microsoft.com/office/drawing/2014/main" id="{488DE2B7-CEC1-B115-BB08-9C3D008F88AF}"/>
              </a:ext>
            </a:extLst>
          </p:cNvPr>
          <p:cNvSpPr txBox="1"/>
          <p:nvPr/>
        </p:nvSpPr>
        <p:spPr>
          <a:xfrm>
            <a:off x="482737" y="1223063"/>
            <a:ext cx="5308463" cy="5727915"/>
          </a:xfrm>
          <a:prstGeom prst="rect">
            <a:avLst/>
          </a:prstGeom>
        </p:spPr>
        <p:txBody>
          <a:bodyPr wrap="square"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ontserrat Bold"/>
                <a:ea typeface="+mn-ea"/>
                <a:cs typeface="+mn-cs"/>
              </a:rPr>
              <a:t>IN TODAY'S GLOBAL ECONOMY, DIVERSITY AND INCLUSION ARE NOT JUST MORAL IMPERATIVES —THEY'RE STRATEGIC NECESSITIES.</a:t>
            </a:r>
          </a:p>
        </p:txBody>
      </p:sp>
      <p:sp>
        <p:nvSpPr>
          <p:cNvPr id="11" name="TextBox 10">
            <a:extLst>
              <a:ext uri="{FF2B5EF4-FFF2-40B4-BE49-F238E27FC236}">
                <a16:creationId xmlns:a16="http://schemas.microsoft.com/office/drawing/2014/main" id="{BFFFC9BD-05BF-F8EA-C6C9-823051FDEB2F}"/>
              </a:ext>
            </a:extLst>
          </p:cNvPr>
          <p:cNvSpPr txBox="1"/>
          <p:nvPr/>
        </p:nvSpPr>
        <p:spPr>
          <a:xfrm>
            <a:off x="7751457" y="739561"/>
            <a:ext cx="10452158" cy="796244"/>
          </a:xfrm>
          <a:prstGeom prst="rect">
            <a:avLst/>
          </a:prstGeom>
        </p:spPr>
        <p:txBody>
          <a:bodyPr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5399" b="0" i="0" u="none" strike="noStrike" kern="1200" cap="none" spc="0" normalizeH="0" baseline="0" noProof="0" dirty="0">
                <a:ln>
                  <a:noFill/>
                </a:ln>
                <a:solidFill>
                  <a:srgbClr val="4F6AB3"/>
                </a:solidFill>
                <a:effectLst/>
                <a:uLnTx/>
                <a:uFillTx/>
                <a:latin typeface="Montserrat Bold"/>
                <a:ea typeface="+mn-ea"/>
                <a:cs typeface="+mn-cs"/>
              </a:rPr>
              <a:t>Final conclusions</a:t>
            </a:r>
          </a:p>
        </p:txBody>
      </p:sp>
      <p:sp>
        <p:nvSpPr>
          <p:cNvPr id="18" name="Freeform 10">
            <a:extLst>
              <a:ext uri="{FF2B5EF4-FFF2-40B4-BE49-F238E27FC236}">
                <a16:creationId xmlns:a16="http://schemas.microsoft.com/office/drawing/2014/main" id="{8A652B5F-6F35-03D9-21D7-194BECDB4FE6}"/>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19" name="TextBox 11">
            <a:extLst>
              <a:ext uri="{FF2B5EF4-FFF2-40B4-BE49-F238E27FC236}">
                <a16:creationId xmlns:a16="http://schemas.microsoft.com/office/drawing/2014/main" id="{85A3011E-5D5C-0A58-D98F-1F9D65519ADD}"/>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14392673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458732" y="813507"/>
            <a:ext cx="17829267" cy="1629805"/>
          </a:xfrm>
          <a:prstGeom prst="rect">
            <a:avLst/>
          </a:prstGeom>
        </p:spPr>
        <p:txBody>
          <a:bodyPr wrap="square"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fr-CH" sz="5399" b="0" i="0" u="none" strike="noStrike" kern="1200" cap="none" spc="0" normalizeH="0" baseline="0" noProof="0" dirty="0">
                <a:ln>
                  <a:noFill/>
                </a:ln>
                <a:solidFill>
                  <a:srgbClr val="4F6AB3"/>
                </a:solidFill>
                <a:effectLst/>
                <a:uLnTx/>
                <a:uFillTx/>
                <a:latin typeface="Montserrat Bold"/>
                <a:ea typeface="+mn-ea"/>
                <a:cs typeface="+mn-cs"/>
              </a:rPr>
              <a:t>(</a:t>
            </a:r>
            <a:r>
              <a:rPr kumimoji="0" lang="fr-CH" sz="5399" b="0" i="0" u="none" strike="noStrike" kern="1200" cap="none" spc="0" normalizeH="0" baseline="0" noProof="0" dirty="0" err="1">
                <a:ln>
                  <a:noFill/>
                </a:ln>
                <a:solidFill>
                  <a:srgbClr val="4F6AB3"/>
                </a:solidFill>
                <a:effectLst/>
                <a:uLnTx/>
                <a:uFillTx/>
                <a:latin typeface="Montserrat Bold"/>
                <a:ea typeface="+mn-ea"/>
                <a:cs typeface="+mn-cs"/>
              </a:rPr>
              <a:t>Gender</a:t>
            </a:r>
            <a:r>
              <a:rPr kumimoji="0" lang="fr-CH" sz="5399" b="0" i="0" u="none" strike="noStrike" kern="1200" cap="none" spc="0" normalizeH="0" baseline="0" noProof="0" dirty="0">
                <a:ln>
                  <a:noFill/>
                </a:ln>
                <a:solidFill>
                  <a:srgbClr val="4F6AB3"/>
                </a:solidFill>
                <a:effectLst/>
                <a:uLnTx/>
                <a:uFillTx/>
                <a:latin typeface="Montserrat Bold"/>
                <a:ea typeface="+mn-ea"/>
                <a:cs typeface="+mn-cs"/>
              </a:rPr>
              <a:t>) </a:t>
            </a:r>
            <a:r>
              <a:rPr kumimoji="0" lang="fr-CH" sz="5399" b="0" i="0" u="none" strike="noStrike" kern="1200" cap="none" spc="0" normalizeH="0" baseline="0" noProof="0" dirty="0" err="1">
                <a:ln>
                  <a:noFill/>
                </a:ln>
                <a:solidFill>
                  <a:srgbClr val="4F6AB3"/>
                </a:solidFill>
                <a:effectLst/>
                <a:uLnTx/>
                <a:uFillTx/>
                <a:latin typeface="Montserrat Bold"/>
                <a:ea typeface="+mn-ea"/>
                <a:cs typeface="+mn-cs"/>
              </a:rPr>
              <a:t>diversity</a:t>
            </a:r>
            <a:r>
              <a:rPr kumimoji="0" lang="fr-CH" sz="5399" b="0" i="0" u="none" strike="noStrike" kern="1200" cap="none" spc="0" normalizeH="0" baseline="0" noProof="0" dirty="0">
                <a:ln>
                  <a:noFill/>
                </a:ln>
                <a:solidFill>
                  <a:srgbClr val="4F6AB3"/>
                </a:solidFill>
                <a:effectLst/>
                <a:uLnTx/>
                <a:uFillTx/>
                <a:latin typeface="Montserrat Bold"/>
                <a:ea typeface="+mn-ea"/>
                <a:cs typeface="+mn-cs"/>
              </a:rPr>
              <a:t> as an </a:t>
            </a:r>
            <a:r>
              <a:rPr kumimoji="0" lang="fr-CH" sz="5399" b="0" i="0" u="none" strike="noStrike" kern="1200" cap="none" spc="0" normalizeH="0" baseline="0" noProof="0" dirty="0" err="1">
                <a:ln>
                  <a:noFill/>
                </a:ln>
                <a:solidFill>
                  <a:srgbClr val="4F6AB3"/>
                </a:solidFill>
                <a:effectLst/>
                <a:uLnTx/>
                <a:uFillTx/>
                <a:latin typeface="Montserrat Bold"/>
                <a:ea typeface="+mn-ea"/>
                <a:cs typeface="+mn-cs"/>
              </a:rPr>
              <a:t>opportunity</a:t>
            </a:r>
            <a:endParaRPr kumimoji="0" lang="en-CH" sz="5399" b="0" i="0" u="none" strike="noStrike" kern="1200" cap="none" spc="0" normalizeH="0" baseline="0" noProof="0" dirty="0">
              <a:ln>
                <a:noFill/>
              </a:ln>
              <a:solidFill>
                <a:srgbClr val="4F6AB3"/>
              </a:solidFill>
              <a:effectLst/>
              <a:uLnTx/>
              <a:uFillTx/>
              <a:latin typeface="Montserrat Bold"/>
              <a:ea typeface="+mn-ea"/>
              <a:cs typeface="+mn-cs"/>
            </a:endParaRPr>
          </a:p>
          <a:p>
            <a:pPr marL="0" marR="0" lvl="0" indent="0" algn="l" defTabSz="914400" rtl="0" eaLnBrk="1" fontAlgn="auto" latinLnBrk="0" hangingPunct="1">
              <a:lnSpc>
                <a:spcPts val="6479"/>
              </a:lnSpc>
              <a:spcBef>
                <a:spcPts val="0"/>
              </a:spcBef>
              <a:spcAft>
                <a:spcPts val="0"/>
              </a:spcAft>
              <a:buClrTx/>
              <a:buSzTx/>
              <a:buFontTx/>
              <a:buNone/>
              <a:tabLst/>
              <a:defRPr/>
            </a:pPr>
            <a:endParaRPr kumimoji="0" lang="en-US" sz="5399" b="0" i="0" u="none" strike="noStrike" kern="1200" cap="none" spc="0" normalizeH="0" baseline="0" noProof="0" dirty="0">
              <a:ln>
                <a:noFill/>
              </a:ln>
              <a:solidFill>
                <a:srgbClr val="4F6AB3"/>
              </a:solidFill>
              <a:effectLst/>
              <a:uLnTx/>
              <a:uFillTx/>
              <a:latin typeface="Montserrat Bold"/>
              <a:ea typeface="+mn-ea"/>
              <a:cs typeface="+mn-cs"/>
            </a:endParaRPr>
          </a:p>
        </p:txBody>
      </p:sp>
      <p:sp>
        <p:nvSpPr>
          <p:cNvPr id="15" name="TextBox 15"/>
          <p:cNvSpPr txBox="1"/>
          <p:nvPr/>
        </p:nvSpPr>
        <p:spPr>
          <a:xfrm>
            <a:off x="16052875" y="9382045"/>
            <a:ext cx="1880403" cy="354788"/>
          </a:xfrm>
          <a:prstGeom prst="rect">
            <a:avLst/>
          </a:prstGeom>
        </p:spPr>
        <p:txBody>
          <a:bodyPr lIns="0" tIns="0" rIns="0" bIns="0" rtlCol="0" anchor="t">
            <a:spAutoFit/>
          </a:bodyPr>
          <a:lstStyle/>
          <a:p>
            <a:pPr marL="0" marR="0" lvl="0" indent="0" algn="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ontserrat"/>
                <a:ea typeface="+mn-ea"/>
                <a:cs typeface="+mn-cs"/>
              </a:rPr>
              <a:t>IESF | 2024</a:t>
            </a:r>
          </a:p>
        </p:txBody>
      </p:sp>
      <p:sp>
        <p:nvSpPr>
          <p:cNvPr id="16" name="TextBox 37">
            <a:extLst>
              <a:ext uri="{FF2B5EF4-FFF2-40B4-BE49-F238E27FC236}">
                <a16:creationId xmlns:a16="http://schemas.microsoft.com/office/drawing/2014/main" id="{84F7EDC3-90DB-7966-AD57-FA4DAE918A2A}"/>
              </a:ext>
            </a:extLst>
          </p:cNvPr>
          <p:cNvSpPr txBox="1"/>
          <p:nvPr/>
        </p:nvSpPr>
        <p:spPr>
          <a:xfrm>
            <a:off x="482736" y="1653593"/>
            <a:ext cx="17829267" cy="67928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CH" sz="2177" b="0" i="0" u="none" strike="noStrike" kern="1200" cap="none" spc="0" normalizeH="0" baseline="0" noProof="0" dirty="0">
              <a:ln>
                <a:noFill/>
              </a:ln>
              <a:solidFill>
                <a:srgbClr val="314761"/>
              </a:solidFill>
              <a:effectLst/>
              <a:uLnTx/>
              <a:uFillTx/>
              <a:latin typeface="Montserrat Italics" panose="020B0604020202020204" charset="0"/>
              <a:ea typeface="+mn-ea"/>
              <a:cs typeface="+mn-cs"/>
            </a:endParaRPr>
          </a:p>
          <a:p>
            <a:pPr marL="466618" marR="0" lvl="0" indent="-466618" algn="just" defTabSz="914400" rtl="0" eaLnBrk="1" fontAlgn="auto" latinLnBrk="0" hangingPunct="1">
              <a:lnSpc>
                <a:spcPct val="100000"/>
              </a:lnSpc>
              <a:spcBef>
                <a:spcPts val="0"/>
              </a:spcBef>
              <a:spcAft>
                <a:spcPts val="0"/>
              </a:spcAft>
              <a:buClrTx/>
              <a:buSzTx/>
              <a:buFontTx/>
              <a:buAutoNum type="arabicPeriod"/>
              <a:tabLst/>
              <a:defRPr/>
            </a:pPr>
            <a:r>
              <a:rPr kumimoji="0" lang="en-GB" sz="2177" b="1" i="0" u="none" strike="noStrike" kern="1200" cap="none" spc="0" normalizeH="0" baseline="0" noProof="0" dirty="0">
                <a:ln>
                  <a:noFill/>
                </a:ln>
                <a:solidFill>
                  <a:srgbClr val="314761"/>
                </a:solidFill>
                <a:effectLst/>
                <a:uLnTx/>
                <a:uFillTx/>
                <a:latin typeface="Montserrat Italics" panose="020B0604020202020204" charset="0"/>
                <a:ea typeface="+mn-ea"/>
                <a:cs typeface="+mn-cs"/>
              </a:rPr>
              <a:t>Profitability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177" b="1" i="0" u="none" strike="noStrike" kern="1200" cap="none" spc="0" normalizeH="0" baseline="0" noProof="0" dirty="0">
              <a:ln>
                <a:noFill/>
              </a:ln>
              <a:solidFill>
                <a:srgbClr val="314761"/>
              </a:solidFill>
              <a:effectLst/>
              <a:uLnTx/>
              <a:uFillTx/>
              <a:latin typeface="Montserrat Italics"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177" b="0" i="0" u="none" strike="noStrike" kern="1200" cap="none" spc="0" normalizeH="0" baseline="0" noProof="0" dirty="0">
                <a:ln>
                  <a:noFill/>
                </a:ln>
                <a:solidFill>
                  <a:srgbClr val="314761"/>
                </a:solidFill>
                <a:effectLst/>
                <a:uLnTx/>
                <a:uFillTx/>
                <a:latin typeface="Montserrat Italics" panose="020B0604020202020204" charset="0"/>
                <a:ea typeface="+mn-ea"/>
                <a:cs typeface="+mn-cs"/>
              </a:rPr>
              <a:t>Several studies have demonstrated the direct impact of a better balance between men and women in leadership roles on the profitability of organisations. According to McKinsey’s Women Matter, the EBIT grows by 35 to 50% when the proportion of female executives is higher.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177" b="1" i="0" u="none" strike="noStrike" kern="1200" cap="none" spc="0" normalizeH="0" baseline="0" noProof="0" dirty="0">
              <a:ln>
                <a:noFill/>
              </a:ln>
              <a:solidFill>
                <a:srgbClr val="314761"/>
              </a:solidFill>
              <a:effectLst/>
              <a:uLnTx/>
              <a:uFillTx/>
              <a:latin typeface="Montserrat Italics"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314761"/>
                </a:solidFill>
                <a:effectLst/>
                <a:uLnTx/>
                <a:uFillTx/>
                <a:latin typeface="Montserrat Italics" panose="020B0604020202020204" charset="0"/>
                <a:ea typeface="+mn-ea"/>
                <a:cs typeface="+mn-cs"/>
              </a:rPr>
              <a:t>2. Responsibility and clients representation: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177" b="0" i="0" u="none" strike="noStrike" kern="1200" cap="none" spc="0" normalizeH="0" baseline="0" noProof="0" dirty="0">
              <a:ln>
                <a:noFill/>
              </a:ln>
              <a:solidFill>
                <a:srgbClr val="314761"/>
              </a:solidFill>
              <a:effectLst/>
              <a:uLnTx/>
              <a:uFillTx/>
              <a:latin typeface="Montserrat Italics"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177" b="0" i="0" u="none" strike="noStrike" kern="1200" cap="none" spc="0" normalizeH="0" baseline="0" noProof="0" dirty="0">
                <a:ln>
                  <a:noFill/>
                </a:ln>
                <a:solidFill>
                  <a:prstClr val="black"/>
                </a:solidFill>
                <a:effectLst/>
                <a:uLnTx/>
                <a:uFillTx/>
                <a:latin typeface="Montserrat Italics" panose="020B0604020202020204" charset="0"/>
                <a:ea typeface="+mn-ea"/>
                <a:cs typeface="+mn-cs"/>
              </a:rPr>
              <a:t>Women today represent more than half of higher education graduates but less than 10% of senior managers. Putting an end to this waste of talent is the responsibility of companies, which are currently deprived of half of the talent pool available. A diverse management is also a driver for innovation and is connected more closely to the market, which is what businesses crucially need to strengthen their competitive edge.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177" b="0" i="0" u="none" strike="noStrike" kern="1200" cap="none" spc="0" normalizeH="0" baseline="0" noProof="0" dirty="0">
              <a:ln>
                <a:noFill/>
              </a:ln>
              <a:solidFill>
                <a:srgbClr val="314761"/>
              </a:solidFill>
              <a:effectLst/>
              <a:uLnTx/>
              <a:uFillTx/>
              <a:latin typeface="Montserrat Italics"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prstClr val="black"/>
                </a:solidFill>
                <a:effectLst/>
                <a:uLnTx/>
                <a:uFillTx/>
                <a:latin typeface="Montserrat Italics" panose="020B0604020202020204" charset="0"/>
                <a:ea typeface="+mn-ea"/>
                <a:cs typeface="+mn-cs"/>
              </a:rPr>
              <a:t>3. Employer branding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177" b="0" i="0" u="none" strike="noStrike" kern="1200" cap="none" spc="0" normalizeH="0" baseline="0" noProof="0" dirty="0">
              <a:ln>
                <a:noFill/>
              </a:ln>
              <a:solidFill>
                <a:prstClr val="black"/>
              </a:solidFill>
              <a:effectLst/>
              <a:uLnTx/>
              <a:uFillTx/>
              <a:latin typeface="Montserrat Italics"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177" b="0" i="0" u="none" strike="noStrike" kern="1200" cap="none" spc="0" normalizeH="0" baseline="0" noProof="0" dirty="0">
                <a:ln>
                  <a:noFill/>
                </a:ln>
                <a:solidFill>
                  <a:prstClr val="black"/>
                </a:solidFill>
                <a:effectLst/>
                <a:uLnTx/>
                <a:uFillTx/>
                <a:latin typeface="Montserrat Italics" panose="020B0604020202020204" charset="0"/>
                <a:ea typeface="+mn-ea"/>
                <a:cs typeface="+mn-cs"/>
              </a:rPr>
              <a:t>Diversity is the sign of a modern and open business culture, as well as inclusive management practices, it is attractive both to customers and to talented young people, either male or female, who are tomorrow’s leaders. A better balance in executive positions can therefore boost employer branding.</a:t>
            </a:r>
            <a:endParaRPr kumimoji="0" lang="en-GB" sz="2177" b="0" i="0" u="none" strike="noStrike" kern="1200" cap="none" spc="0" normalizeH="0" baseline="0" noProof="0" dirty="0">
              <a:ln>
                <a:noFill/>
              </a:ln>
              <a:solidFill>
                <a:srgbClr val="314761"/>
              </a:solidFill>
              <a:effectLst/>
              <a:uLnTx/>
              <a:uFillTx/>
              <a:latin typeface="Montserrat Italics" panose="020B0604020202020204" charset="0"/>
              <a:ea typeface="+mn-ea"/>
              <a:cs typeface="+mn-cs"/>
            </a:endParaRPr>
          </a:p>
          <a:p>
            <a:pPr marL="233309" marR="0" lvl="0" indent="-233309"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177" b="1" i="0" u="none" strike="noStrike" kern="1200" cap="none" spc="0" normalizeH="0" baseline="0" noProof="0" dirty="0">
              <a:ln>
                <a:noFill/>
              </a:ln>
              <a:solidFill>
                <a:srgbClr val="314761"/>
              </a:solidFill>
              <a:effectLst/>
              <a:highlight>
                <a:srgbClr val="FFFF00"/>
              </a:highlight>
              <a:uLnTx/>
              <a:uFillTx/>
              <a:latin typeface="Montserrat Italics" panose="020B0604020202020204" charset="0"/>
              <a:ea typeface="+mn-ea"/>
              <a:cs typeface="+mn-cs"/>
            </a:endParaRPr>
          </a:p>
        </p:txBody>
      </p:sp>
      <p:sp>
        <p:nvSpPr>
          <p:cNvPr id="7" name="Freeform 13">
            <a:extLst>
              <a:ext uri="{FF2B5EF4-FFF2-40B4-BE49-F238E27FC236}">
                <a16:creationId xmlns:a16="http://schemas.microsoft.com/office/drawing/2014/main" id="{2B37634F-5434-6122-C351-8B7A2939CCE7}"/>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14">
            <a:extLst>
              <a:ext uri="{FF2B5EF4-FFF2-40B4-BE49-F238E27FC236}">
                <a16:creationId xmlns:a16="http://schemas.microsoft.com/office/drawing/2014/main" id="{4F1EA546-A019-0650-1AB2-B08629EF6834}"/>
              </a:ext>
            </a:extLst>
          </p:cNvPr>
          <p:cNvSpPr txBox="1"/>
          <p:nvPr/>
        </p:nvSpPr>
        <p:spPr>
          <a:xfrm>
            <a:off x="13978544" y="9375804"/>
            <a:ext cx="3931389" cy="354788"/>
          </a:xfrm>
          <a:prstGeom prst="rect">
            <a:avLst/>
          </a:prstGeom>
        </p:spPr>
        <p:txBody>
          <a:bodyPr lIns="0" tIns="0" rIns="0" bIns="0" rtlCol="0" anchor="t">
            <a:spAutoFit/>
          </a:bodyPr>
          <a:lstStyle/>
          <a:p>
            <a:pPr marL="0" marR="0" lvl="0" indent="0" algn="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ontserrat"/>
                <a:ea typeface="+mn-ea"/>
                <a:cs typeface="+mn-cs"/>
              </a:rPr>
              <a:t>IESF I LAUSANNE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458732" y="813507"/>
            <a:ext cx="17829267" cy="1629805"/>
          </a:xfrm>
          <a:prstGeom prst="rect">
            <a:avLst/>
          </a:prstGeom>
        </p:spPr>
        <p:txBody>
          <a:bodyPr wrap="square"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fr-CH" sz="5399" b="0" i="0" u="none" strike="noStrike" kern="1200" cap="none" spc="0" normalizeH="0" baseline="0" noProof="0" dirty="0">
                <a:ln>
                  <a:noFill/>
                </a:ln>
                <a:solidFill>
                  <a:srgbClr val="4F6AB3"/>
                </a:solidFill>
                <a:effectLst/>
                <a:uLnTx/>
                <a:uFillTx/>
                <a:latin typeface="Montserrat Bold"/>
                <a:ea typeface="+mn-ea"/>
                <a:cs typeface="+mn-cs"/>
              </a:rPr>
              <a:t>(</a:t>
            </a:r>
            <a:r>
              <a:rPr kumimoji="0" lang="fr-CH" sz="5399" b="0" i="0" u="none" strike="noStrike" kern="1200" cap="none" spc="0" normalizeH="0" baseline="0" noProof="0" dirty="0" err="1">
                <a:ln>
                  <a:noFill/>
                </a:ln>
                <a:solidFill>
                  <a:srgbClr val="4F6AB3"/>
                </a:solidFill>
                <a:effectLst/>
                <a:uLnTx/>
                <a:uFillTx/>
                <a:latin typeface="Montserrat Bold"/>
                <a:ea typeface="+mn-ea"/>
                <a:cs typeface="+mn-cs"/>
              </a:rPr>
              <a:t>Gender</a:t>
            </a:r>
            <a:r>
              <a:rPr kumimoji="0" lang="fr-CH" sz="5399" b="0" i="0" u="none" strike="noStrike" kern="1200" cap="none" spc="0" normalizeH="0" baseline="0" noProof="0" dirty="0">
                <a:ln>
                  <a:noFill/>
                </a:ln>
                <a:solidFill>
                  <a:srgbClr val="4F6AB3"/>
                </a:solidFill>
                <a:effectLst/>
                <a:uLnTx/>
                <a:uFillTx/>
                <a:latin typeface="Montserrat Bold"/>
                <a:ea typeface="+mn-ea"/>
                <a:cs typeface="+mn-cs"/>
              </a:rPr>
              <a:t>) </a:t>
            </a:r>
            <a:r>
              <a:rPr kumimoji="0" lang="fr-CH" sz="5399" b="0" i="0" u="none" strike="noStrike" kern="1200" cap="none" spc="0" normalizeH="0" baseline="0" noProof="0" dirty="0" err="1">
                <a:ln>
                  <a:noFill/>
                </a:ln>
                <a:solidFill>
                  <a:srgbClr val="4F6AB3"/>
                </a:solidFill>
                <a:effectLst/>
                <a:uLnTx/>
                <a:uFillTx/>
                <a:latin typeface="Montserrat Bold"/>
                <a:ea typeface="+mn-ea"/>
                <a:cs typeface="+mn-cs"/>
              </a:rPr>
              <a:t>diversity</a:t>
            </a:r>
            <a:r>
              <a:rPr kumimoji="0" lang="fr-CH" sz="5399" b="0" i="0" u="none" strike="noStrike" kern="1200" cap="none" spc="0" normalizeH="0" baseline="0" noProof="0" dirty="0">
                <a:ln>
                  <a:noFill/>
                </a:ln>
                <a:solidFill>
                  <a:srgbClr val="4F6AB3"/>
                </a:solidFill>
                <a:effectLst/>
                <a:uLnTx/>
                <a:uFillTx/>
                <a:latin typeface="Montserrat Bold"/>
                <a:ea typeface="+mn-ea"/>
                <a:cs typeface="+mn-cs"/>
              </a:rPr>
              <a:t> as an </a:t>
            </a:r>
            <a:r>
              <a:rPr kumimoji="0" lang="fr-CH" sz="5399" b="0" i="0" u="none" strike="noStrike" kern="1200" cap="none" spc="0" normalizeH="0" baseline="0" noProof="0" dirty="0" err="1">
                <a:ln>
                  <a:noFill/>
                </a:ln>
                <a:solidFill>
                  <a:srgbClr val="4F6AB3"/>
                </a:solidFill>
                <a:effectLst/>
                <a:uLnTx/>
                <a:uFillTx/>
                <a:latin typeface="Montserrat Bold"/>
                <a:ea typeface="+mn-ea"/>
                <a:cs typeface="+mn-cs"/>
              </a:rPr>
              <a:t>opportunity</a:t>
            </a:r>
            <a:r>
              <a:rPr kumimoji="0" lang="fr-CH" sz="5399" b="0" i="0" u="none" strike="noStrike" kern="1200" cap="none" spc="0" normalizeH="0" baseline="0" noProof="0" dirty="0">
                <a:ln>
                  <a:noFill/>
                </a:ln>
                <a:solidFill>
                  <a:srgbClr val="4F6AB3"/>
                </a:solidFill>
                <a:effectLst/>
                <a:uLnTx/>
                <a:uFillTx/>
                <a:latin typeface="Montserrat Bold"/>
                <a:ea typeface="+mn-ea"/>
                <a:cs typeface="+mn-cs"/>
              </a:rPr>
              <a:t>: Focus on </a:t>
            </a:r>
            <a:r>
              <a:rPr kumimoji="0" lang="fr-CH" sz="5399" b="0" i="0" u="none" strike="noStrike" kern="1200" cap="none" spc="0" normalizeH="0" baseline="0" noProof="0" dirty="0" err="1">
                <a:ln>
                  <a:noFill/>
                </a:ln>
                <a:solidFill>
                  <a:srgbClr val="4F6AB3"/>
                </a:solidFill>
                <a:effectLst/>
                <a:uLnTx/>
                <a:uFillTx/>
                <a:latin typeface="Montserrat Bold"/>
                <a:ea typeface="+mn-ea"/>
                <a:cs typeface="+mn-cs"/>
              </a:rPr>
              <a:t>profitability</a:t>
            </a:r>
            <a:r>
              <a:rPr kumimoji="0" lang="fr-CH" sz="5399" b="0" i="0" u="none" strike="noStrike" kern="1200" cap="none" spc="0" normalizeH="0" baseline="0" noProof="0" dirty="0">
                <a:ln>
                  <a:noFill/>
                </a:ln>
                <a:solidFill>
                  <a:srgbClr val="4F6AB3"/>
                </a:solidFill>
                <a:effectLst/>
                <a:uLnTx/>
                <a:uFillTx/>
                <a:latin typeface="Montserrat Bold"/>
                <a:ea typeface="+mn-ea"/>
                <a:cs typeface="+mn-cs"/>
              </a:rPr>
              <a:t> (</a:t>
            </a:r>
            <a:r>
              <a:rPr kumimoji="0" lang="fr-CH" sz="5399" b="0" i="0" u="none" strike="noStrike" kern="1200" cap="none" spc="0" normalizeH="0" baseline="0" noProof="0" dirty="0" err="1">
                <a:ln>
                  <a:noFill/>
                </a:ln>
                <a:solidFill>
                  <a:srgbClr val="4F6AB3"/>
                </a:solidFill>
                <a:effectLst/>
                <a:uLnTx/>
                <a:uFillTx/>
                <a:latin typeface="Montserrat Bold"/>
                <a:ea typeface="+mn-ea"/>
                <a:cs typeface="+mn-cs"/>
              </a:rPr>
              <a:t>still</a:t>
            </a:r>
            <a:r>
              <a:rPr kumimoji="0" lang="fr-CH" sz="5399" b="0" i="0" u="none" strike="noStrike" kern="1200" cap="none" spc="0" normalizeH="0" baseline="0" noProof="0" dirty="0">
                <a:ln>
                  <a:noFill/>
                </a:ln>
                <a:solidFill>
                  <a:srgbClr val="4F6AB3"/>
                </a:solidFill>
                <a:effectLst/>
                <a:uLnTx/>
                <a:uFillTx/>
                <a:latin typeface="Montserrat Bold"/>
                <a:ea typeface="+mn-ea"/>
                <a:cs typeface="+mn-cs"/>
              </a:rPr>
              <a:t> on the </a:t>
            </a:r>
            <a:r>
              <a:rPr kumimoji="0" lang="fr-CH" sz="5399" b="0" i="0" u="none" strike="noStrike" kern="1200" cap="none" spc="0" normalizeH="0" baseline="0" noProof="0" dirty="0" err="1">
                <a:ln>
                  <a:noFill/>
                </a:ln>
                <a:solidFill>
                  <a:srgbClr val="4F6AB3"/>
                </a:solidFill>
                <a:effectLst/>
                <a:uLnTx/>
                <a:uFillTx/>
                <a:latin typeface="Montserrat Bold"/>
                <a:ea typeface="+mn-ea"/>
                <a:cs typeface="+mn-cs"/>
              </a:rPr>
              <a:t>clients’favourite</a:t>
            </a:r>
            <a:r>
              <a:rPr kumimoji="0" lang="fr-CH" sz="5399" b="0" i="0" u="none" strike="noStrike" kern="1200" cap="none" spc="0" normalizeH="0" baseline="0" noProof="0" dirty="0">
                <a:ln>
                  <a:noFill/>
                </a:ln>
                <a:solidFill>
                  <a:srgbClr val="4F6AB3"/>
                </a:solidFill>
                <a:effectLst/>
                <a:uLnTx/>
                <a:uFillTx/>
                <a:latin typeface="Montserrat Bold"/>
                <a:ea typeface="+mn-ea"/>
                <a:cs typeface="+mn-cs"/>
              </a:rPr>
              <a:t> topic)</a:t>
            </a:r>
            <a:endParaRPr kumimoji="0" lang="en-CH" sz="5399" b="0" i="0" u="none" strike="noStrike" kern="1200" cap="none" spc="0" normalizeH="0" baseline="0" noProof="0" dirty="0">
              <a:ln>
                <a:noFill/>
              </a:ln>
              <a:solidFill>
                <a:srgbClr val="4F6AB3"/>
              </a:solidFill>
              <a:effectLst/>
              <a:uLnTx/>
              <a:uFillTx/>
              <a:latin typeface="Montserrat Bold"/>
              <a:ea typeface="+mn-ea"/>
              <a:cs typeface="+mn-cs"/>
            </a:endParaRPr>
          </a:p>
        </p:txBody>
      </p:sp>
      <p:sp>
        <p:nvSpPr>
          <p:cNvPr id="7" name="TextBox 37">
            <a:extLst>
              <a:ext uri="{FF2B5EF4-FFF2-40B4-BE49-F238E27FC236}">
                <a16:creationId xmlns:a16="http://schemas.microsoft.com/office/drawing/2014/main" id="{539CDFA1-AE91-89DA-5B0C-2A656913D99A}"/>
              </a:ext>
            </a:extLst>
          </p:cNvPr>
          <p:cNvSpPr txBox="1"/>
          <p:nvPr/>
        </p:nvSpPr>
        <p:spPr>
          <a:xfrm>
            <a:off x="482737" y="2611457"/>
            <a:ext cx="17450542" cy="9718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905" b="0" i="0" u="none" strike="noStrike" kern="1200" cap="none" spc="0" normalizeH="0" baseline="0" noProof="0" dirty="0">
                <a:ln>
                  <a:noFill/>
                </a:ln>
                <a:solidFill>
                  <a:prstClr val="black"/>
                </a:solidFill>
                <a:effectLst/>
                <a:uLnTx/>
                <a:uFillTx/>
                <a:latin typeface="Montserrat Italics" panose="020B0604020202020204" charset="0"/>
                <a:ea typeface="+mn-ea"/>
                <a:cs typeface="+mn-cs"/>
              </a:rPr>
              <a:t>Many surveys have demonstrated that a better gender balance, both at board level and in executive positions, increased profitability. Studies by Catalyst (Why Diversity Matters), McKinsey (Women in the Workplace) or the Crédit Suisse Research Institute (Gender 3000) for example, show that companies with more women in leadership roles have better financial results.</a:t>
            </a:r>
            <a:endParaRPr kumimoji="0" lang="en-GB" sz="1905" b="1" i="0" u="none" strike="noStrike" kern="1200" cap="none" spc="0" normalizeH="0" baseline="0" noProof="0" dirty="0">
              <a:ln>
                <a:noFill/>
              </a:ln>
              <a:solidFill>
                <a:srgbClr val="314761"/>
              </a:solidFill>
              <a:effectLst/>
              <a:highlight>
                <a:srgbClr val="FFFF00"/>
              </a:highlight>
              <a:uLnTx/>
              <a:uFillTx/>
              <a:latin typeface="Montserrat Italics" panose="020B0604020202020204" charset="0"/>
              <a:ea typeface="+mn-ea"/>
              <a:cs typeface="+mn-cs"/>
            </a:endParaRPr>
          </a:p>
        </p:txBody>
      </p:sp>
      <p:pic>
        <p:nvPicPr>
          <p:cNvPr id="8" name="Picture 7">
            <a:extLst>
              <a:ext uri="{FF2B5EF4-FFF2-40B4-BE49-F238E27FC236}">
                <a16:creationId xmlns:a16="http://schemas.microsoft.com/office/drawing/2014/main" id="{1601385A-31DF-C05D-A28E-13115363E103}"/>
              </a:ext>
            </a:extLst>
          </p:cNvPr>
          <p:cNvPicPr>
            <a:picLocks noChangeAspect="1"/>
          </p:cNvPicPr>
          <p:nvPr/>
        </p:nvPicPr>
        <p:blipFill>
          <a:blip r:embed="rId4"/>
          <a:stretch>
            <a:fillRect/>
          </a:stretch>
        </p:blipFill>
        <p:spPr>
          <a:xfrm>
            <a:off x="5013795" y="3790184"/>
            <a:ext cx="8260409" cy="6138047"/>
          </a:xfrm>
          <a:prstGeom prst="rect">
            <a:avLst/>
          </a:prstGeom>
        </p:spPr>
      </p:pic>
      <p:sp>
        <p:nvSpPr>
          <p:cNvPr id="9" name="Freeform 13">
            <a:extLst>
              <a:ext uri="{FF2B5EF4-FFF2-40B4-BE49-F238E27FC236}">
                <a16:creationId xmlns:a16="http://schemas.microsoft.com/office/drawing/2014/main" id="{3AA6B920-E605-1A99-06C0-B6693D33BDC1}"/>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4">
            <a:extLst>
              <a:ext uri="{FF2B5EF4-FFF2-40B4-BE49-F238E27FC236}">
                <a16:creationId xmlns:a16="http://schemas.microsoft.com/office/drawing/2014/main" id="{7F6652EF-BA94-7470-9A29-F557AAA20041}"/>
              </a:ext>
            </a:extLst>
          </p:cNvPr>
          <p:cNvSpPr txBox="1"/>
          <p:nvPr/>
        </p:nvSpPr>
        <p:spPr>
          <a:xfrm>
            <a:off x="13978544" y="9375804"/>
            <a:ext cx="3931389" cy="354788"/>
          </a:xfrm>
          <a:prstGeom prst="rect">
            <a:avLst/>
          </a:prstGeom>
        </p:spPr>
        <p:txBody>
          <a:bodyPr lIns="0" tIns="0" rIns="0" bIns="0" rtlCol="0" anchor="t">
            <a:spAutoFit/>
          </a:bodyPr>
          <a:lstStyle/>
          <a:p>
            <a:pPr marL="0" marR="0" lvl="0" indent="0" algn="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ontserrat"/>
                <a:ea typeface="+mn-ea"/>
                <a:cs typeface="+mn-cs"/>
              </a:rPr>
              <a:t>IESF I LAUSANNE 2024</a:t>
            </a:r>
          </a:p>
        </p:txBody>
      </p:sp>
    </p:spTree>
    <p:extLst>
      <p:ext uri="{BB962C8B-B14F-4D97-AF65-F5344CB8AC3E}">
        <p14:creationId xmlns:p14="http://schemas.microsoft.com/office/powerpoint/2010/main" val="20110122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458732" y="813507"/>
            <a:ext cx="17829267" cy="2463367"/>
          </a:xfrm>
          <a:prstGeom prst="rect">
            <a:avLst/>
          </a:prstGeom>
        </p:spPr>
        <p:txBody>
          <a:bodyPr wrap="square"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fr-CH" sz="5399" b="0" i="0" u="none" strike="noStrike" kern="1200" cap="none" spc="0" normalizeH="0" baseline="0" noProof="0" dirty="0">
                <a:ln>
                  <a:noFill/>
                </a:ln>
                <a:solidFill>
                  <a:srgbClr val="4F6AB3"/>
                </a:solidFill>
                <a:effectLst/>
                <a:uLnTx/>
                <a:uFillTx/>
                <a:latin typeface="Montserrat Bold"/>
                <a:ea typeface="+mn-ea"/>
                <a:cs typeface="+mn-cs"/>
              </a:rPr>
              <a:t>(</a:t>
            </a:r>
            <a:r>
              <a:rPr kumimoji="0" lang="fr-CH" sz="5399" b="0" i="0" u="none" strike="noStrike" kern="1200" cap="none" spc="0" normalizeH="0" baseline="0" noProof="0" dirty="0" err="1">
                <a:ln>
                  <a:noFill/>
                </a:ln>
                <a:solidFill>
                  <a:srgbClr val="4F6AB3"/>
                </a:solidFill>
                <a:effectLst/>
                <a:uLnTx/>
                <a:uFillTx/>
                <a:latin typeface="Montserrat Bold"/>
                <a:ea typeface="+mn-ea"/>
                <a:cs typeface="+mn-cs"/>
              </a:rPr>
              <a:t>Gender</a:t>
            </a:r>
            <a:r>
              <a:rPr kumimoji="0" lang="fr-CH" sz="5399" b="0" i="0" u="none" strike="noStrike" kern="1200" cap="none" spc="0" normalizeH="0" baseline="0" noProof="0" dirty="0">
                <a:ln>
                  <a:noFill/>
                </a:ln>
                <a:solidFill>
                  <a:srgbClr val="4F6AB3"/>
                </a:solidFill>
                <a:effectLst/>
                <a:uLnTx/>
                <a:uFillTx/>
                <a:latin typeface="Montserrat Bold"/>
                <a:ea typeface="+mn-ea"/>
                <a:cs typeface="+mn-cs"/>
              </a:rPr>
              <a:t>) </a:t>
            </a:r>
            <a:r>
              <a:rPr kumimoji="0" lang="fr-CH" sz="5399" b="0" i="0" u="none" strike="noStrike" kern="1200" cap="none" spc="0" normalizeH="0" baseline="0" noProof="0" dirty="0" err="1">
                <a:ln>
                  <a:noFill/>
                </a:ln>
                <a:solidFill>
                  <a:srgbClr val="4F6AB3"/>
                </a:solidFill>
                <a:effectLst/>
                <a:uLnTx/>
                <a:uFillTx/>
                <a:latin typeface="Montserrat Bold"/>
                <a:ea typeface="+mn-ea"/>
                <a:cs typeface="+mn-cs"/>
              </a:rPr>
              <a:t>diversity</a:t>
            </a:r>
            <a:r>
              <a:rPr kumimoji="0" lang="fr-CH" sz="5399" b="0" i="0" u="none" strike="noStrike" kern="1200" cap="none" spc="0" normalizeH="0" baseline="0" noProof="0" dirty="0">
                <a:ln>
                  <a:noFill/>
                </a:ln>
                <a:solidFill>
                  <a:srgbClr val="4F6AB3"/>
                </a:solidFill>
                <a:effectLst/>
                <a:uLnTx/>
                <a:uFillTx/>
                <a:latin typeface="Montserrat Bold"/>
                <a:ea typeface="+mn-ea"/>
                <a:cs typeface="+mn-cs"/>
              </a:rPr>
              <a:t> as an </a:t>
            </a:r>
            <a:r>
              <a:rPr kumimoji="0" lang="fr-CH" sz="5399" b="0" i="0" u="none" strike="noStrike" kern="1200" cap="none" spc="0" normalizeH="0" baseline="0" noProof="0" dirty="0" err="1">
                <a:ln>
                  <a:noFill/>
                </a:ln>
                <a:solidFill>
                  <a:srgbClr val="4F6AB3"/>
                </a:solidFill>
                <a:effectLst/>
                <a:uLnTx/>
                <a:uFillTx/>
                <a:latin typeface="Montserrat Bold"/>
                <a:ea typeface="+mn-ea"/>
                <a:cs typeface="+mn-cs"/>
              </a:rPr>
              <a:t>opportunity</a:t>
            </a:r>
            <a:r>
              <a:rPr kumimoji="0" lang="fr-CH" sz="5399" b="0" i="0" u="none" strike="noStrike" kern="1200" cap="none" spc="0" normalizeH="0" baseline="0" noProof="0" dirty="0">
                <a:ln>
                  <a:noFill/>
                </a:ln>
                <a:solidFill>
                  <a:srgbClr val="4F6AB3"/>
                </a:solidFill>
                <a:effectLst/>
                <a:uLnTx/>
                <a:uFillTx/>
                <a:latin typeface="Montserrat Bold"/>
                <a:ea typeface="+mn-ea"/>
                <a:cs typeface="+mn-cs"/>
              </a:rPr>
              <a:t>: Focus on </a:t>
            </a:r>
            <a:r>
              <a:rPr kumimoji="0" lang="fr-CH" sz="5399" b="0" i="0" u="none" strike="noStrike" kern="1200" cap="none" spc="0" normalizeH="0" baseline="0" noProof="0" dirty="0" err="1">
                <a:ln>
                  <a:noFill/>
                </a:ln>
                <a:solidFill>
                  <a:srgbClr val="4F6AB3"/>
                </a:solidFill>
                <a:effectLst/>
                <a:uLnTx/>
                <a:uFillTx/>
                <a:latin typeface="Montserrat Bold"/>
                <a:ea typeface="+mn-ea"/>
                <a:cs typeface="+mn-cs"/>
              </a:rPr>
              <a:t>Switzerland</a:t>
            </a:r>
            <a:endParaRPr kumimoji="0" lang="en-CH" sz="5399" b="0" i="0" u="none" strike="noStrike" kern="1200" cap="none" spc="0" normalizeH="0" baseline="0" noProof="0" dirty="0">
              <a:ln>
                <a:noFill/>
              </a:ln>
              <a:solidFill>
                <a:srgbClr val="4F6AB3"/>
              </a:solidFill>
              <a:effectLst/>
              <a:uLnTx/>
              <a:uFillTx/>
              <a:latin typeface="Montserrat Bold"/>
              <a:ea typeface="+mn-ea"/>
              <a:cs typeface="+mn-cs"/>
            </a:endParaRPr>
          </a:p>
          <a:p>
            <a:pPr marL="0" marR="0" lvl="0" indent="0" algn="l" defTabSz="914400" rtl="0" eaLnBrk="1" fontAlgn="auto" latinLnBrk="0" hangingPunct="1">
              <a:lnSpc>
                <a:spcPts val="6479"/>
              </a:lnSpc>
              <a:spcBef>
                <a:spcPts val="0"/>
              </a:spcBef>
              <a:spcAft>
                <a:spcPts val="0"/>
              </a:spcAft>
              <a:buClrTx/>
              <a:buSzTx/>
              <a:buFontTx/>
              <a:buNone/>
              <a:tabLst/>
              <a:defRPr/>
            </a:pPr>
            <a:endParaRPr kumimoji="0" lang="en-CH" sz="5399" b="0" i="0" u="none" strike="noStrike" kern="1200" cap="none" spc="0" normalizeH="0" baseline="0" noProof="0" dirty="0">
              <a:ln>
                <a:noFill/>
              </a:ln>
              <a:solidFill>
                <a:srgbClr val="4F6AB3"/>
              </a:solidFill>
              <a:effectLst/>
              <a:uLnTx/>
              <a:uFillTx/>
              <a:latin typeface="Montserrat Bold"/>
              <a:ea typeface="+mn-ea"/>
              <a:cs typeface="+mn-cs"/>
            </a:endParaRPr>
          </a:p>
        </p:txBody>
      </p:sp>
      <p:grpSp>
        <p:nvGrpSpPr>
          <p:cNvPr id="12" name="Group 12"/>
          <p:cNvGrpSpPr/>
          <p:nvPr/>
        </p:nvGrpSpPr>
        <p:grpSpPr>
          <a:xfrm>
            <a:off x="16052875" y="9237955"/>
            <a:ext cx="2235125" cy="589331"/>
            <a:chOff x="0" y="0"/>
            <a:chExt cx="2980167" cy="785774"/>
          </a:xfrm>
        </p:grpSpPr>
        <p:grpSp>
          <p:nvGrpSpPr>
            <p:cNvPr id="13" name="Group 13"/>
            <p:cNvGrpSpPr/>
            <p:nvPr/>
          </p:nvGrpSpPr>
          <p:grpSpPr>
            <a:xfrm>
              <a:off x="0" y="0"/>
              <a:ext cx="2980167" cy="785774"/>
              <a:chOff x="0" y="0"/>
              <a:chExt cx="2980167" cy="785774"/>
            </a:xfrm>
          </p:grpSpPr>
          <p:sp>
            <p:nvSpPr>
              <p:cNvPr id="14" name="Freeform 14"/>
              <p:cNvSpPr/>
              <p:nvPr/>
            </p:nvSpPr>
            <p:spPr>
              <a:xfrm>
                <a:off x="0" y="0"/>
                <a:ext cx="2980149" cy="785749"/>
              </a:xfrm>
              <a:custGeom>
                <a:avLst/>
                <a:gdLst/>
                <a:ahLst/>
                <a:cxnLst/>
                <a:rect l="l" t="t" r="r" b="b"/>
                <a:pathLst>
                  <a:path w="2980149" h="785749">
                    <a:moveTo>
                      <a:pt x="0" y="0"/>
                    </a:moveTo>
                    <a:lnTo>
                      <a:pt x="2980149" y="0"/>
                    </a:lnTo>
                    <a:lnTo>
                      <a:pt x="2980149" y="785749"/>
                    </a:lnTo>
                    <a:lnTo>
                      <a:pt x="0" y="785749"/>
                    </a:lnTo>
                    <a:close/>
                  </a:path>
                </a:pathLst>
              </a:custGeom>
              <a:solidFill>
                <a:srgbClr val="5C77B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0" y="192120"/>
              <a:ext cx="2507205" cy="473050"/>
            </a:xfrm>
            <a:prstGeom prst="rect">
              <a:avLst/>
            </a:prstGeom>
          </p:spPr>
          <p:txBody>
            <a:bodyPr lIns="0" tIns="0" rIns="0" bIns="0" rtlCol="0" anchor="t">
              <a:spAutoFit/>
            </a:bodyPr>
            <a:lstStyle/>
            <a:p>
              <a:pPr marL="0" marR="0" lvl="0" indent="0" algn="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ontserrat"/>
                  <a:ea typeface="+mn-ea"/>
                  <a:cs typeface="+mn-cs"/>
                </a:rPr>
                <a:t>IESF | 2024</a:t>
              </a:r>
            </a:p>
          </p:txBody>
        </p:sp>
      </p:grpSp>
      <p:sp>
        <p:nvSpPr>
          <p:cNvPr id="9" name="TextBox 37">
            <a:extLst>
              <a:ext uri="{FF2B5EF4-FFF2-40B4-BE49-F238E27FC236}">
                <a16:creationId xmlns:a16="http://schemas.microsoft.com/office/drawing/2014/main" id="{95B5E37F-C7A7-4930-3660-4DB09D32F120}"/>
              </a:ext>
            </a:extLst>
          </p:cNvPr>
          <p:cNvSpPr txBox="1"/>
          <p:nvPr/>
        </p:nvSpPr>
        <p:spPr>
          <a:xfrm>
            <a:off x="304800" y="2188283"/>
            <a:ext cx="17829267" cy="159999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CH" sz="2177" b="0" i="0" u="none" strike="noStrike" kern="1200" cap="none" spc="0" normalizeH="0" baseline="0" noProof="0" dirty="0">
              <a:ln>
                <a:noFill/>
              </a:ln>
              <a:solidFill>
                <a:srgbClr val="314761"/>
              </a:solidFill>
              <a:effectLst/>
              <a:uLnTx/>
              <a:uFillTx/>
              <a:latin typeface="Montserrat Italics"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905" b="0" i="0" u="none" strike="noStrike" kern="1200" cap="none" spc="0" normalizeH="0" baseline="0" noProof="0" dirty="0">
                <a:ln>
                  <a:noFill/>
                </a:ln>
                <a:solidFill>
                  <a:prstClr val="black"/>
                </a:solidFill>
                <a:effectLst/>
                <a:uLnTx/>
                <a:uFillTx/>
                <a:latin typeface="Montserrat Italics" panose="020B0604020202020204" charset="0"/>
                <a:ea typeface="+mn-ea"/>
                <a:cs typeface="+mn-cs"/>
              </a:rPr>
              <a:t>Gender diversity in Switzerland: A deep dive is a study carried out by the Crédit Suisse Research Institute in 2016. It analyses the data of 78 Swiss companies and compares them with their peers in Europe and elsewhere. Despite significant progress in the past ten years, the survey underlines that Swiss companies are lagging behind and still have very few women at senior management level. As a consequence, they are unable to reap the benefits of a diverse leadership.</a:t>
            </a:r>
            <a:endParaRPr kumimoji="0" lang="en-GB" sz="1905" b="1" i="0" u="none" strike="noStrike" kern="1200" cap="none" spc="0" normalizeH="0" baseline="0" noProof="0" dirty="0">
              <a:ln>
                <a:noFill/>
              </a:ln>
              <a:solidFill>
                <a:srgbClr val="314761"/>
              </a:solidFill>
              <a:effectLst/>
              <a:highlight>
                <a:srgbClr val="FFFF00"/>
              </a:highlight>
              <a:uLnTx/>
              <a:uFillTx/>
              <a:latin typeface="Montserrat Italics" panose="020B0604020202020204" charset="0"/>
              <a:ea typeface="+mn-ea"/>
              <a:cs typeface="+mn-cs"/>
            </a:endParaRPr>
          </a:p>
        </p:txBody>
      </p:sp>
      <p:pic>
        <p:nvPicPr>
          <p:cNvPr id="11" name="Picture 10">
            <a:extLst>
              <a:ext uri="{FF2B5EF4-FFF2-40B4-BE49-F238E27FC236}">
                <a16:creationId xmlns:a16="http://schemas.microsoft.com/office/drawing/2014/main" id="{24409703-4F0B-9FC7-0476-0066B95C2CBC}"/>
              </a:ext>
            </a:extLst>
          </p:cNvPr>
          <p:cNvPicPr>
            <a:picLocks noChangeAspect="1"/>
          </p:cNvPicPr>
          <p:nvPr/>
        </p:nvPicPr>
        <p:blipFill>
          <a:blip r:embed="rId4"/>
          <a:stretch>
            <a:fillRect/>
          </a:stretch>
        </p:blipFill>
        <p:spPr>
          <a:xfrm>
            <a:off x="4504536" y="3818816"/>
            <a:ext cx="9429794" cy="5945471"/>
          </a:xfrm>
          <a:prstGeom prst="rect">
            <a:avLst/>
          </a:prstGeom>
        </p:spPr>
      </p:pic>
      <p:sp>
        <p:nvSpPr>
          <p:cNvPr id="7" name="Freeform 13">
            <a:extLst>
              <a:ext uri="{FF2B5EF4-FFF2-40B4-BE49-F238E27FC236}">
                <a16:creationId xmlns:a16="http://schemas.microsoft.com/office/drawing/2014/main" id="{FEB9444F-6B9C-CDDA-D960-732370CC45D4}"/>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14">
            <a:extLst>
              <a:ext uri="{FF2B5EF4-FFF2-40B4-BE49-F238E27FC236}">
                <a16:creationId xmlns:a16="http://schemas.microsoft.com/office/drawing/2014/main" id="{A8ED537D-56EF-E71F-5E20-330D452BAB60}"/>
              </a:ext>
            </a:extLst>
          </p:cNvPr>
          <p:cNvSpPr txBox="1"/>
          <p:nvPr/>
        </p:nvSpPr>
        <p:spPr>
          <a:xfrm>
            <a:off x="13978544" y="9375804"/>
            <a:ext cx="3931389" cy="354788"/>
          </a:xfrm>
          <a:prstGeom prst="rect">
            <a:avLst/>
          </a:prstGeom>
        </p:spPr>
        <p:txBody>
          <a:bodyPr lIns="0" tIns="0" rIns="0" bIns="0" rtlCol="0" anchor="t">
            <a:spAutoFit/>
          </a:bodyPr>
          <a:lstStyle/>
          <a:p>
            <a:pPr marL="0" marR="0" lvl="0" indent="0" algn="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ontserrat"/>
                <a:ea typeface="+mn-ea"/>
                <a:cs typeface="+mn-cs"/>
              </a:rPr>
              <a:t>IESF I LAUSANNE 2024</a:t>
            </a:r>
          </a:p>
        </p:txBody>
      </p:sp>
    </p:spTree>
    <p:extLst>
      <p:ext uri="{BB962C8B-B14F-4D97-AF65-F5344CB8AC3E}">
        <p14:creationId xmlns:p14="http://schemas.microsoft.com/office/powerpoint/2010/main" val="1173167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2268858" y="3039666"/>
            <a:ext cx="3086100" cy="2652117"/>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1E1E1"/>
            </a:solidFill>
            <a:ln w="304800" cap="sq">
              <a:solidFill>
                <a:srgbClr val="4F6AB3"/>
              </a:solidFill>
              <a:prstDash val="solid"/>
              <a:miter/>
            </a:ln>
          </p:spPr>
          <p:txBody>
            <a:bodyPr/>
            <a:lstStyle/>
            <a:p>
              <a:endParaRPr lang="nl-NL"/>
            </a:p>
          </p:txBody>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599042" y="3039666"/>
            <a:ext cx="3086100" cy="2652117"/>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1E1E1"/>
            </a:solidFill>
            <a:ln w="304800" cap="sq">
              <a:solidFill>
                <a:srgbClr val="4F6AB3"/>
              </a:solidFill>
              <a:prstDash val="solid"/>
              <a:miter/>
            </a:ln>
          </p:spPr>
          <p:txBody>
            <a:bodyPr/>
            <a:lstStyle/>
            <a:p>
              <a:endParaRPr lang="nl-NL"/>
            </a:p>
          </p:txBody>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933042" y="3039666"/>
            <a:ext cx="3086100" cy="2652117"/>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1E1E1"/>
            </a:solidFill>
            <a:ln w="304800" cap="sq">
              <a:solidFill>
                <a:srgbClr val="4F6AB3"/>
              </a:solidFill>
              <a:prstDash val="solid"/>
              <a:miter/>
            </a:ln>
          </p:spPr>
          <p:txBody>
            <a:bodyPr/>
            <a:lstStyle/>
            <a:p>
              <a:endParaRPr lang="nl-NL"/>
            </a:p>
          </p:txBody>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207902" y="1141724"/>
            <a:ext cx="775737" cy="926253"/>
          </a:xfrm>
          <a:custGeom>
            <a:avLst/>
            <a:gdLst/>
            <a:ahLst/>
            <a:cxnLst/>
            <a:rect l="l" t="t" r="r" b="b"/>
            <a:pathLst>
              <a:path w="775737" h="926253">
                <a:moveTo>
                  <a:pt x="0" y="0"/>
                </a:moveTo>
                <a:lnTo>
                  <a:pt x="775737" y="0"/>
                </a:lnTo>
                <a:lnTo>
                  <a:pt x="775737" y="926253"/>
                </a:lnTo>
                <a:lnTo>
                  <a:pt x="0" y="9262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12" name="TextBox 12"/>
          <p:cNvSpPr txBox="1"/>
          <p:nvPr/>
        </p:nvSpPr>
        <p:spPr>
          <a:xfrm>
            <a:off x="2268858" y="1042114"/>
            <a:ext cx="11660089" cy="1173099"/>
          </a:xfrm>
          <a:prstGeom prst="rect">
            <a:avLst/>
          </a:prstGeom>
        </p:spPr>
        <p:txBody>
          <a:bodyPr lIns="0" tIns="0" rIns="0" bIns="0" rtlCol="0" anchor="t">
            <a:spAutoFit/>
          </a:bodyPr>
          <a:lstStyle/>
          <a:p>
            <a:pPr>
              <a:lnSpc>
                <a:spcPts val="4578"/>
              </a:lnSpc>
            </a:pPr>
            <a:r>
              <a:rPr lang="en-US" sz="4200">
                <a:solidFill>
                  <a:srgbClr val="5C77B9"/>
                </a:solidFill>
                <a:latin typeface="Montserrat Bold"/>
              </a:rPr>
              <a:t>3 ESSENTIAL STRATEGIES FOR EXECUTIVE SEARCH</a:t>
            </a:r>
          </a:p>
        </p:txBody>
      </p:sp>
      <p:sp>
        <p:nvSpPr>
          <p:cNvPr id="13" name="TextBox 13"/>
          <p:cNvSpPr txBox="1"/>
          <p:nvPr/>
        </p:nvSpPr>
        <p:spPr>
          <a:xfrm>
            <a:off x="3264763" y="3754574"/>
            <a:ext cx="1094291" cy="1377950"/>
          </a:xfrm>
          <a:prstGeom prst="rect">
            <a:avLst/>
          </a:prstGeom>
        </p:spPr>
        <p:txBody>
          <a:bodyPr lIns="0" tIns="0" rIns="0" bIns="0" rtlCol="0" anchor="t">
            <a:spAutoFit/>
          </a:bodyPr>
          <a:lstStyle/>
          <a:p>
            <a:pPr algn="ctr">
              <a:lnSpc>
                <a:spcPts val="10599"/>
              </a:lnSpc>
            </a:pPr>
            <a:r>
              <a:rPr lang="en-US" sz="9999">
                <a:solidFill>
                  <a:srgbClr val="FFFFFF"/>
                </a:solidFill>
                <a:latin typeface="Montserrat Bold"/>
              </a:rPr>
              <a:t>1</a:t>
            </a:r>
          </a:p>
        </p:txBody>
      </p:sp>
      <p:sp>
        <p:nvSpPr>
          <p:cNvPr id="14" name="TextBox 14"/>
          <p:cNvSpPr txBox="1"/>
          <p:nvPr/>
        </p:nvSpPr>
        <p:spPr>
          <a:xfrm>
            <a:off x="8594947" y="3754574"/>
            <a:ext cx="1094291" cy="1377950"/>
          </a:xfrm>
          <a:prstGeom prst="rect">
            <a:avLst/>
          </a:prstGeom>
        </p:spPr>
        <p:txBody>
          <a:bodyPr lIns="0" tIns="0" rIns="0" bIns="0" rtlCol="0" anchor="t">
            <a:spAutoFit/>
          </a:bodyPr>
          <a:lstStyle/>
          <a:p>
            <a:pPr algn="ctr">
              <a:lnSpc>
                <a:spcPts val="10599"/>
              </a:lnSpc>
            </a:pPr>
            <a:r>
              <a:rPr lang="en-US" sz="9999">
                <a:solidFill>
                  <a:srgbClr val="FFFFFF"/>
                </a:solidFill>
                <a:latin typeface="Montserrat Bold"/>
              </a:rPr>
              <a:t>2</a:t>
            </a:r>
          </a:p>
        </p:txBody>
      </p:sp>
      <p:sp>
        <p:nvSpPr>
          <p:cNvPr id="15" name="TextBox 15"/>
          <p:cNvSpPr txBox="1"/>
          <p:nvPr/>
        </p:nvSpPr>
        <p:spPr>
          <a:xfrm>
            <a:off x="13928947" y="3754574"/>
            <a:ext cx="1094291" cy="1377950"/>
          </a:xfrm>
          <a:prstGeom prst="rect">
            <a:avLst/>
          </a:prstGeom>
        </p:spPr>
        <p:txBody>
          <a:bodyPr lIns="0" tIns="0" rIns="0" bIns="0" rtlCol="0" anchor="t">
            <a:spAutoFit/>
          </a:bodyPr>
          <a:lstStyle/>
          <a:p>
            <a:pPr algn="ctr">
              <a:lnSpc>
                <a:spcPts val="10599"/>
              </a:lnSpc>
            </a:pPr>
            <a:r>
              <a:rPr lang="en-US" sz="9999">
                <a:solidFill>
                  <a:srgbClr val="FFFFFF"/>
                </a:solidFill>
                <a:latin typeface="Montserrat Bold"/>
              </a:rPr>
              <a:t>3</a:t>
            </a:r>
          </a:p>
        </p:txBody>
      </p:sp>
      <p:sp>
        <p:nvSpPr>
          <p:cNvPr id="16" name="TextBox 16"/>
          <p:cNvSpPr txBox="1"/>
          <p:nvPr/>
        </p:nvSpPr>
        <p:spPr>
          <a:xfrm>
            <a:off x="1773735" y="6916312"/>
            <a:ext cx="4076346" cy="1044352"/>
          </a:xfrm>
          <a:prstGeom prst="rect">
            <a:avLst/>
          </a:prstGeom>
        </p:spPr>
        <p:txBody>
          <a:bodyPr lIns="0" tIns="0" rIns="0" bIns="0" rtlCol="0" anchor="t">
            <a:spAutoFit/>
          </a:bodyPr>
          <a:lstStyle/>
          <a:p>
            <a:pPr algn="ctr">
              <a:lnSpc>
                <a:spcPts val="2800"/>
              </a:lnSpc>
              <a:spcBef>
                <a:spcPct val="0"/>
              </a:spcBef>
            </a:pPr>
            <a:r>
              <a:rPr lang="en-US" sz="2000">
                <a:solidFill>
                  <a:srgbClr val="2D3A5F"/>
                </a:solidFill>
                <a:latin typeface="Montserrat"/>
              </a:rPr>
              <a:t>The necessity of adaptability and innovative solutions in 2024 and beyond.</a:t>
            </a:r>
          </a:p>
        </p:txBody>
      </p:sp>
      <p:sp>
        <p:nvSpPr>
          <p:cNvPr id="17" name="TextBox 17"/>
          <p:cNvSpPr txBox="1"/>
          <p:nvPr/>
        </p:nvSpPr>
        <p:spPr>
          <a:xfrm>
            <a:off x="7103919" y="6916312"/>
            <a:ext cx="4076346" cy="1396702"/>
          </a:xfrm>
          <a:prstGeom prst="rect">
            <a:avLst/>
          </a:prstGeom>
        </p:spPr>
        <p:txBody>
          <a:bodyPr lIns="0" tIns="0" rIns="0" bIns="0" rtlCol="0" anchor="t">
            <a:spAutoFit/>
          </a:bodyPr>
          <a:lstStyle/>
          <a:p>
            <a:pPr algn="ctr">
              <a:lnSpc>
                <a:spcPts val="2800"/>
              </a:lnSpc>
              <a:spcBef>
                <a:spcPct val="0"/>
              </a:spcBef>
            </a:pPr>
            <a:r>
              <a:rPr lang="en-US" sz="2000">
                <a:solidFill>
                  <a:srgbClr val="2D3A5F"/>
                </a:solidFill>
                <a:latin typeface="Montserrat"/>
              </a:rPr>
              <a:t>Emphasis on managing client and candidate expectations and finding talent within constraints.</a:t>
            </a:r>
          </a:p>
        </p:txBody>
      </p:sp>
      <p:sp>
        <p:nvSpPr>
          <p:cNvPr id="18" name="TextBox 18"/>
          <p:cNvSpPr txBox="1"/>
          <p:nvPr/>
        </p:nvSpPr>
        <p:spPr>
          <a:xfrm>
            <a:off x="2666149" y="6339205"/>
            <a:ext cx="2291519" cy="356179"/>
          </a:xfrm>
          <a:prstGeom prst="rect">
            <a:avLst/>
          </a:prstGeom>
        </p:spPr>
        <p:txBody>
          <a:bodyPr lIns="0" tIns="0" rIns="0" bIns="0" rtlCol="0" anchor="t">
            <a:spAutoFit/>
          </a:bodyPr>
          <a:lstStyle/>
          <a:p>
            <a:pPr algn="ctr">
              <a:lnSpc>
                <a:spcPts val="2940"/>
              </a:lnSpc>
              <a:spcBef>
                <a:spcPct val="0"/>
              </a:spcBef>
            </a:pPr>
            <a:r>
              <a:rPr lang="en-US" sz="2100">
                <a:solidFill>
                  <a:srgbClr val="2D3A5F"/>
                </a:solidFill>
                <a:latin typeface="Montserrat Semi-Bold"/>
              </a:rPr>
              <a:t>Adaptability</a:t>
            </a:r>
          </a:p>
        </p:txBody>
      </p:sp>
      <p:sp>
        <p:nvSpPr>
          <p:cNvPr id="19" name="TextBox 19"/>
          <p:cNvSpPr txBox="1"/>
          <p:nvPr/>
        </p:nvSpPr>
        <p:spPr>
          <a:xfrm>
            <a:off x="7996333" y="6153496"/>
            <a:ext cx="2291519" cy="727598"/>
          </a:xfrm>
          <a:prstGeom prst="rect">
            <a:avLst/>
          </a:prstGeom>
        </p:spPr>
        <p:txBody>
          <a:bodyPr lIns="0" tIns="0" rIns="0" bIns="0" rtlCol="0" anchor="t">
            <a:spAutoFit/>
          </a:bodyPr>
          <a:lstStyle/>
          <a:p>
            <a:pPr algn="ctr">
              <a:lnSpc>
                <a:spcPts val="2940"/>
              </a:lnSpc>
              <a:spcBef>
                <a:spcPct val="0"/>
              </a:spcBef>
            </a:pPr>
            <a:r>
              <a:rPr lang="en-US" sz="2100">
                <a:solidFill>
                  <a:srgbClr val="2D3A5F"/>
                </a:solidFill>
                <a:latin typeface="Montserrat Semi-Bold"/>
              </a:rPr>
              <a:t>Managing expecatations</a:t>
            </a:r>
          </a:p>
        </p:txBody>
      </p:sp>
      <p:sp>
        <p:nvSpPr>
          <p:cNvPr id="20" name="TextBox 20"/>
          <p:cNvSpPr txBox="1"/>
          <p:nvPr/>
        </p:nvSpPr>
        <p:spPr>
          <a:xfrm>
            <a:off x="12437919" y="6912629"/>
            <a:ext cx="4076346" cy="1397000"/>
          </a:xfrm>
          <a:prstGeom prst="rect">
            <a:avLst/>
          </a:prstGeom>
        </p:spPr>
        <p:txBody>
          <a:bodyPr lIns="0" tIns="0" rIns="0" bIns="0" rtlCol="0" anchor="t">
            <a:spAutoFit/>
          </a:bodyPr>
          <a:lstStyle/>
          <a:p>
            <a:pPr algn="ctr">
              <a:lnSpc>
                <a:spcPts val="2800"/>
              </a:lnSpc>
              <a:spcBef>
                <a:spcPct val="0"/>
              </a:spcBef>
            </a:pPr>
            <a:r>
              <a:rPr lang="en-US" sz="2000">
                <a:solidFill>
                  <a:srgbClr val="2D3A5F"/>
                </a:solidFill>
                <a:latin typeface="Montserrat"/>
              </a:rPr>
              <a:t>Anticipating future trends and preparing for dynamic market shifts to maintain industry leadership.</a:t>
            </a:r>
          </a:p>
        </p:txBody>
      </p:sp>
      <p:sp>
        <p:nvSpPr>
          <p:cNvPr id="21" name="TextBox 21"/>
          <p:cNvSpPr txBox="1"/>
          <p:nvPr/>
        </p:nvSpPr>
        <p:spPr>
          <a:xfrm>
            <a:off x="13326326" y="6153496"/>
            <a:ext cx="2291519" cy="727710"/>
          </a:xfrm>
          <a:prstGeom prst="rect">
            <a:avLst/>
          </a:prstGeom>
        </p:spPr>
        <p:txBody>
          <a:bodyPr lIns="0" tIns="0" rIns="0" bIns="0" rtlCol="0" anchor="t">
            <a:spAutoFit/>
          </a:bodyPr>
          <a:lstStyle/>
          <a:p>
            <a:pPr algn="ctr">
              <a:lnSpc>
                <a:spcPts val="2940"/>
              </a:lnSpc>
              <a:spcBef>
                <a:spcPct val="0"/>
              </a:spcBef>
            </a:pPr>
            <a:r>
              <a:rPr lang="en-US" sz="2100">
                <a:solidFill>
                  <a:srgbClr val="2D3A5F"/>
                </a:solidFill>
                <a:latin typeface="Montserrat Semi-Bold"/>
              </a:rPr>
              <a:t>Proactive  leadership in ES</a:t>
            </a:r>
          </a:p>
        </p:txBody>
      </p:sp>
      <p:grpSp>
        <p:nvGrpSpPr>
          <p:cNvPr id="22" name="Group 22"/>
          <p:cNvGrpSpPr/>
          <p:nvPr/>
        </p:nvGrpSpPr>
        <p:grpSpPr>
          <a:xfrm>
            <a:off x="0" y="8778240"/>
            <a:ext cx="18288000" cy="1508760"/>
            <a:chOff x="0" y="0"/>
            <a:chExt cx="24384000" cy="2011680"/>
          </a:xfrm>
        </p:grpSpPr>
        <p:grpSp>
          <p:nvGrpSpPr>
            <p:cNvPr id="23" name="Group 23"/>
            <p:cNvGrpSpPr/>
            <p:nvPr/>
          </p:nvGrpSpPr>
          <p:grpSpPr>
            <a:xfrm>
              <a:off x="0" y="0"/>
              <a:ext cx="24384000" cy="2011680"/>
              <a:chOff x="0" y="0"/>
              <a:chExt cx="24384000" cy="2011680"/>
            </a:xfrm>
          </p:grpSpPr>
          <p:sp>
            <p:nvSpPr>
              <p:cNvPr id="24" name="Freeform 2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25" name="Freeform 25"/>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5"/>
              <a:stretch>
                <a:fillRect t="-117" b="-117"/>
              </a:stretch>
            </a:blipFill>
          </p:spPr>
          <p:txBody>
            <a:bodyPr/>
            <a:lstStyle/>
            <a:p>
              <a:endParaRPr lang="nl-NL"/>
            </a:p>
          </p:txBody>
        </p:sp>
        <p:grpSp>
          <p:nvGrpSpPr>
            <p:cNvPr id="26" name="Group 26"/>
            <p:cNvGrpSpPr/>
            <p:nvPr/>
          </p:nvGrpSpPr>
          <p:grpSpPr>
            <a:xfrm>
              <a:off x="18638058" y="617868"/>
              <a:ext cx="5745940" cy="785774"/>
              <a:chOff x="0" y="0"/>
              <a:chExt cx="5745940" cy="785774"/>
            </a:xfrm>
          </p:grpSpPr>
          <p:sp>
            <p:nvSpPr>
              <p:cNvPr id="27" name="Freeform 27"/>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28" name="TextBox 28"/>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458732" y="813507"/>
            <a:ext cx="17829267" cy="1627112"/>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5399" b="0" i="0" u="none" strike="noStrike" kern="1200" cap="none" spc="0" normalizeH="0" baseline="0" noProof="0" dirty="0">
                <a:ln>
                  <a:noFill/>
                </a:ln>
                <a:solidFill>
                  <a:srgbClr val="4F6AB3"/>
                </a:solidFill>
                <a:effectLst/>
                <a:uLnTx/>
                <a:uFillTx/>
                <a:latin typeface="Montserrat Bold"/>
                <a:ea typeface="+mn-ea"/>
                <a:cs typeface="+mn-cs"/>
              </a:rPr>
              <a:t>Our </a:t>
            </a:r>
            <a:r>
              <a:rPr kumimoji="0" lang="fr-CH" sz="5399" b="0" i="0" u="none" strike="noStrike" kern="1200" cap="none" spc="0" normalizeH="0" baseline="0" noProof="0" dirty="0" err="1">
                <a:ln>
                  <a:noFill/>
                </a:ln>
                <a:solidFill>
                  <a:srgbClr val="4F6AB3"/>
                </a:solidFill>
                <a:effectLst/>
                <a:uLnTx/>
                <a:uFillTx/>
                <a:latin typeface="Montserrat Bold"/>
                <a:ea typeface="+mn-ea"/>
                <a:cs typeface="+mn-cs"/>
              </a:rPr>
              <a:t>answer</a:t>
            </a:r>
            <a:r>
              <a:rPr kumimoji="0" lang="fr-CH" sz="5399" b="0" i="0" u="none" strike="noStrike" kern="1200" cap="none" spc="0" normalizeH="0" baseline="0" noProof="0" dirty="0">
                <a:ln>
                  <a:noFill/>
                </a:ln>
                <a:solidFill>
                  <a:srgbClr val="4F6AB3"/>
                </a:solidFill>
                <a:effectLst/>
                <a:uLnTx/>
                <a:uFillTx/>
                <a:latin typeface="Montserrat Bold"/>
                <a:ea typeface="+mn-ea"/>
                <a:cs typeface="+mn-cs"/>
              </a:rPr>
              <a:t> in 2018:  </a:t>
            </a:r>
            <a:r>
              <a:rPr kumimoji="0" lang="fr-CH" sz="4000" b="0" i="0" u="none" strike="noStrike" kern="1200" cap="none" spc="0" normalizeH="0" baseline="0" noProof="0" dirty="0" err="1">
                <a:ln>
                  <a:noFill/>
                </a:ln>
                <a:solidFill>
                  <a:srgbClr val="4F6AB3"/>
                </a:solidFill>
                <a:effectLst/>
                <a:uLnTx/>
                <a:uFillTx/>
                <a:latin typeface="Montserrat Bold"/>
                <a:ea typeface="+mn-ea"/>
                <a:cs typeface="+mn-cs"/>
              </a:rPr>
              <a:t>Artemia</a:t>
            </a:r>
            <a:r>
              <a:rPr kumimoji="0" lang="fr-CH" sz="4000" b="0" i="0" u="none" strike="noStrike" kern="1200" cap="none" spc="0" normalizeH="0" baseline="0" noProof="0" dirty="0">
                <a:ln>
                  <a:noFill/>
                </a:ln>
                <a:solidFill>
                  <a:srgbClr val="4F6AB3"/>
                </a:solidFill>
                <a:effectLst/>
                <a:uLnTx/>
                <a:uFillTx/>
                <a:latin typeface="Montserrat Bold"/>
                <a:ea typeface="+mn-ea"/>
                <a:cs typeface="+mn-cs"/>
              </a:rPr>
              <a:t> – </a:t>
            </a:r>
            <a:r>
              <a:rPr kumimoji="0" lang="fr-CH" sz="4000" b="0" i="0" u="none" strike="noStrike" kern="1200" cap="none" spc="0" normalizeH="0" baseline="0" noProof="0" dirty="0" err="1">
                <a:ln>
                  <a:noFill/>
                </a:ln>
                <a:solidFill>
                  <a:srgbClr val="4F6AB3"/>
                </a:solidFill>
                <a:effectLst/>
                <a:uLnTx/>
                <a:uFillTx/>
                <a:latin typeface="Montserrat Bold"/>
                <a:ea typeface="+mn-ea"/>
                <a:cs typeface="+mn-cs"/>
              </a:rPr>
              <a:t>Women</a:t>
            </a:r>
            <a:r>
              <a:rPr kumimoji="0" lang="fr-CH" sz="4000" b="0" i="0" u="none" strike="noStrike" kern="1200" cap="none" spc="0" normalizeH="0" baseline="0" noProof="0" dirty="0">
                <a:ln>
                  <a:noFill/>
                </a:ln>
                <a:solidFill>
                  <a:srgbClr val="4F6AB3"/>
                </a:solidFill>
                <a:effectLst/>
                <a:uLnTx/>
                <a:uFillTx/>
                <a:latin typeface="Montserrat Bold"/>
                <a:ea typeface="+mn-ea"/>
                <a:cs typeface="+mn-cs"/>
              </a:rPr>
              <a:t> </a:t>
            </a:r>
            <a:r>
              <a:rPr kumimoji="0" lang="fr-CH" sz="4000" b="0" i="0" u="none" strike="noStrike" kern="1200" cap="none" spc="0" normalizeH="0" baseline="0" noProof="0" dirty="0" err="1">
                <a:ln>
                  <a:noFill/>
                </a:ln>
                <a:solidFill>
                  <a:srgbClr val="4F6AB3"/>
                </a:solidFill>
                <a:effectLst/>
                <a:uLnTx/>
                <a:uFillTx/>
                <a:latin typeface="Montserrat Bold"/>
                <a:ea typeface="+mn-ea"/>
                <a:cs typeface="+mn-cs"/>
              </a:rPr>
              <a:t>Executive</a:t>
            </a:r>
            <a:r>
              <a:rPr kumimoji="0" lang="fr-CH" sz="4000" b="0" i="0" u="none" strike="noStrike" kern="1200" cap="none" spc="0" normalizeH="0" baseline="0" noProof="0" dirty="0">
                <a:ln>
                  <a:noFill/>
                </a:ln>
                <a:solidFill>
                  <a:srgbClr val="4F6AB3"/>
                </a:solidFill>
                <a:effectLst/>
                <a:uLnTx/>
                <a:uFillTx/>
                <a:latin typeface="Montserrat Bold"/>
                <a:ea typeface="+mn-ea"/>
                <a:cs typeface="+mn-cs"/>
              </a:rPr>
              <a:t> </a:t>
            </a:r>
            <a:r>
              <a:rPr kumimoji="0" lang="fr-CH" sz="4000" b="0" i="0" u="none" strike="noStrike" kern="1200" cap="none" spc="0" normalizeH="0" baseline="0" noProof="0" dirty="0" err="1">
                <a:ln>
                  <a:noFill/>
                </a:ln>
                <a:solidFill>
                  <a:srgbClr val="4F6AB3"/>
                </a:solidFill>
                <a:effectLst/>
                <a:uLnTx/>
                <a:uFillTx/>
                <a:latin typeface="Montserrat Bold"/>
                <a:ea typeface="+mn-ea"/>
                <a:cs typeface="+mn-cs"/>
              </a:rPr>
              <a:t>Search</a:t>
            </a:r>
            <a:endParaRPr kumimoji="0" lang="en-CH" sz="4000" b="0" i="0" u="none" strike="noStrike" kern="1200" cap="none" spc="0" normalizeH="0" baseline="0" noProof="0" dirty="0">
              <a:ln>
                <a:noFill/>
              </a:ln>
              <a:solidFill>
                <a:srgbClr val="4F6AB3"/>
              </a:solidFill>
              <a:effectLst/>
              <a:uLnTx/>
              <a:uFillTx/>
              <a:latin typeface="Montserrat Bold"/>
              <a:ea typeface="+mn-ea"/>
              <a:cs typeface="+mn-cs"/>
            </a:endParaRPr>
          </a:p>
          <a:p>
            <a:pPr marL="0" marR="0" lvl="0" indent="0" algn="l" defTabSz="914400" rtl="0" eaLnBrk="1" fontAlgn="auto" latinLnBrk="0" hangingPunct="1">
              <a:lnSpc>
                <a:spcPts val="6479"/>
              </a:lnSpc>
              <a:spcBef>
                <a:spcPts val="0"/>
              </a:spcBef>
              <a:spcAft>
                <a:spcPts val="0"/>
              </a:spcAft>
              <a:buClrTx/>
              <a:buSzTx/>
              <a:buFontTx/>
              <a:buNone/>
              <a:tabLst/>
              <a:defRPr/>
            </a:pPr>
            <a:endParaRPr kumimoji="0" lang="en-CH" sz="5399" b="0" i="0" u="none" strike="noStrike" kern="1200" cap="none" spc="0" normalizeH="0" baseline="0" noProof="0" dirty="0">
              <a:ln>
                <a:noFill/>
              </a:ln>
              <a:solidFill>
                <a:srgbClr val="4F6AB3"/>
              </a:solidFill>
              <a:effectLst/>
              <a:uLnTx/>
              <a:uFillTx/>
              <a:latin typeface="Montserrat Bold"/>
              <a:ea typeface="+mn-ea"/>
              <a:cs typeface="+mn-cs"/>
            </a:endParaRPr>
          </a:p>
        </p:txBody>
      </p:sp>
      <p:sp>
        <p:nvSpPr>
          <p:cNvPr id="16" name="TextBox 37">
            <a:extLst>
              <a:ext uri="{FF2B5EF4-FFF2-40B4-BE49-F238E27FC236}">
                <a16:creationId xmlns:a16="http://schemas.microsoft.com/office/drawing/2014/main" id="{1DAE7F71-7083-D465-9FF0-5BC489E3E324}"/>
              </a:ext>
            </a:extLst>
          </p:cNvPr>
          <p:cNvSpPr txBox="1"/>
          <p:nvPr/>
        </p:nvSpPr>
        <p:spPr>
          <a:xfrm>
            <a:off x="458732" y="2188283"/>
            <a:ext cx="17370536" cy="67946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CH" sz="2722" b="0" i="0" u="none" strike="noStrike" kern="1200" cap="none" spc="0" normalizeH="0" baseline="0" noProof="0" dirty="0">
              <a:ln>
                <a:noFill/>
              </a:ln>
              <a:solidFill>
                <a:srgbClr val="314761"/>
              </a:solidFill>
              <a:effectLst/>
              <a:uLnTx/>
              <a:uFillTx/>
              <a:latin typeface="Montserrat Italics" panose="020B0604020202020204" charset="0"/>
              <a:ea typeface="+mn-ea"/>
              <a:cs typeface="+mn-cs"/>
            </a:endParaRPr>
          </a:p>
          <a:p>
            <a:pPr marL="388849" marR="0" lvl="0" indent="-388849"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722" b="1" i="0" u="none" strike="noStrike" kern="1200" cap="none" spc="0" normalizeH="0" baseline="0" noProof="0" dirty="0">
                <a:ln>
                  <a:noFill/>
                </a:ln>
                <a:solidFill>
                  <a:prstClr val="black"/>
                </a:solidFill>
                <a:effectLst/>
                <a:uLnTx/>
                <a:uFillTx/>
                <a:latin typeface="Montserrat Italics" panose="020B0604020202020204" charset="0"/>
                <a:ea typeface="+mn-ea"/>
                <a:cs typeface="+mn-cs"/>
              </a:rPr>
              <a:t>BIAS: </a:t>
            </a:r>
            <a:r>
              <a:rPr kumimoji="0" lang="en-GB" sz="2722" b="0" i="0" u="none" strike="noStrike" kern="1200" cap="none" spc="0" normalizeH="0" baseline="0" noProof="0" dirty="0">
                <a:ln>
                  <a:noFill/>
                </a:ln>
                <a:solidFill>
                  <a:prstClr val="black"/>
                </a:solidFill>
                <a:effectLst/>
                <a:uLnTx/>
                <a:uFillTx/>
                <a:latin typeface="Montserrat Italics" panose="020B0604020202020204" charset="0"/>
                <a:ea typeface="+mn-ea"/>
                <a:cs typeface="+mn-cs"/>
              </a:rPr>
              <a:t>Because biases are often unconscious, it is important to understand how gender stereotypes can impact each stage of the search process (from the job description to the selection of candidates.</a:t>
            </a:r>
          </a:p>
          <a:p>
            <a:pPr marL="388849" marR="0" lvl="0" indent="-388849"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722" b="0" i="0" u="none" strike="noStrike" kern="1200" cap="none" spc="0" normalizeH="0" baseline="0" noProof="0" dirty="0">
              <a:ln>
                <a:noFill/>
              </a:ln>
              <a:solidFill>
                <a:prstClr val="black"/>
              </a:solidFill>
              <a:effectLst/>
              <a:uLnTx/>
              <a:uFillTx/>
              <a:latin typeface="Montserrat Italics" panose="020B0604020202020204" charset="0"/>
              <a:ea typeface="+mn-ea"/>
              <a:cs typeface="+mn-cs"/>
            </a:endParaRPr>
          </a:p>
          <a:p>
            <a:pPr marL="388849" marR="0" lvl="0" indent="-388849"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722" b="1" i="0" u="none" strike="noStrike" kern="1200" cap="none" spc="0" normalizeH="0" baseline="0" noProof="0" dirty="0">
                <a:ln>
                  <a:noFill/>
                </a:ln>
                <a:solidFill>
                  <a:prstClr val="black"/>
                </a:solidFill>
                <a:effectLst/>
                <a:uLnTx/>
                <a:uFillTx/>
                <a:latin typeface="Montserrat Italics" panose="020B0604020202020204" charset="0"/>
                <a:ea typeface="+mn-ea"/>
                <a:cs typeface="+mn-cs"/>
              </a:rPr>
              <a:t>SEARCH PROCESS: </a:t>
            </a:r>
            <a:r>
              <a:rPr kumimoji="0" lang="en-GB" sz="2722" b="0" i="0" u="none" strike="noStrike" kern="1200" cap="none" spc="0" normalizeH="0" baseline="0" noProof="0" dirty="0">
                <a:ln>
                  <a:noFill/>
                </a:ln>
                <a:solidFill>
                  <a:prstClr val="black"/>
                </a:solidFill>
                <a:effectLst/>
                <a:uLnTx/>
                <a:uFillTx/>
                <a:latin typeface="Montserrat Italics" panose="020B0604020202020204" charset="0"/>
                <a:ea typeface="+mn-ea"/>
                <a:cs typeface="+mn-cs"/>
              </a:rPr>
              <a:t>Women are less visible on social media, have non-linear track record and do not answer as much as men to job advertisement</a:t>
            </a:r>
          </a:p>
          <a:p>
            <a:pPr marL="388849" marR="0" lvl="0" indent="-388849"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722" b="1" i="0" u="none" strike="noStrike" kern="1200" cap="none" spc="0" normalizeH="0" baseline="0" noProof="0" dirty="0">
              <a:ln>
                <a:noFill/>
              </a:ln>
              <a:solidFill>
                <a:prstClr val="black"/>
              </a:solidFill>
              <a:effectLst/>
              <a:uLnTx/>
              <a:uFillTx/>
              <a:latin typeface="Montserrat Italics" panose="020B0604020202020204" charset="0"/>
              <a:ea typeface="+mn-ea"/>
              <a:cs typeface="+mn-cs"/>
            </a:endParaRPr>
          </a:p>
          <a:p>
            <a:pPr marL="388849" marR="0" lvl="0" indent="-388849"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722" b="1" i="0" u="none" strike="noStrike" kern="1200" cap="none" spc="0" normalizeH="0" baseline="0" noProof="0" dirty="0">
                <a:ln>
                  <a:noFill/>
                </a:ln>
                <a:solidFill>
                  <a:prstClr val="black"/>
                </a:solidFill>
                <a:effectLst/>
                <a:uLnTx/>
                <a:uFillTx/>
                <a:latin typeface="Montserrat Italics" panose="020B0604020202020204" charset="0"/>
                <a:ea typeface="+mn-ea"/>
                <a:cs typeface="+mn-cs"/>
              </a:rPr>
              <a:t>INTEGRATION: </a:t>
            </a:r>
            <a:r>
              <a:rPr kumimoji="0" lang="en-GB" sz="2722" b="0" i="0" u="none" strike="noStrike" kern="1200" cap="none" spc="0" normalizeH="0" baseline="0" noProof="0" dirty="0">
                <a:ln>
                  <a:noFill/>
                </a:ln>
                <a:solidFill>
                  <a:prstClr val="black"/>
                </a:solidFill>
                <a:effectLst/>
                <a:uLnTx/>
                <a:uFillTx/>
                <a:latin typeface="Montserrat Italics" panose="020B0604020202020204" charset="0"/>
                <a:ea typeface="+mn-ea"/>
                <a:cs typeface="+mn-cs"/>
              </a:rPr>
              <a:t>integrate the first woman in an Executive Board is more challenging and need support into the integration</a:t>
            </a:r>
          </a:p>
          <a:p>
            <a:pPr marL="388849" marR="0" lvl="0" indent="-388849"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722" b="0" i="0" u="none" strike="noStrike" kern="1200" cap="none" spc="0" normalizeH="0" baseline="0" noProof="0" dirty="0">
              <a:ln>
                <a:noFill/>
              </a:ln>
              <a:solidFill>
                <a:prstClr val="black"/>
              </a:solidFill>
              <a:effectLst/>
              <a:uLnTx/>
              <a:uFillTx/>
              <a:latin typeface="Montserrat Italics"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722" b="0" i="0" u="none" strike="noStrike" kern="1200" cap="none" spc="0" normalizeH="0" baseline="0" noProof="0" dirty="0">
                <a:ln>
                  <a:noFill/>
                </a:ln>
                <a:solidFill>
                  <a:prstClr val="black"/>
                </a:solidFill>
                <a:effectLst/>
                <a:uLnTx/>
                <a:uFillTx/>
                <a:latin typeface="Montserrat Italics" panose="020B0604020202020204" charset="0"/>
                <a:ea typeface="+mn-ea"/>
                <a:cs typeface="+mn-cs"/>
              </a:rPr>
              <a:t>Simple measures:</a:t>
            </a:r>
          </a:p>
          <a:p>
            <a:pPr marL="388849" marR="0" lvl="0" indent="-388849"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722" b="1" i="0" u="none" strike="noStrike" kern="1200" cap="none" spc="0" normalizeH="0" baseline="0" noProof="0" dirty="0">
                <a:ln>
                  <a:noFill/>
                </a:ln>
                <a:solidFill>
                  <a:prstClr val="black"/>
                </a:solidFill>
                <a:effectLst/>
                <a:uLnTx/>
                <a:uFillTx/>
                <a:latin typeface="Montserrat Italics" panose="020B0604020202020204" charset="0"/>
                <a:ea typeface="+mn-ea"/>
                <a:cs typeface="+mn-cs"/>
              </a:rPr>
              <a:t>COACHING and AUDIT (before and after the search)</a:t>
            </a:r>
          </a:p>
          <a:p>
            <a:pPr marL="388849" marR="0" lvl="0" indent="-388849"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722" b="1" i="0" u="none" strike="noStrike" kern="1200" cap="none" spc="0" normalizeH="0" baseline="0" noProof="0" dirty="0">
                <a:ln>
                  <a:noFill/>
                </a:ln>
                <a:solidFill>
                  <a:prstClr val="black"/>
                </a:solidFill>
                <a:effectLst/>
                <a:uLnTx/>
                <a:uFillTx/>
                <a:latin typeface="Montserrat Italics" panose="020B0604020202020204" charset="0"/>
                <a:ea typeface="+mn-ea"/>
                <a:cs typeface="+mn-cs"/>
              </a:rPr>
              <a:t>FOCUS on WOMEN during the first 3 weeks of the search</a:t>
            </a:r>
          </a:p>
          <a:p>
            <a:pPr marL="388849" marR="0" lvl="0" indent="-388849"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722" b="1" i="0" u="none" strike="noStrike" kern="1200" cap="none" spc="0" normalizeH="0" baseline="0" noProof="0" dirty="0">
                <a:ln>
                  <a:noFill/>
                </a:ln>
                <a:solidFill>
                  <a:prstClr val="black"/>
                </a:solidFill>
                <a:effectLst/>
                <a:uLnTx/>
                <a:uFillTx/>
                <a:latin typeface="Montserrat Italics" panose="020B0604020202020204" charset="0"/>
                <a:ea typeface="+mn-ea"/>
                <a:cs typeface="+mn-cs"/>
              </a:rPr>
              <a:t>BE an EXEMPLE OURSELF in terms of mix and train our team</a:t>
            </a:r>
          </a:p>
          <a:p>
            <a:pPr marL="388849" marR="0" lvl="0" indent="-388849"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722" b="1" i="0" u="none" strike="noStrike" kern="1200" cap="none" spc="0" normalizeH="0" baseline="0" noProof="0" dirty="0">
                <a:ln>
                  <a:noFill/>
                </a:ln>
                <a:solidFill>
                  <a:prstClr val="black"/>
                </a:solidFill>
                <a:effectLst/>
                <a:uLnTx/>
                <a:uFillTx/>
                <a:latin typeface="Montserrat Italics" panose="020B0604020202020204" charset="0"/>
                <a:ea typeface="+mn-ea"/>
                <a:cs typeface="+mn-cs"/>
              </a:rPr>
              <a:t>Provide shortlist with 50% women, at least</a:t>
            </a:r>
          </a:p>
        </p:txBody>
      </p:sp>
      <p:sp>
        <p:nvSpPr>
          <p:cNvPr id="7" name="Freeform 13">
            <a:extLst>
              <a:ext uri="{FF2B5EF4-FFF2-40B4-BE49-F238E27FC236}">
                <a16:creationId xmlns:a16="http://schemas.microsoft.com/office/drawing/2014/main" id="{D09111C6-C924-7C2E-AEB9-57AF9197DA63}"/>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14">
            <a:extLst>
              <a:ext uri="{FF2B5EF4-FFF2-40B4-BE49-F238E27FC236}">
                <a16:creationId xmlns:a16="http://schemas.microsoft.com/office/drawing/2014/main" id="{82E2A880-BA4A-DA34-C0D7-A036D2119BE6}"/>
              </a:ext>
            </a:extLst>
          </p:cNvPr>
          <p:cNvSpPr txBox="1"/>
          <p:nvPr/>
        </p:nvSpPr>
        <p:spPr>
          <a:xfrm>
            <a:off x="13978544" y="9375804"/>
            <a:ext cx="3931389" cy="354788"/>
          </a:xfrm>
          <a:prstGeom prst="rect">
            <a:avLst/>
          </a:prstGeom>
        </p:spPr>
        <p:txBody>
          <a:bodyPr lIns="0" tIns="0" rIns="0" bIns="0" rtlCol="0" anchor="t">
            <a:spAutoFit/>
          </a:bodyPr>
          <a:lstStyle/>
          <a:p>
            <a:pPr marL="0" marR="0" lvl="0" indent="0" algn="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ontserrat"/>
                <a:ea typeface="+mn-ea"/>
                <a:cs typeface="+mn-cs"/>
              </a:rPr>
              <a:t>IESF I LAUSANNE 2024</a:t>
            </a:r>
          </a:p>
        </p:txBody>
      </p:sp>
    </p:spTree>
    <p:extLst>
      <p:ext uri="{BB962C8B-B14F-4D97-AF65-F5344CB8AC3E}">
        <p14:creationId xmlns:p14="http://schemas.microsoft.com/office/powerpoint/2010/main" val="24372736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458732" y="813507"/>
            <a:ext cx="17829267" cy="1627112"/>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399" b="0" i="0" u="none" strike="noStrike" kern="1200" cap="none" spc="0" normalizeH="0" baseline="0" noProof="0" dirty="0">
                <a:ln>
                  <a:noFill/>
                </a:ln>
                <a:solidFill>
                  <a:srgbClr val="4F6AB3"/>
                </a:solidFill>
                <a:effectLst/>
                <a:uLnTx/>
                <a:uFillTx/>
                <a:latin typeface="Montserrat Bold"/>
                <a:ea typeface="+mn-ea"/>
                <a:cs typeface="+mn-cs"/>
              </a:rPr>
              <a:t>Learnings</a:t>
            </a:r>
            <a:endParaRPr kumimoji="0" lang="en-CH" sz="5399" b="0" i="0" u="none" strike="noStrike" kern="1200" cap="none" spc="0" normalizeH="0" baseline="0" noProof="0" dirty="0">
              <a:ln>
                <a:noFill/>
              </a:ln>
              <a:solidFill>
                <a:srgbClr val="4F6AB3"/>
              </a:solidFill>
              <a:effectLst/>
              <a:uLnTx/>
              <a:uFillTx/>
              <a:latin typeface="Montserrat Bold"/>
              <a:ea typeface="+mn-ea"/>
              <a:cs typeface="+mn-cs"/>
            </a:endParaRPr>
          </a:p>
          <a:p>
            <a:pPr marL="0" marR="0" lvl="0" indent="0" algn="l" defTabSz="914400" rtl="0" eaLnBrk="1" fontAlgn="auto" latinLnBrk="0" hangingPunct="1">
              <a:lnSpc>
                <a:spcPts val="6479"/>
              </a:lnSpc>
              <a:spcBef>
                <a:spcPts val="0"/>
              </a:spcBef>
              <a:spcAft>
                <a:spcPts val="0"/>
              </a:spcAft>
              <a:buClrTx/>
              <a:buSzTx/>
              <a:buFontTx/>
              <a:buNone/>
              <a:tabLst/>
              <a:defRPr/>
            </a:pPr>
            <a:endParaRPr kumimoji="0" lang="en-CH" sz="5399" b="0" i="0" u="none" strike="noStrike" kern="1200" cap="none" spc="0" normalizeH="0" baseline="0" noProof="0" dirty="0">
              <a:ln>
                <a:noFill/>
              </a:ln>
              <a:solidFill>
                <a:srgbClr val="4F6AB3"/>
              </a:solidFill>
              <a:effectLst/>
              <a:uLnTx/>
              <a:uFillTx/>
              <a:latin typeface="Montserrat Bold"/>
              <a:ea typeface="+mn-ea"/>
              <a:cs typeface="+mn-cs"/>
            </a:endParaRPr>
          </a:p>
        </p:txBody>
      </p:sp>
      <p:sp>
        <p:nvSpPr>
          <p:cNvPr id="7" name="TextBox 37">
            <a:extLst>
              <a:ext uri="{FF2B5EF4-FFF2-40B4-BE49-F238E27FC236}">
                <a16:creationId xmlns:a16="http://schemas.microsoft.com/office/drawing/2014/main" id="{5CB7A757-09D3-E34F-BA45-612CAE213EE9}"/>
              </a:ext>
            </a:extLst>
          </p:cNvPr>
          <p:cNvSpPr txBox="1"/>
          <p:nvPr/>
        </p:nvSpPr>
        <p:spPr>
          <a:xfrm>
            <a:off x="1524000" y="2188283"/>
            <a:ext cx="15392400" cy="3163366"/>
          </a:xfrm>
          <a:prstGeom prst="rect">
            <a:avLst/>
          </a:prstGeom>
          <a:noFill/>
        </p:spPr>
        <p:txBody>
          <a:bodyPr wrap="square" rtlCol="0">
            <a:spAutoFit/>
          </a:bodyPr>
          <a:lstStyle/>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722" b="0" i="0" u="none" strike="noStrike" kern="1200" cap="none" spc="0" normalizeH="0" baseline="0" noProof="0" dirty="0">
                <a:ln>
                  <a:noFill/>
                </a:ln>
                <a:solidFill>
                  <a:prstClr val="black"/>
                </a:solidFill>
                <a:effectLst/>
                <a:uLnTx/>
                <a:uFillTx/>
                <a:latin typeface="Montserrat Italics" panose="020B0604020202020204" charset="0"/>
                <a:ea typeface="+mn-ea"/>
                <a:cs typeface="+mn-cs"/>
              </a:rPr>
              <a:t>Men are still very often in the power seat. We need to gain trust gradually. Strong activism is not a good choice</a:t>
            </a:r>
          </a:p>
          <a:p>
            <a:pPr marL="388849" marR="0" lvl="0" indent="-388849"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722" b="0" i="0" u="none" strike="noStrike" kern="1200" cap="none" spc="0" normalizeH="0" baseline="0" noProof="0" dirty="0">
                <a:ln>
                  <a:noFill/>
                </a:ln>
                <a:solidFill>
                  <a:prstClr val="black"/>
                </a:solidFill>
                <a:effectLst/>
                <a:uLnTx/>
                <a:uFillTx/>
                <a:latin typeface="Montserrat Italics" panose="020B0604020202020204" charset="0"/>
                <a:ea typeface="+mn-ea"/>
                <a:cs typeface="+mn-cs"/>
              </a:rPr>
              <a:t>Successful women doubts sometimes about the importance of the topic</a:t>
            </a:r>
          </a:p>
          <a:p>
            <a:pPr marL="388849" marR="0" lvl="0" indent="-388849"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722" b="0" i="0" u="none" strike="noStrike" kern="1200" cap="none" spc="0" normalizeH="0" baseline="0" noProof="0" dirty="0">
                <a:ln>
                  <a:noFill/>
                </a:ln>
                <a:solidFill>
                  <a:prstClr val="black"/>
                </a:solidFill>
                <a:effectLst/>
                <a:uLnTx/>
                <a:uFillTx/>
                <a:latin typeface="Montserrat Italics" panose="020B0604020202020204" charset="0"/>
                <a:ea typeface="+mn-ea"/>
                <a:cs typeface="+mn-cs"/>
              </a:rPr>
              <a:t>Difficult in being diverse ourself an example for diversity. Only women</a:t>
            </a:r>
          </a:p>
          <a:p>
            <a:pPr marL="388849" marR="0" lvl="0" indent="-388849"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722" b="0" i="0" u="none" strike="noStrike" kern="1200" cap="none" spc="0" normalizeH="0" baseline="0" noProof="0" dirty="0">
                <a:ln>
                  <a:noFill/>
                </a:ln>
                <a:solidFill>
                  <a:prstClr val="black"/>
                </a:solidFill>
                <a:effectLst/>
                <a:uLnTx/>
                <a:uFillTx/>
                <a:latin typeface="Montserrat Italics" panose="020B0604020202020204" charset="0"/>
                <a:ea typeface="+mn-ea"/>
                <a:cs typeface="+mn-cs"/>
              </a:rPr>
              <a:t>Diversity is not a “self alone product” but must be integrated in our business model</a:t>
            </a:r>
          </a:p>
        </p:txBody>
      </p:sp>
      <p:sp>
        <p:nvSpPr>
          <p:cNvPr id="11" name="Freeform 13">
            <a:extLst>
              <a:ext uri="{FF2B5EF4-FFF2-40B4-BE49-F238E27FC236}">
                <a16:creationId xmlns:a16="http://schemas.microsoft.com/office/drawing/2014/main" id="{5C4AC77C-61A3-8262-D5DB-87D435F85E9D}"/>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4">
            <a:extLst>
              <a:ext uri="{FF2B5EF4-FFF2-40B4-BE49-F238E27FC236}">
                <a16:creationId xmlns:a16="http://schemas.microsoft.com/office/drawing/2014/main" id="{AB4EC02A-27B8-E1E4-BF23-10CCFF78DE11}"/>
              </a:ext>
            </a:extLst>
          </p:cNvPr>
          <p:cNvSpPr txBox="1"/>
          <p:nvPr/>
        </p:nvSpPr>
        <p:spPr>
          <a:xfrm>
            <a:off x="13978544" y="9375804"/>
            <a:ext cx="3931389" cy="354788"/>
          </a:xfrm>
          <a:prstGeom prst="rect">
            <a:avLst/>
          </a:prstGeom>
        </p:spPr>
        <p:txBody>
          <a:bodyPr lIns="0" tIns="0" rIns="0" bIns="0" rtlCol="0" anchor="t">
            <a:spAutoFit/>
          </a:bodyPr>
          <a:lstStyle/>
          <a:p>
            <a:pPr marL="0" marR="0" lvl="0" indent="0" algn="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ontserrat"/>
                <a:ea typeface="+mn-ea"/>
                <a:cs typeface="+mn-cs"/>
              </a:rPr>
              <a:t>IESF I LAUSANNE 2024</a:t>
            </a:r>
          </a:p>
        </p:txBody>
      </p:sp>
    </p:spTree>
    <p:extLst>
      <p:ext uri="{BB962C8B-B14F-4D97-AF65-F5344CB8AC3E}">
        <p14:creationId xmlns:p14="http://schemas.microsoft.com/office/powerpoint/2010/main" val="262262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7" name="Group 7"/>
          <p:cNvGrpSpPr/>
          <p:nvPr/>
        </p:nvGrpSpPr>
        <p:grpSpPr>
          <a:xfrm>
            <a:off x="0" y="8778240"/>
            <a:ext cx="18288000" cy="1508760"/>
            <a:chOff x="0" y="0"/>
            <a:chExt cx="24384000" cy="2011680"/>
          </a:xfrm>
        </p:grpSpPr>
        <p:grpSp>
          <p:nvGrpSpPr>
            <p:cNvPr id="8" name="Group 8"/>
            <p:cNvGrpSpPr/>
            <p:nvPr/>
          </p:nvGrpSpPr>
          <p:grpSpPr>
            <a:xfrm>
              <a:off x="0" y="0"/>
              <a:ext cx="24384000" cy="2011680"/>
              <a:chOff x="0" y="0"/>
              <a:chExt cx="24384000" cy="2011680"/>
            </a:xfrm>
          </p:grpSpPr>
          <p:sp>
            <p:nvSpPr>
              <p:cNvPr id="9" name="Freeform 9"/>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10" name="Freeform 10"/>
            <p:cNvSpPr/>
            <p:nvPr/>
          </p:nvSpPr>
          <p:spPr>
            <a:xfrm>
              <a:off x="643650" y="472640"/>
              <a:ext cx="2266950" cy="1128392"/>
            </a:xfrm>
            <a:custGeom>
              <a:avLst/>
              <a:gdLst/>
              <a:ahLst/>
              <a:cxnLst/>
              <a:rect l="l" t="t" r="r" b="b"/>
              <a:pathLst>
                <a:path w="2266950" h="1128392">
                  <a:moveTo>
                    <a:pt x="0" y="0"/>
                  </a:moveTo>
                  <a:lnTo>
                    <a:pt x="2266950" y="0"/>
                  </a:lnTo>
                  <a:lnTo>
                    <a:pt x="2266950" y="1128392"/>
                  </a:lnTo>
                  <a:lnTo>
                    <a:pt x="0" y="1128392"/>
                  </a:lnTo>
                  <a:lnTo>
                    <a:pt x="0" y="0"/>
                  </a:lnTo>
                  <a:close/>
                </a:path>
              </a:pathLst>
            </a:custGeom>
            <a:blipFill>
              <a:blip r:embed="rId2"/>
              <a:stretch>
                <a:fillRect t="-117" b="-117"/>
              </a:stretch>
            </a:blipFill>
          </p:spPr>
          <p:txBody>
            <a:bodyPr/>
            <a:lstStyle/>
            <a:p>
              <a:endParaRPr lang="nl-NL"/>
            </a:p>
          </p:txBody>
        </p:sp>
        <p:grpSp>
          <p:nvGrpSpPr>
            <p:cNvPr id="11" name="Group 11"/>
            <p:cNvGrpSpPr/>
            <p:nvPr/>
          </p:nvGrpSpPr>
          <p:grpSpPr>
            <a:xfrm>
              <a:off x="18638058" y="617868"/>
              <a:ext cx="5745940" cy="785774"/>
              <a:chOff x="0" y="0"/>
              <a:chExt cx="5745940" cy="785774"/>
            </a:xfrm>
          </p:grpSpPr>
          <p:sp>
            <p:nvSpPr>
              <p:cNvPr id="12" name="Freeform 12"/>
              <p:cNvSpPr/>
              <p:nvPr/>
            </p:nvSpPr>
            <p:spPr>
              <a:xfrm>
                <a:off x="0" y="0"/>
                <a:ext cx="5745905" cy="785749"/>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grpSp>
        <p:sp>
          <p:nvSpPr>
            <p:cNvPr id="13" name="TextBox 13"/>
            <p:cNvSpPr txBox="1"/>
            <p:nvPr/>
          </p:nvSpPr>
          <p:spPr>
            <a:xfrm>
              <a:off x="18638058" y="796752"/>
              <a:ext cx="5241852" cy="473050"/>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LAUSANNE 2024</a:t>
              </a:r>
            </a:p>
          </p:txBody>
        </p:sp>
      </p:grpSp>
      <p:sp>
        <p:nvSpPr>
          <p:cNvPr id="14" name="Freeform 9">
            <a:extLst>
              <a:ext uri="{FF2B5EF4-FFF2-40B4-BE49-F238E27FC236}">
                <a16:creationId xmlns:a16="http://schemas.microsoft.com/office/drawing/2014/main" id="{6F662D59-46A8-45BE-2FCE-90933A6310D6}"/>
              </a:ext>
            </a:extLst>
          </p:cNvPr>
          <p:cNvSpPr/>
          <p:nvPr/>
        </p:nvSpPr>
        <p:spPr>
          <a:xfrm>
            <a:off x="6797310" y="489157"/>
            <a:ext cx="625483" cy="625483"/>
          </a:xfrm>
          <a:custGeom>
            <a:avLst/>
            <a:gdLst/>
            <a:ahLst/>
            <a:cxnLst/>
            <a:rect l="l" t="t" r="r" b="b"/>
            <a:pathLst>
              <a:path w="625483" h="625483">
                <a:moveTo>
                  <a:pt x="0" y="0"/>
                </a:moveTo>
                <a:lnTo>
                  <a:pt x="625483" y="0"/>
                </a:lnTo>
                <a:lnTo>
                  <a:pt x="625483" y="625483"/>
                </a:lnTo>
                <a:lnTo>
                  <a:pt x="0" y="6254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15" name="TextBox 10">
            <a:extLst>
              <a:ext uri="{FF2B5EF4-FFF2-40B4-BE49-F238E27FC236}">
                <a16:creationId xmlns:a16="http://schemas.microsoft.com/office/drawing/2014/main" id="{46B6957B-B479-309A-7D2B-2D37678A8AD4}"/>
              </a:ext>
            </a:extLst>
          </p:cNvPr>
          <p:cNvSpPr txBox="1"/>
          <p:nvPr/>
        </p:nvSpPr>
        <p:spPr>
          <a:xfrm>
            <a:off x="7081883" y="2768547"/>
            <a:ext cx="10452158" cy="4167808"/>
          </a:xfrm>
          <a:prstGeom prst="rect">
            <a:avLst/>
          </a:prstGeom>
        </p:spPr>
        <p:txBody>
          <a:bodyPr lIns="0" tIns="0" rIns="0" bIns="0" rtlCol="0" anchor="t">
            <a:spAutoFit/>
          </a:bodyPr>
          <a:lstStyle/>
          <a:p>
            <a:pPr algn="ctr">
              <a:lnSpc>
                <a:spcPts val="6479"/>
              </a:lnSpc>
            </a:pPr>
            <a:endParaRPr lang="en-US" sz="5399" dirty="0">
              <a:solidFill>
                <a:srgbClr val="4F6AB3"/>
              </a:solidFill>
              <a:latin typeface="Montserrat Bold"/>
            </a:endParaRPr>
          </a:p>
          <a:p>
            <a:pPr algn="ctr">
              <a:lnSpc>
                <a:spcPts val="6479"/>
              </a:lnSpc>
            </a:pPr>
            <a:endParaRPr lang="en-US" sz="5399" dirty="0">
              <a:solidFill>
                <a:srgbClr val="4F6AB3"/>
              </a:solidFill>
              <a:latin typeface="Montserrat Bold"/>
            </a:endParaRPr>
          </a:p>
          <a:p>
            <a:pPr algn="ctr">
              <a:lnSpc>
                <a:spcPts val="6479"/>
              </a:lnSpc>
            </a:pPr>
            <a:endParaRPr lang="en-US" sz="5399" dirty="0">
              <a:solidFill>
                <a:srgbClr val="4F6AB3"/>
              </a:solidFill>
              <a:latin typeface="Montserrat Bold"/>
            </a:endParaRPr>
          </a:p>
          <a:p>
            <a:pPr algn="ctr">
              <a:lnSpc>
                <a:spcPts val="6479"/>
              </a:lnSpc>
            </a:pPr>
            <a:r>
              <a:rPr lang="en-US" sz="6000" dirty="0">
                <a:solidFill>
                  <a:srgbClr val="4F6AB3"/>
                </a:solidFill>
                <a:latin typeface="Montserrat Bold"/>
              </a:rPr>
              <a:t> Thank you!</a:t>
            </a:r>
          </a:p>
          <a:p>
            <a:pPr algn="l">
              <a:lnSpc>
                <a:spcPts val="6479"/>
              </a:lnSpc>
            </a:pPr>
            <a:endParaRPr lang="en-US" sz="5399" dirty="0">
              <a:solidFill>
                <a:srgbClr val="4F6AB3"/>
              </a:solidFill>
              <a:latin typeface="Montserrat Bold"/>
            </a:endParaRPr>
          </a:p>
        </p:txBody>
      </p:sp>
      <p:sp>
        <p:nvSpPr>
          <p:cNvPr id="16" name="TextBox 8">
            <a:extLst>
              <a:ext uri="{FF2B5EF4-FFF2-40B4-BE49-F238E27FC236}">
                <a16:creationId xmlns:a16="http://schemas.microsoft.com/office/drawing/2014/main" id="{006B5994-FBB9-D327-2ADB-E3534773EFD7}"/>
              </a:ext>
            </a:extLst>
          </p:cNvPr>
          <p:cNvSpPr txBox="1"/>
          <p:nvPr/>
        </p:nvSpPr>
        <p:spPr>
          <a:xfrm>
            <a:off x="6835242" y="1418919"/>
            <a:ext cx="11098037" cy="1308050"/>
          </a:xfrm>
          <a:prstGeom prst="rect">
            <a:avLst/>
          </a:prstGeom>
        </p:spPr>
        <p:txBody>
          <a:bodyPr wrap="square" lIns="0" tIns="0" rIns="0" bIns="0" rtlCol="0" anchor="t">
            <a:spAutoFit/>
          </a:bodyPr>
          <a:lstStyle/>
          <a:p>
            <a:pPr>
              <a:lnSpc>
                <a:spcPts val="5130"/>
              </a:lnSpc>
            </a:pPr>
            <a:r>
              <a:rPr lang="en-US" sz="5400" dirty="0">
                <a:solidFill>
                  <a:srgbClr val="5C77B9"/>
                </a:solidFill>
                <a:latin typeface="Montserrat Bold"/>
              </a:rPr>
              <a:t>Diversity, Equity and Inclusion</a:t>
            </a:r>
          </a:p>
          <a:p>
            <a:pPr>
              <a:lnSpc>
                <a:spcPts val="5130"/>
              </a:lnSpc>
            </a:pPr>
            <a:endParaRPr lang="en-US" sz="4800" dirty="0">
              <a:solidFill>
                <a:srgbClr val="262626"/>
              </a:solidFill>
              <a:latin typeface="Montserrat"/>
            </a:endParaRPr>
          </a:p>
        </p:txBody>
      </p:sp>
      <p:grpSp>
        <p:nvGrpSpPr>
          <p:cNvPr id="17" name="Group 13">
            <a:extLst>
              <a:ext uri="{FF2B5EF4-FFF2-40B4-BE49-F238E27FC236}">
                <a16:creationId xmlns:a16="http://schemas.microsoft.com/office/drawing/2014/main" id="{45F0AAAC-FBC4-8B8D-1D1C-628916DA8DDC}"/>
              </a:ext>
            </a:extLst>
          </p:cNvPr>
          <p:cNvGrpSpPr/>
          <p:nvPr/>
        </p:nvGrpSpPr>
        <p:grpSpPr>
          <a:xfrm>
            <a:off x="0" y="-20107"/>
            <a:ext cx="6224307" cy="8794058"/>
            <a:chOff x="0" y="0"/>
            <a:chExt cx="953487" cy="1347141"/>
          </a:xfrm>
        </p:grpSpPr>
        <p:sp>
          <p:nvSpPr>
            <p:cNvPr id="18" name="Freeform 14">
              <a:extLst>
                <a:ext uri="{FF2B5EF4-FFF2-40B4-BE49-F238E27FC236}">
                  <a16:creationId xmlns:a16="http://schemas.microsoft.com/office/drawing/2014/main" id="{E8A99467-39B0-6097-0911-A78C291E51FB}"/>
                </a:ext>
              </a:extLst>
            </p:cNvPr>
            <p:cNvSpPr/>
            <p:nvPr/>
          </p:nvSpPr>
          <p:spPr>
            <a:xfrm>
              <a:off x="0" y="0"/>
              <a:ext cx="953487" cy="1347141"/>
            </a:xfrm>
            <a:custGeom>
              <a:avLst/>
              <a:gdLst/>
              <a:ahLst/>
              <a:cxnLst/>
              <a:rect l="l" t="t" r="r" b="b"/>
              <a:pathLst>
                <a:path w="953487" h="1347141">
                  <a:moveTo>
                    <a:pt x="0" y="0"/>
                  </a:moveTo>
                  <a:lnTo>
                    <a:pt x="953487" y="0"/>
                  </a:lnTo>
                  <a:lnTo>
                    <a:pt x="953487" y="1347141"/>
                  </a:lnTo>
                  <a:lnTo>
                    <a:pt x="0" y="1347141"/>
                  </a:lnTo>
                  <a:close/>
                </a:path>
              </a:pathLst>
            </a:custGeom>
            <a:blipFill>
              <a:blip r:embed="rId5"/>
              <a:stretch>
                <a:fillRect l="-93385" r="-76754"/>
              </a:stretch>
            </a:blipFill>
          </p:spPr>
          <p:txBody>
            <a:bodyPr/>
            <a:lstStyle/>
            <a:p>
              <a:endParaRPr lang="nl-NL"/>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1565" r="-11008"/>
            </a:stretch>
          </a:blipFill>
        </p:spPr>
        <p:txBody>
          <a:bodyPr/>
          <a:lstStyle/>
          <a:p>
            <a:endParaRPr lang="nl-NL"/>
          </a:p>
        </p:txBody>
      </p:sp>
      <p:grpSp>
        <p:nvGrpSpPr>
          <p:cNvPr id="3" name="Group 3"/>
          <p:cNvGrpSpPr/>
          <p:nvPr/>
        </p:nvGrpSpPr>
        <p:grpSpPr>
          <a:xfrm>
            <a:off x="0" y="4744671"/>
            <a:ext cx="10006189" cy="4513629"/>
            <a:chOff x="0" y="0"/>
            <a:chExt cx="2635375" cy="1188775"/>
          </a:xfrm>
        </p:grpSpPr>
        <p:sp>
          <p:nvSpPr>
            <p:cNvPr id="4" name="Freeform 4"/>
            <p:cNvSpPr/>
            <p:nvPr/>
          </p:nvSpPr>
          <p:spPr>
            <a:xfrm>
              <a:off x="0" y="0"/>
              <a:ext cx="2635375" cy="1188775"/>
            </a:xfrm>
            <a:custGeom>
              <a:avLst/>
              <a:gdLst/>
              <a:ahLst/>
              <a:cxnLst/>
              <a:rect l="l" t="t" r="r" b="b"/>
              <a:pathLst>
                <a:path w="2635375" h="1188775">
                  <a:moveTo>
                    <a:pt x="0" y="0"/>
                  </a:moveTo>
                  <a:lnTo>
                    <a:pt x="2635375" y="0"/>
                  </a:lnTo>
                  <a:lnTo>
                    <a:pt x="2635375" y="1188775"/>
                  </a:lnTo>
                  <a:lnTo>
                    <a:pt x="0" y="1188775"/>
                  </a:lnTo>
                  <a:close/>
                </a:path>
              </a:pathLst>
            </a:custGeom>
            <a:solidFill>
              <a:srgbClr val="E9EDF6">
                <a:alpha val="84706"/>
              </a:srgbClr>
            </a:solidFill>
          </p:spPr>
          <p:txBody>
            <a:bodyPr/>
            <a:lstStyle/>
            <a:p>
              <a:endParaRPr lang="nl-NL"/>
            </a:p>
          </p:txBody>
        </p:sp>
        <p:sp>
          <p:nvSpPr>
            <p:cNvPr id="5" name="TextBox 5"/>
            <p:cNvSpPr txBox="1"/>
            <p:nvPr/>
          </p:nvSpPr>
          <p:spPr>
            <a:xfrm>
              <a:off x="0" y="0"/>
              <a:ext cx="2635375" cy="1188775"/>
            </a:xfrm>
            <a:prstGeom prst="rect">
              <a:avLst/>
            </a:prstGeom>
          </p:spPr>
          <p:txBody>
            <a:bodyPr lIns="50800" tIns="50800" rIns="50800" bIns="50800" rtlCol="0" anchor="ctr"/>
            <a:lstStyle/>
            <a:p>
              <a:pPr algn="ctr">
                <a:lnSpc>
                  <a:spcPts val="2160"/>
                </a:lnSpc>
              </a:pPr>
              <a:endParaRPr/>
            </a:p>
          </p:txBody>
        </p:sp>
      </p:grpSp>
      <p:sp>
        <p:nvSpPr>
          <p:cNvPr id="6" name="TextBox 6"/>
          <p:cNvSpPr txBox="1"/>
          <p:nvPr/>
        </p:nvSpPr>
        <p:spPr>
          <a:xfrm>
            <a:off x="552697" y="5429205"/>
            <a:ext cx="8795844" cy="1390613"/>
          </a:xfrm>
          <a:prstGeom prst="rect">
            <a:avLst/>
          </a:prstGeom>
        </p:spPr>
        <p:txBody>
          <a:bodyPr lIns="0" tIns="0" rIns="0" bIns="0" rtlCol="0" anchor="t">
            <a:spAutoFit/>
          </a:bodyPr>
          <a:lstStyle/>
          <a:p>
            <a:pPr algn="l">
              <a:lnSpc>
                <a:spcPts val="5519"/>
              </a:lnSpc>
            </a:pPr>
            <a:r>
              <a:rPr lang="en-US" sz="4599">
                <a:solidFill>
                  <a:srgbClr val="2D3A5F"/>
                </a:solidFill>
                <a:latin typeface="Montserrat Bold"/>
              </a:rPr>
              <a:t>CROSS BORDER DEVELOPMENT TASKFORCE </a:t>
            </a:r>
          </a:p>
        </p:txBody>
      </p:sp>
      <p:sp>
        <p:nvSpPr>
          <p:cNvPr id="7" name="Freeform 7"/>
          <p:cNvSpPr/>
          <p:nvPr/>
        </p:nvSpPr>
        <p:spPr>
          <a:xfrm>
            <a:off x="552697" y="7482145"/>
            <a:ext cx="2324099" cy="1157824"/>
          </a:xfrm>
          <a:custGeom>
            <a:avLst/>
            <a:gdLst/>
            <a:ahLst/>
            <a:cxnLst/>
            <a:rect l="l" t="t" r="r" b="b"/>
            <a:pathLst>
              <a:path w="2324099" h="1157824">
                <a:moveTo>
                  <a:pt x="0" y="0"/>
                </a:moveTo>
                <a:lnTo>
                  <a:pt x="2324099" y="0"/>
                </a:lnTo>
                <a:lnTo>
                  <a:pt x="2324099" y="1157824"/>
                </a:lnTo>
                <a:lnTo>
                  <a:pt x="0" y="11578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8" name="TextBox 8"/>
          <p:cNvSpPr txBox="1"/>
          <p:nvPr/>
        </p:nvSpPr>
        <p:spPr>
          <a:xfrm>
            <a:off x="5003094" y="7354132"/>
            <a:ext cx="4140906" cy="1190588"/>
          </a:xfrm>
          <a:prstGeom prst="rect">
            <a:avLst/>
          </a:prstGeom>
        </p:spPr>
        <p:txBody>
          <a:bodyPr lIns="0" tIns="0" rIns="0" bIns="0" rtlCol="0" anchor="t">
            <a:spAutoFit/>
          </a:bodyPr>
          <a:lstStyle/>
          <a:p>
            <a:pPr algn="ctr">
              <a:lnSpc>
                <a:spcPts val="4795"/>
              </a:lnSpc>
            </a:pPr>
            <a:r>
              <a:rPr lang="en-US" sz="3996">
                <a:solidFill>
                  <a:srgbClr val="4F6AB3"/>
                </a:solidFill>
                <a:latin typeface="Montserrat Bold"/>
              </a:rPr>
              <a:t>EVA, ADELINA &amp; DROR</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47154" y="882224"/>
            <a:ext cx="1550919" cy="394554"/>
            <a:chOff x="0" y="0"/>
            <a:chExt cx="1914632" cy="487082"/>
          </a:xfrm>
        </p:grpSpPr>
        <p:sp>
          <p:nvSpPr>
            <p:cNvPr id="7" name="Freeform 7"/>
            <p:cNvSpPr/>
            <p:nvPr/>
          </p:nvSpPr>
          <p:spPr>
            <a:xfrm>
              <a:off x="0" y="0"/>
              <a:ext cx="1914652" cy="487045"/>
            </a:xfrm>
            <a:custGeom>
              <a:avLst/>
              <a:gdLst/>
              <a:ahLst/>
              <a:cxnLst/>
              <a:rect l="l" t="t" r="r" b="b"/>
              <a:pathLst>
                <a:path w="1914652" h="487045">
                  <a:moveTo>
                    <a:pt x="0" y="0"/>
                  </a:moveTo>
                  <a:lnTo>
                    <a:pt x="1914652" y="0"/>
                  </a:lnTo>
                  <a:lnTo>
                    <a:pt x="1914652" y="487045"/>
                  </a:lnTo>
                  <a:lnTo>
                    <a:pt x="0" y="487045"/>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p:cNvSpPr txBox="1"/>
          <p:nvPr/>
        </p:nvSpPr>
        <p:spPr>
          <a:xfrm>
            <a:off x="1905000" y="1545020"/>
            <a:ext cx="10318795" cy="654025"/>
          </a:xfrm>
          <a:prstGeom prst="rect">
            <a:avLst/>
          </a:prstGeom>
        </p:spPr>
        <p:txBody>
          <a:bodyPr wrap="square" lIns="0" tIns="0" rIns="0" bIns="0" rtlCol="0" anchor="t">
            <a:spAutoFit/>
          </a:bodyPr>
          <a:lstStyle/>
          <a:p>
            <a:pPr marL="0" marR="0" lvl="0" indent="0" algn="l" defTabSz="914400" rtl="0" eaLnBrk="1" fontAlgn="auto" latinLnBrk="0" hangingPunct="1">
              <a:lnSpc>
                <a:spcPts val="513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C77B9"/>
                </a:solidFill>
                <a:effectLst/>
                <a:uLnTx/>
                <a:uFillTx/>
                <a:latin typeface="Montserrat Bold"/>
                <a:ea typeface="+mn-ea"/>
                <a:cs typeface="+mn-cs"/>
              </a:rPr>
              <a:t>The IESF Taskforce Group</a:t>
            </a:r>
            <a:endParaRPr kumimoji="0" lang="en-US" sz="4800" b="0" i="0" u="none" strike="noStrike" kern="1200" cap="none" spc="0" normalizeH="0" baseline="0" noProof="0" dirty="0">
              <a:ln>
                <a:noFill/>
              </a:ln>
              <a:solidFill>
                <a:srgbClr val="262626"/>
              </a:solidFill>
              <a:effectLst/>
              <a:uLnTx/>
              <a:uFillTx/>
              <a:latin typeface="Montserrat"/>
              <a:ea typeface="+mn-ea"/>
              <a:cs typeface="+mn-cs"/>
            </a:endParaRPr>
          </a:p>
        </p:txBody>
      </p:sp>
      <p:grpSp>
        <p:nvGrpSpPr>
          <p:cNvPr id="9" name="Group 9"/>
          <p:cNvGrpSpPr/>
          <p:nvPr/>
        </p:nvGrpSpPr>
        <p:grpSpPr>
          <a:xfrm>
            <a:off x="12274624" y="0"/>
            <a:ext cx="6013375" cy="8794058"/>
            <a:chOff x="0" y="0"/>
            <a:chExt cx="8017833" cy="11725410"/>
          </a:xfrm>
        </p:grpSpPr>
        <p:sp>
          <p:nvSpPr>
            <p:cNvPr id="10" name="Freeform 10"/>
            <p:cNvSpPr/>
            <p:nvPr/>
          </p:nvSpPr>
          <p:spPr>
            <a:xfrm>
              <a:off x="0" y="0"/>
              <a:ext cx="8017844" cy="11725402"/>
            </a:xfrm>
            <a:custGeom>
              <a:avLst/>
              <a:gdLst/>
              <a:ahLst/>
              <a:cxnLst/>
              <a:rect l="l" t="t" r="r" b="b"/>
              <a:pathLst>
                <a:path w="8017844" h="11725402">
                  <a:moveTo>
                    <a:pt x="0" y="0"/>
                  </a:moveTo>
                  <a:lnTo>
                    <a:pt x="8017844" y="0"/>
                  </a:lnTo>
                  <a:lnTo>
                    <a:pt x="8017844" y="11725402"/>
                  </a:lnTo>
                  <a:lnTo>
                    <a:pt x="0" y="11725402"/>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1" name="TextBox 11"/>
          <p:cNvSpPr txBox="1"/>
          <p:nvPr/>
        </p:nvSpPr>
        <p:spPr>
          <a:xfrm>
            <a:off x="952500" y="953830"/>
            <a:ext cx="8198817" cy="291820"/>
          </a:xfrm>
          <a:prstGeom prst="rect">
            <a:avLst/>
          </a:prstGeom>
        </p:spPr>
        <p:txBody>
          <a:bodyPr lIns="0" tIns="0" rIns="0" bIns="0" rtlCol="0" anchor="t">
            <a:spAutoFit/>
          </a:bodyPr>
          <a:lstStyle/>
          <a:p>
            <a:pPr marL="0" marR="0" lvl="0" indent="0" algn="l" defTabSz="914400" rtl="0" eaLnBrk="1" fontAlgn="auto" latinLnBrk="0" hangingPunct="1">
              <a:lnSpc>
                <a:spcPts val="2218"/>
              </a:lnSpc>
              <a:spcBef>
                <a:spcPts val="0"/>
              </a:spcBef>
              <a:spcAft>
                <a:spcPts val="0"/>
              </a:spcAft>
              <a:buClrTx/>
              <a:buSzTx/>
              <a:buFontTx/>
              <a:buNone/>
              <a:tabLst/>
              <a:defRPr/>
            </a:pPr>
            <a:r>
              <a:rPr kumimoji="0" lang="en-US" sz="2054" b="0" i="0" u="none" strike="noStrike" kern="1200" cap="none" spc="0" normalizeH="0" baseline="0" noProof="0">
                <a:ln>
                  <a:noFill/>
                </a:ln>
                <a:solidFill>
                  <a:srgbClr val="FFFFFF"/>
                </a:solidFill>
                <a:effectLst/>
                <a:uLnTx/>
                <a:uFillTx/>
                <a:latin typeface="Montserrat Bold"/>
                <a:ea typeface="+mn-ea"/>
                <a:cs typeface="+mn-cs"/>
              </a:rPr>
              <a:t>IESF 2024</a:t>
            </a:r>
          </a:p>
        </p:txBody>
      </p:sp>
      <p:sp>
        <p:nvSpPr>
          <p:cNvPr id="93" name="Rectangle 92"/>
          <p:cNvSpPr/>
          <p:nvPr/>
        </p:nvSpPr>
        <p:spPr>
          <a:xfrm>
            <a:off x="12895633" y="3415729"/>
            <a:ext cx="503764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800" b="1" i="0" u="none" strike="noStrike" kern="1200" cap="none" spc="0" normalizeH="0" baseline="0" noProof="0" dirty="0">
                <a:ln>
                  <a:noFill/>
                </a:ln>
                <a:solidFill>
                  <a:prstClr val="white"/>
                </a:solidFill>
                <a:effectLst/>
                <a:uLnTx/>
                <a:uFillTx/>
                <a:latin typeface="Calibri"/>
                <a:ea typeface="+mn-ea"/>
                <a:cs typeface="+mn-cs"/>
              </a:rPr>
              <a:t>  </a:t>
            </a:r>
          </a:p>
        </p:txBody>
      </p:sp>
      <p:sp>
        <p:nvSpPr>
          <p:cNvPr id="94" name="Rectangle 93"/>
          <p:cNvSpPr/>
          <p:nvPr/>
        </p:nvSpPr>
        <p:spPr>
          <a:xfrm>
            <a:off x="12297383" y="2021868"/>
            <a:ext cx="5990617" cy="6914713"/>
          </a:xfrm>
          <a:prstGeom prst="rect">
            <a:avLst/>
          </a:prstGeom>
        </p:spPr>
        <p:txBody>
          <a:bodyPr wrap="square">
            <a:spAutoFit/>
          </a:bodyPr>
          <a:lstStyle/>
          <a:p>
            <a:pPr marL="0" marR="0" lvl="0" indent="0" algn="ctr" defTabSz="914400" rtl="0" eaLnBrk="1" fontAlgn="auto" latinLnBrk="0" hangingPunct="1">
              <a:lnSpc>
                <a:spcPts val="2799"/>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rPr>
              <a:t>This Group aims to foster collaboration, innovation, and growth within the IESF. </a:t>
            </a:r>
          </a:p>
          <a:p>
            <a:pPr marL="0" marR="0" lvl="0" indent="0" algn="ctr" defTabSz="914400" rtl="0" eaLnBrk="1" fontAlgn="auto" latinLnBrk="0" hangingPunct="1">
              <a:lnSpc>
                <a:spcPts val="2799"/>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endParaRPr>
          </a:p>
          <a:p>
            <a:pPr marL="0" marR="0" lvl="0" indent="0" algn="ctr" defTabSz="914400" rtl="0" eaLnBrk="1" fontAlgn="auto" latinLnBrk="0" hangingPunct="1">
              <a:lnSpc>
                <a:spcPts val="2799"/>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endParaRPr>
          </a:p>
          <a:p>
            <a:pPr marL="0" marR="0" lvl="0" indent="0" algn="ctr" defTabSz="914400" rtl="0" eaLnBrk="1" fontAlgn="auto" latinLnBrk="0" hangingPunct="1">
              <a:lnSpc>
                <a:spcPts val="2799"/>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rPr>
              <a:t>Main purpose: </a:t>
            </a:r>
          </a:p>
          <a:p>
            <a:pPr marL="0" marR="0" lvl="0" indent="0" algn="ctr" defTabSz="914400" rtl="0" eaLnBrk="1" fontAlgn="auto" latinLnBrk="0" hangingPunct="1">
              <a:lnSpc>
                <a:spcPts val="2799"/>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rPr>
              <a:t>identifying opportunities and developing strategies to enhance business performance / cross border activities</a:t>
            </a:r>
          </a:p>
          <a:p>
            <a:pPr marL="0" marR="0" lvl="0" indent="0" algn="ctr" defTabSz="914400" rtl="0" eaLnBrk="1" fontAlgn="auto" latinLnBrk="0" hangingPunct="1">
              <a:lnSpc>
                <a:spcPts val="2799"/>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endParaRPr>
          </a:p>
          <a:p>
            <a:pPr marL="0" marR="0" lvl="0" indent="0" algn="ctr" defTabSz="914400" rtl="0" eaLnBrk="1" fontAlgn="auto" latinLnBrk="0" hangingPunct="1">
              <a:lnSpc>
                <a:spcPts val="2799"/>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endParaRPr>
          </a:p>
          <a:p>
            <a:pPr marL="0" marR="0" lvl="0" indent="0" algn="ctr" defTabSz="914400" rtl="0" eaLnBrk="1" fontAlgn="auto" latinLnBrk="0" hangingPunct="1">
              <a:lnSpc>
                <a:spcPts val="2799"/>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endParaRPr>
          </a:p>
          <a:p>
            <a:pPr marL="0" marR="0" lvl="0" indent="0" algn="ctr" defTabSz="914400" rtl="0" eaLnBrk="1" fontAlgn="auto" latinLnBrk="0" hangingPunct="1">
              <a:lnSpc>
                <a:spcPts val="2799"/>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endParaRPr>
          </a:p>
          <a:p>
            <a:pPr marL="0" marR="0" lvl="0" indent="0" algn="ctr" defTabSz="914400" rtl="0" eaLnBrk="1" fontAlgn="auto" latinLnBrk="0" hangingPunct="1">
              <a:lnSpc>
                <a:spcPts val="2799"/>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endParaRPr>
          </a:p>
          <a:p>
            <a:pPr marL="0" marR="0" lvl="0" indent="0" algn="ctr" defTabSz="914400" rtl="0" eaLnBrk="1" fontAlgn="auto" latinLnBrk="0" hangingPunct="1">
              <a:lnSpc>
                <a:spcPts val="2799"/>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rPr>
              <a:t>Adelina &amp; Eva</a:t>
            </a:r>
          </a:p>
          <a:p>
            <a:pPr marL="0" marR="0" lvl="0" indent="0" algn="l" defTabSz="914400" rtl="0" eaLnBrk="1" fontAlgn="auto" latinLnBrk="0" hangingPunct="1">
              <a:lnSpc>
                <a:spcPts val="2799"/>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endParaRPr>
          </a:p>
          <a:p>
            <a:pPr marL="0" marR="0" lvl="0" indent="0" algn="l" defTabSz="914400" rtl="0" eaLnBrk="1" fontAlgn="auto" latinLnBrk="0" hangingPunct="1">
              <a:lnSpc>
                <a:spcPts val="2799"/>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Montserrat Bold" panose="00000800000000000000" pitchFamily="2" charset="-18"/>
              <a:ea typeface="Heebo" pitchFamily="34" charset="-122"/>
              <a:cs typeface="Heebo" pitchFamily="34" charset="-120"/>
            </a:endParaRPr>
          </a:p>
        </p:txBody>
      </p:sp>
      <p:sp>
        <p:nvSpPr>
          <p:cNvPr id="95" name="Freeform 12">
            <a:extLst>
              <a:ext uri="{FF2B5EF4-FFF2-40B4-BE49-F238E27FC236}">
                <a16:creationId xmlns:a16="http://schemas.microsoft.com/office/drawing/2014/main" id="{2F65BA2C-1ACD-9B50-7514-BCDF6358BC35}"/>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96" name="TextBox 13">
            <a:extLst>
              <a:ext uri="{FF2B5EF4-FFF2-40B4-BE49-F238E27FC236}">
                <a16:creationId xmlns:a16="http://schemas.microsoft.com/office/drawing/2014/main" id="{4D3F8808-9B2E-AC30-689A-6F844DC96E9A}"/>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pic>
        <p:nvPicPr>
          <p:cNvPr id="90" name="Afbeelding 89" descr="Afbeelding met Elektrisch blauw, ongewerveld dier, coelenterata&#10;&#10;Automatisch gegenereerde beschrijving">
            <a:extLst>
              <a:ext uri="{FF2B5EF4-FFF2-40B4-BE49-F238E27FC236}">
                <a16:creationId xmlns:a16="http://schemas.microsoft.com/office/drawing/2014/main" id="{DA7CAA1E-7CA1-E346-6133-EE8AC315A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708" y="2342112"/>
            <a:ext cx="10318794" cy="6191276"/>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94058"/>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715110" y="910322"/>
            <a:ext cx="625483" cy="625483"/>
          </a:xfrm>
          <a:custGeom>
            <a:avLst/>
            <a:gdLst/>
            <a:ahLst/>
            <a:cxnLst/>
            <a:rect l="l" t="t" r="r" b="b"/>
            <a:pathLst>
              <a:path w="625483" h="625483">
                <a:moveTo>
                  <a:pt x="0" y="0"/>
                </a:moveTo>
                <a:lnTo>
                  <a:pt x="625483" y="0"/>
                </a:lnTo>
                <a:lnTo>
                  <a:pt x="625483" y="625483"/>
                </a:lnTo>
                <a:lnTo>
                  <a:pt x="0" y="625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06039" y="759054"/>
            <a:ext cx="10452158" cy="7464736"/>
          </a:xfrm>
          <a:prstGeom prst="rect">
            <a:avLst/>
          </a:prstGeom>
        </p:spPr>
        <p:txBody>
          <a:bodyPr lIns="0" tIns="0" rIns="0" bIns="0" rtlCol="0" anchor="t">
            <a:spAutoFit/>
          </a:bodyPr>
          <a:lstStyle/>
          <a:p>
            <a:pPr marL="0" marR="0" lvl="0" indent="0" algn="ctr" defTabSz="914400" rtl="0" eaLnBrk="1" fontAlgn="auto" latinLnBrk="0" hangingPunct="1">
              <a:lnSpc>
                <a:spcPts val="6479"/>
              </a:lnSpc>
              <a:spcBef>
                <a:spcPts val="0"/>
              </a:spcBef>
              <a:spcAft>
                <a:spcPts val="0"/>
              </a:spcAft>
              <a:buClrTx/>
              <a:buSzTx/>
              <a:buFontTx/>
              <a:buNone/>
              <a:tabLst/>
              <a:defRPr/>
            </a:pPr>
            <a:r>
              <a:rPr kumimoji="0" lang="en-US" sz="5399" b="0" i="0" u="none" strike="noStrike" kern="1200" cap="none" spc="0" normalizeH="0" baseline="0" noProof="0" dirty="0">
                <a:ln>
                  <a:noFill/>
                </a:ln>
                <a:solidFill>
                  <a:srgbClr val="4F6AB3"/>
                </a:solidFill>
                <a:effectLst/>
                <a:uLnTx/>
                <a:uFillTx/>
                <a:latin typeface="Montserrat Bold"/>
                <a:ea typeface="+mn-ea"/>
                <a:cs typeface="+mn-cs"/>
              </a:rPr>
              <a:t>The Group has been divided in 5 subgroups</a:t>
            </a:r>
          </a:p>
          <a:p>
            <a:pPr marL="0" marR="0" lvl="0" indent="0" algn="l" defTabSz="914400" rtl="0" eaLnBrk="1" fontAlgn="auto" latinLnBrk="0" hangingPunct="1">
              <a:lnSpc>
                <a:spcPts val="6479"/>
              </a:lnSpc>
              <a:spcBef>
                <a:spcPts val="0"/>
              </a:spcBef>
              <a:spcAft>
                <a:spcPts val="0"/>
              </a:spcAft>
              <a:buClrTx/>
              <a:buSzTx/>
              <a:buFontTx/>
              <a:buNone/>
              <a:tabLst/>
              <a:defRPr/>
            </a:pPr>
            <a:endParaRPr kumimoji="0" lang="en-US" sz="5399" b="0" i="0" u="none" strike="noStrike" kern="1200" cap="none" spc="0" normalizeH="0" baseline="0" noProof="0" dirty="0">
              <a:ln>
                <a:noFill/>
              </a:ln>
              <a:solidFill>
                <a:srgbClr val="4F6AB3"/>
              </a:solidFill>
              <a:effectLst/>
              <a:uLnTx/>
              <a:uFillTx/>
              <a:latin typeface="Montserrat Bold"/>
              <a:ea typeface="+mn-ea"/>
              <a:cs typeface="+mn-cs"/>
            </a:endParaRPr>
          </a:p>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6AB3"/>
                </a:solidFill>
                <a:effectLst/>
                <a:uLnTx/>
                <a:uFillTx/>
                <a:latin typeface="Montserrat Black" panose="00000A00000000000000" pitchFamily="2" charset="-18"/>
                <a:ea typeface="+mn-ea"/>
                <a:cs typeface="+mn-cs"/>
              </a:rPr>
              <a:t>Americas</a:t>
            </a:r>
            <a:r>
              <a:rPr kumimoji="0" lang="en-US" sz="2400" b="0" i="0" u="none" strike="noStrike" kern="1200" cap="none" spc="0" normalizeH="0" baseline="0" noProof="0" dirty="0">
                <a:ln>
                  <a:noFill/>
                </a:ln>
                <a:solidFill>
                  <a:srgbClr val="4F6AB3"/>
                </a:solidFill>
                <a:effectLst/>
                <a:uLnTx/>
                <a:uFillTx/>
                <a:latin typeface="Montserrat Black" panose="00000A00000000000000" pitchFamily="2" charset="-18"/>
                <a:ea typeface="+mn-ea"/>
                <a:cs typeface="+mn-cs"/>
              </a:rPr>
              <a:t>:  </a:t>
            </a:r>
            <a:r>
              <a:rPr kumimoji="0" lang="en-US" sz="2400" i="0" u="none" strike="noStrike" kern="1200" cap="none" spc="0" normalizeH="0" baseline="0" noProof="0" dirty="0">
                <a:ln>
                  <a:noFill/>
                </a:ln>
                <a:solidFill>
                  <a:srgbClr val="4F6AB3"/>
                </a:solidFill>
                <a:effectLst/>
                <a:uLnTx/>
                <a:uFillTx/>
                <a:latin typeface="Montserrat" pitchFamily="2" charset="77"/>
              </a:rPr>
              <a:t>Gloria, Normand, Matt</a:t>
            </a:r>
          </a:p>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6AB3"/>
                </a:solidFill>
                <a:effectLst/>
                <a:uLnTx/>
                <a:uFillTx/>
                <a:latin typeface="Montserrat Black" panose="00000A00000000000000" pitchFamily="2" charset="-18"/>
                <a:ea typeface="+mn-ea"/>
                <a:cs typeface="+mn-cs"/>
              </a:rPr>
              <a:t>Asia-Pacific / Africa</a:t>
            </a:r>
            <a:r>
              <a:rPr kumimoji="0" lang="en-US" sz="2400" b="0" i="0" u="none" strike="noStrike" kern="1200" cap="none" spc="0" normalizeH="0" baseline="0" noProof="0" dirty="0">
                <a:ln>
                  <a:noFill/>
                </a:ln>
                <a:solidFill>
                  <a:srgbClr val="4F6AB3"/>
                </a:solidFill>
                <a:effectLst/>
                <a:uLnTx/>
                <a:uFillTx/>
                <a:latin typeface="Montserrat Black" panose="00000A00000000000000" pitchFamily="2" charset="-18"/>
                <a:ea typeface="+mn-ea"/>
                <a:cs typeface="+mn-cs"/>
              </a:rPr>
              <a:t>:  </a:t>
            </a:r>
            <a:r>
              <a:rPr kumimoji="0" lang="en-US" sz="2400" i="0" strike="noStrike" kern="1200" cap="none" spc="0" normalizeH="0" baseline="0" noProof="0" dirty="0">
                <a:ln>
                  <a:noFill/>
                </a:ln>
                <a:solidFill>
                  <a:srgbClr val="4F6AB3"/>
                </a:solidFill>
                <a:effectLst/>
                <a:uLnTx/>
                <a:uFillTx/>
                <a:latin typeface="Montserrat" pitchFamily="2" charset="77"/>
              </a:rPr>
              <a:t>Leonie, Nathalie, Emmanuel, Vivek </a:t>
            </a:r>
          </a:p>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6AB3"/>
                </a:solidFill>
                <a:effectLst/>
                <a:uLnTx/>
                <a:uFillTx/>
                <a:latin typeface="Montserrat Black" panose="00000A00000000000000" pitchFamily="2" charset="-18"/>
                <a:ea typeface="+mn-ea"/>
                <a:cs typeface="+mn-cs"/>
              </a:rPr>
              <a:t>Central Group</a:t>
            </a:r>
            <a:r>
              <a:rPr kumimoji="0" lang="en-US" sz="2400" b="0" i="0" u="none" strike="noStrike" kern="1200" cap="none" spc="0" normalizeH="0" baseline="0" noProof="0" dirty="0">
                <a:ln>
                  <a:noFill/>
                </a:ln>
                <a:solidFill>
                  <a:srgbClr val="4F6AB3"/>
                </a:solidFill>
                <a:effectLst/>
                <a:uLnTx/>
                <a:uFillTx/>
                <a:latin typeface="Montserrat Black" panose="00000A00000000000000" pitchFamily="2" charset="-18"/>
                <a:ea typeface="+mn-ea"/>
                <a:cs typeface="+mn-cs"/>
              </a:rPr>
              <a:t>:  </a:t>
            </a:r>
            <a:r>
              <a:rPr kumimoji="0" lang="en-US" sz="2400" i="0" u="none" strike="noStrike" kern="1200" cap="none" spc="0" normalizeH="0" baseline="0" noProof="0" dirty="0">
                <a:ln>
                  <a:noFill/>
                </a:ln>
                <a:solidFill>
                  <a:srgbClr val="4F6AB3"/>
                </a:solidFill>
                <a:effectLst/>
                <a:uLnTx/>
                <a:uFillTx/>
                <a:latin typeface="Montserrat" pitchFamily="2" charset="77"/>
              </a:rPr>
              <a:t>Ewa, Stephan, Seher, Victor</a:t>
            </a:r>
          </a:p>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6AB3"/>
                </a:solidFill>
                <a:effectLst/>
                <a:uLnTx/>
                <a:uFillTx/>
                <a:latin typeface="Montserrat Black" panose="00000A00000000000000" pitchFamily="2" charset="-18"/>
                <a:ea typeface="+mn-ea"/>
                <a:cs typeface="+mn-cs"/>
              </a:rPr>
              <a:t>Northern Group</a:t>
            </a:r>
            <a:r>
              <a:rPr kumimoji="0" lang="en-US" sz="2400" b="0" i="0" u="none" strike="noStrike" kern="1200" cap="none" spc="0" normalizeH="0" baseline="0" noProof="0" dirty="0">
                <a:ln>
                  <a:noFill/>
                </a:ln>
                <a:solidFill>
                  <a:srgbClr val="4F6AB3"/>
                </a:solidFill>
                <a:effectLst/>
                <a:uLnTx/>
                <a:uFillTx/>
                <a:latin typeface="Montserrat Black" panose="00000A00000000000000" pitchFamily="2" charset="-18"/>
                <a:ea typeface="+mn-ea"/>
                <a:cs typeface="+mn-cs"/>
              </a:rPr>
              <a:t>:  </a:t>
            </a:r>
            <a:r>
              <a:rPr kumimoji="0" lang="en-US" sz="2400" i="0" u="none" strike="noStrike" kern="1200" cap="none" spc="0" normalizeH="0" baseline="0" noProof="0" dirty="0">
                <a:ln>
                  <a:noFill/>
                </a:ln>
                <a:solidFill>
                  <a:srgbClr val="4F6AB3"/>
                </a:solidFill>
                <a:effectLst/>
                <a:uLnTx/>
                <a:uFillTx/>
                <a:latin typeface="Montserrat" pitchFamily="2" charset="77"/>
              </a:rPr>
              <a:t>Eva, Marianne, Ian, Tor</a:t>
            </a:r>
          </a:p>
          <a:p>
            <a:pPr marL="0" marR="0" lvl="0" indent="0" algn="l" defTabSz="914400" rtl="0" eaLnBrk="1" fontAlgn="auto" latinLnBrk="0" hangingPunct="1">
              <a:lnSpc>
                <a:spcPts val="6479"/>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6AB3"/>
                </a:solidFill>
                <a:effectLst/>
                <a:uLnTx/>
                <a:uFillTx/>
                <a:latin typeface="Montserrat Black" panose="00000A00000000000000" pitchFamily="2" charset="-18"/>
                <a:ea typeface="+mn-ea"/>
                <a:cs typeface="+mn-cs"/>
              </a:rPr>
              <a:t>Western Europe</a:t>
            </a:r>
            <a:r>
              <a:rPr kumimoji="0" lang="en-US" sz="2400" b="0" i="0" u="none" strike="noStrike" kern="1200" cap="none" spc="0" normalizeH="0" baseline="0" noProof="0" dirty="0">
                <a:ln>
                  <a:noFill/>
                </a:ln>
                <a:solidFill>
                  <a:srgbClr val="4F6AB3"/>
                </a:solidFill>
                <a:effectLst/>
                <a:uLnTx/>
                <a:uFillTx/>
                <a:latin typeface="Montserrat Black" panose="00000A00000000000000" pitchFamily="2" charset="-18"/>
                <a:ea typeface="+mn-ea"/>
                <a:cs typeface="+mn-cs"/>
              </a:rPr>
              <a:t>:  </a:t>
            </a:r>
            <a:r>
              <a:rPr kumimoji="0" lang="en-US" sz="2400" i="0" u="none" strike="noStrike" kern="1200" cap="none" spc="0" normalizeH="0" baseline="0" noProof="0" dirty="0">
                <a:ln>
                  <a:noFill/>
                </a:ln>
                <a:solidFill>
                  <a:srgbClr val="4F6AB3"/>
                </a:solidFill>
                <a:effectLst/>
                <a:uLnTx/>
                <a:uFillTx/>
                <a:latin typeface="Montserrat" pitchFamily="2" charset="77"/>
              </a:rPr>
              <a:t>Adelina, Didier, Edouard, Tim, Bart</a:t>
            </a:r>
          </a:p>
          <a:p>
            <a:pPr marL="0" marR="0" lvl="0" indent="0" algn="l" defTabSz="914400" rtl="0" eaLnBrk="1" fontAlgn="auto" latinLnBrk="0" hangingPunct="1">
              <a:lnSpc>
                <a:spcPts val="6479"/>
              </a:lnSpc>
              <a:spcBef>
                <a:spcPts val="0"/>
              </a:spcBef>
              <a:spcAft>
                <a:spcPts val="0"/>
              </a:spcAft>
              <a:buClrTx/>
              <a:buSzTx/>
              <a:buFontTx/>
              <a:buNone/>
              <a:tabLst/>
              <a:defRPr/>
            </a:pPr>
            <a:endParaRPr kumimoji="0" lang="en-US" sz="5399" b="0" i="0" u="none" strike="noStrike" kern="1200" cap="none" spc="0" normalizeH="0" baseline="0" noProof="0" dirty="0">
              <a:ln>
                <a:noFill/>
              </a:ln>
              <a:solidFill>
                <a:srgbClr val="4F6AB3"/>
              </a:solidFill>
              <a:effectLst/>
              <a:uLnTx/>
              <a:uFillTx/>
              <a:latin typeface="Montserrat Bold"/>
              <a:ea typeface="+mn-ea"/>
              <a:cs typeface="+mn-cs"/>
            </a:endParaRPr>
          </a:p>
        </p:txBody>
      </p:sp>
      <p:sp>
        <p:nvSpPr>
          <p:cNvPr id="16" name="Rechthoek 15">
            <a:extLst>
              <a:ext uri="{FF2B5EF4-FFF2-40B4-BE49-F238E27FC236}">
                <a16:creationId xmlns:a16="http://schemas.microsoft.com/office/drawing/2014/main" id="{BEF903DD-7CAF-2A37-1EF6-7F9E14066113}"/>
              </a:ext>
            </a:extLst>
          </p:cNvPr>
          <p:cNvSpPr/>
          <p:nvPr/>
        </p:nvSpPr>
        <p:spPr>
          <a:xfrm>
            <a:off x="0" y="-1"/>
            <a:ext cx="6324600" cy="8736663"/>
          </a:xfrm>
          <a:prstGeom prst="rect">
            <a:avLst/>
          </a:prstGeom>
          <a:ln w="50800">
            <a:solidFill>
              <a:srgbClr val="5B77B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2">
            <a:extLst>
              <a:ext uri="{FF2B5EF4-FFF2-40B4-BE49-F238E27FC236}">
                <a16:creationId xmlns:a16="http://schemas.microsoft.com/office/drawing/2014/main" id="{29386D1E-894C-7BE0-E514-4210665691B5}"/>
              </a:ext>
            </a:extLst>
          </p:cNvPr>
          <p:cNvSpPr txBox="1"/>
          <p:nvPr/>
        </p:nvSpPr>
        <p:spPr>
          <a:xfrm>
            <a:off x="2147389" y="4351895"/>
            <a:ext cx="2815274" cy="3077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3A5F"/>
              </a:solidFill>
              <a:effectLst/>
              <a:uLnTx/>
              <a:uFillTx/>
              <a:latin typeface="Montserrat"/>
              <a:ea typeface="+mn-ea"/>
              <a:cs typeface="+mn-cs"/>
            </a:endParaRPr>
          </a:p>
        </p:txBody>
      </p:sp>
      <p:sp>
        <p:nvSpPr>
          <p:cNvPr id="7" name="AutoShape 2" descr="ix Building Blocks for Business Success | UAG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Picture 17"/>
          <p:cNvPicPr>
            <a:picLocks noChangeAspect="1"/>
          </p:cNvPicPr>
          <p:nvPr/>
        </p:nvPicPr>
        <p:blipFill>
          <a:blip r:embed="rId6"/>
          <a:stretch>
            <a:fillRect/>
          </a:stretch>
        </p:blipFill>
        <p:spPr>
          <a:xfrm>
            <a:off x="0" y="0"/>
            <a:ext cx="6360402" cy="8787446"/>
          </a:xfrm>
          <a:prstGeom prst="rect">
            <a:avLst/>
          </a:prstGeom>
        </p:spPr>
      </p:pic>
      <p:sp>
        <p:nvSpPr>
          <p:cNvPr id="8" name="Freeform 12">
            <a:extLst>
              <a:ext uri="{FF2B5EF4-FFF2-40B4-BE49-F238E27FC236}">
                <a16:creationId xmlns:a16="http://schemas.microsoft.com/office/drawing/2014/main" id="{6DC7B26F-51EC-C525-6CF8-A1E958BFB4EE}"/>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11" name="TextBox 13">
            <a:extLst>
              <a:ext uri="{FF2B5EF4-FFF2-40B4-BE49-F238E27FC236}">
                <a16:creationId xmlns:a16="http://schemas.microsoft.com/office/drawing/2014/main" id="{26D72EBD-B431-1A56-136E-A9BBC7C4C7BD}"/>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4"/>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0" y="-139905"/>
            <a:ext cx="18287998" cy="3100461"/>
            <a:chOff x="0" y="0"/>
            <a:chExt cx="24590182" cy="3973821"/>
          </a:xfrm>
        </p:grpSpPr>
        <p:sp>
          <p:nvSpPr>
            <p:cNvPr id="8" name="Freeform 8"/>
            <p:cNvSpPr/>
            <p:nvPr/>
          </p:nvSpPr>
          <p:spPr>
            <a:xfrm>
              <a:off x="0" y="0"/>
              <a:ext cx="24590192" cy="3973818"/>
            </a:xfrm>
            <a:custGeom>
              <a:avLst/>
              <a:gdLst/>
              <a:ahLst/>
              <a:cxnLst/>
              <a:rect l="l" t="t" r="r" b="b"/>
              <a:pathLst>
                <a:path w="24590192" h="3973818">
                  <a:moveTo>
                    <a:pt x="0" y="0"/>
                  </a:moveTo>
                  <a:lnTo>
                    <a:pt x="24590192" y="0"/>
                  </a:lnTo>
                  <a:lnTo>
                    <a:pt x="24590192" y="3973818"/>
                  </a:lnTo>
                  <a:lnTo>
                    <a:pt x="0" y="3973818"/>
                  </a:lnTo>
                  <a:close/>
                </a:path>
              </a:pathLst>
            </a:custGeom>
            <a:solidFill>
              <a:srgbClr val="2D3A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0" y="2840462"/>
            <a:ext cx="4633133" cy="5937778"/>
            <a:chOff x="0" y="0"/>
            <a:chExt cx="1220249" cy="1563859"/>
          </a:xfrm>
        </p:grpSpPr>
        <p:sp>
          <p:nvSpPr>
            <p:cNvPr id="10" name="Freeform 10"/>
            <p:cNvSpPr/>
            <p:nvPr/>
          </p:nvSpPr>
          <p:spPr>
            <a:xfrm>
              <a:off x="0" y="0"/>
              <a:ext cx="1220249" cy="1563859"/>
            </a:xfrm>
            <a:custGeom>
              <a:avLst/>
              <a:gdLst/>
              <a:ahLst/>
              <a:cxnLst/>
              <a:rect l="l" t="t" r="r" b="b"/>
              <a:pathLst>
                <a:path w="1220249" h="1563859">
                  <a:moveTo>
                    <a:pt x="0" y="0"/>
                  </a:moveTo>
                  <a:lnTo>
                    <a:pt x="1220249" y="0"/>
                  </a:lnTo>
                  <a:lnTo>
                    <a:pt x="1220249" y="1563859"/>
                  </a:lnTo>
                  <a:lnTo>
                    <a:pt x="0" y="1563859"/>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0"/>
              <a:ext cx="1220249" cy="1563859"/>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4598004" y="2840462"/>
            <a:ext cx="4586325" cy="5937778"/>
            <a:chOff x="0" y="0"/>
            <a:chExt cx="1207921" cy="1563859"/>
          </a:xfrm>
        </p:grpSpPr>
        <p:sp>
          <p:nvSpPr>
            <p:cNvPr id="13" name="Freeform 13"/>
            <p:cNvSpPr/>
            <p:nvPr/>
          </p:nvSpPr>
          <p:spPr>
            <a:xfrm>
              <a:off x="0" y="0"/>
              <a:ext cx="1207921" cy="1563859"/>
            </a:xfrm>
            <a:custGeom>
              <a:avLst/>
              <a:gdLst/>
              <a:ahLst/>
              <a:cxnLst/>
              <a:rect l="l" t="t" r="r" b="b"/>
              <a:pathLst>
                <a:path w="1207921" h="1563859">
                  <a:moveTo>
                    <a:pt x="0" y="0"/>
                  </a:moveTo>
                  <a:lnTo>
                    <a:pt x="1207921" y="0"/>
                  </a:lnTo>
                  <a:lnTo>
                    <a:pt x="1207921" y="1563859"/>
                  </a:lnTo>
                  <a:lnTo>
                    <a:pt x="0" y="1563859"/>
                  </a:lnTo>
                  <a:close/>
                </a:path>
              </a:pathLst>
            </a:custGeom>
            <a:solidFill>
              <a:srgbClr val="E1E1E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0"/>
              <a:ext cx="1207921" cy="1563859"/>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9151744" y="2840462"/>
            <a:ext cx="4582515" cy="5937778"/>
            <a:chOff x="0" y="0"/>
            <a:chExt cx="1206918" cy="1563859"/>
          </a:xfrm>
        </p:grpSpPr>
        <p:sp>
          <p:nvSpPr>
            <p:cNvPr id="16" name="Freeform 16"/>
            <p:cNvSpPr/>
            <p:nvPr/>
          </p:nvSpPr>
          <p:spPr>
            <a:xfrm>
              <a:off x="0" y="0"/>
              <a:ext cx="1206918" cy="1563859"/>
            </a:xfrm>
            <a:custGeom>
              <a:avLst/>
              <a:gdLst/>
              <a:ahLst/>
              <a:cxnLst/>
              <a:rect l="l" t="t" r="r" b="b"/>
              <a:pathLst>
                <a:path w="1206918" h="1563859">
                  <a:moveTo>
                    <a:pt x="0" y="0"/>
                  </a:moveTo>
                  <a:lnTo>
                    <a:pt x="1206918" y="0"/>
                  </a:lnTo>
                  <a:lnTo>
                    <a:pt x="1206918" y="1563859"/>
                  </a:lnTo>
                  <a:lnTo>
                    <a:pt x="0" y="1563859"/>
                  </a:lnTo>
                  <a:close/>
                </a:path>
              </a:pathLst>
            </a:custGeom>
            <a:solidFill>
              <a:srgbClr val="5C77B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0" y="0"/>
              <a:ext cx="1206918" cy="1563859"/>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13734259" y="2840462"/>
            <a:ext cx="4553740" cy="5937778"/>
            <a:chOff x="0" y="0"/>
            <a:chExt cx="1199339" cy="1563859"/>
          </a:xfrm>
        </p:grpSpPr>
        <p:sp>
          <p:nvSpPr>
            <p:cNvPr id="19" name="Freeform 19"/>
            <p:cNvSpPr/>
            <p:nvPr/>
          </p:nvSpPr>
          <p:spPr>
            <a:xfrm>
              <a:off x="0" y="0"/>
              <a:ext cx="1199339" cy="1563859"/>
            </a:xfrm>
            <a:custGeom>
              <a:avLst/>
              <a:gdLst/>
              <a:ahLst/>
              <a:cxnLst/>
              <a:rect l="l" t="t" r="r" b="b"/>
              <a:pathLst>
                <a:path w="1199339" h="1563859">
                  <a:moveTo>
                    <a:pt x="0" y="0"/>
                  </a:moveTo>
                  <a:lnTo>
                    <a:pt x="1199339" y="0"/>
                  </a:lnTo>
                  <a:lnTo>
                    <a:pt x="1199339" y="1563859"/>
                  </a:lnTo>
                  <a:lnTo>
                    <a:pt x="0" y="1563859"/>
                  </a:lnTo>
                  <a:close/>
                </a:path>
              </a:pathLst>
            </a:custGeom>
            <a:solidFill>
              <a:srgbClr val="E9ED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0" y="0"/>
              <a:ext cx="1199339" cy="1563859"/>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3738943" y="6262454"/>
            <a:ext cx="1718122" cy="1718122"/>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39700"/>
              <a:ext cx="533400" cy="533400"/>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8268647" y="6262454"/>
            <a:ext cx="1718122" cy="171812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E1E1E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39700"/>
              <a:ext cx="533400" cy="533400"/>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12859152" y="6262454"/>
            <a:ext cx="1718122" cy="171812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5C77B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39700"/>
              <a:ext cx="533400" cy="533400"/>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30"/>
          <p:cNvSpPr txBox="1"/>
          <p:nvPr/>
        </p:nvSpPr>
        <p:spPr>
          <a:xfrm>
            <a:off x="1028700" y="730307"/>
            <a:ext cx="13793637" cy="711740"/>
          </a:xfrm>
          <a:prstGeom prst="rect">
            <a:avLst/>
          </a:prstGeom>
        </p:spPr>
        <p:txBody>
          <a:bodyPr lIns="0" tIns="0" rIns="0" bIns="0" rtlCol="0" anchor="t">
            <a:spAutoFit/>
          </a:bodyPr>
          <a:lstStyle/>
          <a:p>
            <a:pPr marL="0" marR="0" lvl="0" indent="0" algn="l" defTabSz="914400" rtl="0" eaLnBrk="1" fontAlgn="auto" latinLnBrk="0" hangingPunct="1">
              <a:lnSpc>
                <a:spcPts val="5375"/>
              </a:lnSpc>
              <a:spcBef>
                <a:spcPts val="0"/>
              </a:spcBef>
              <a:spcAft>
                <a:spcPts val="0"/>
              </a:spcAft>
              <a:buClrTx/>
              <a:buSzTx/>
              <a:buFontTx/>
              <a:buNone/>
              <a:tabLst/>
              <a:defRPr/>
            </a:pPr>
            <a:r>
              <a:rPr kumimoji="0" lang="hu-HU" sz="5400" b="1" i="0" u="none" strike="noStrike" kern="1200" cap="none" spc="0" normalizeH="0" baseline="0" noProof="0" dirty="0">
                <a:ln>
                  <a:noFill/>
                </a:ln>
                <a:solidFill>
                  <a:prstClr val="white"/>
                </a:solidFill>
                <a:effectLst/>
                <a:uLnTx/>
                <a:uFillTx/>
                <a:latin typeface="Montserrat Bold"/>
                <a:ea typeface="+mn-ea"/>
                <a:cs typeface="+mn-cs"/>
              </a:rPr>
              <a:t>ACTIONS</a:t>
            </a:r>
            <a:endParaRPr kumimoji="0" lang="en-US" sz="5400" b="1" i="0" u="none" strike="noStrike" kern="1200" cap="none" spc="0" normalizeH="0" baseline="0" noProof="0" dirty="0">
              <a:ln>
                <a:noFill/>
              </a:ln>
              <a:solidFill>
                <a:prstClr val="white"/>
              </a:solidFill>
              <a:effectLst/>
              <a:uLnTx/>
              <a:uFillTx/>
              <a:latin typeface="Montserrat Bold"/>
              <a:ea typeface="+mn-ea"/>
              <a:cs typeface="+mn-cs"/>
            </a:endParaRPr>
          </a:p>
        </p:txBody>
      </p:sp>
      <p:sp>
        <p:nvSpPr>
          <p:cNvPr id="31" name="TextBox 31"/>
          <p:cNvSpPr txBox="1"/>
          <p:nvPr/>
        </p:nvSpPr>
        <p:spPr>
          <a:xfrm>
            <a:off x="16415944" y="9378176"/>
            <a:ext cx="1517332" cy="352425"/>
          </a:xfrm>
          <a:prstGeom prst="rect">
            <a:avLst/>
          </a:prstGeom>
        </p:spPr>
        <p:txBody>
          <a:bodyPr lIns="0" tIns="0" rIns="0" bIns="0" rtlCol="0" anchor="t">
            <a:spAutoFit/>
          </a:bodyPr>
          <a:lstStyle/>
          <a:p>
            <a:pPr marL="0" marR="0" lvl="0" indent="0" algn="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a:ea typeface="+mn-ea"/>
                <a:cs typeface="+mn-cs"/>
              </a:rPr>
              <a:t>IESF I 11</a:t>
            </a:r>
          </a:p>
        </p:txBody>
      </p:sp>
      <p:sp>
        <p:nvSpPr>
          <p:cNvPr id="32" name="TextBox 32"/>
          <p:cNvSpPr txBox="1"/>
          <p:nvPr/>
        </p:nvSpPr>
        <p:spPr>
          <a:xfrm>
            <a:off x="825698" y="3200702"/>
            <a:ext cx="2709881" cy="1094684"/>
          </a:xfrm>
          <a:prstGeom prst="rect">
            <a:avLst/>
          </a:prstGeom>
        </p:spPr>
        <p:txBody>
          <a:bodyPr wrap="square" lIns="0" tIns="0" rIns="0" bIns="0" rtlCol="0" anchor="t">
            <a:spAutoFit/>
          </a:bodyPr>
          <a:lstStyle/>
          <a:p>
            <a:pPr marL="0" marR="0" lvl="0" indent="0" algn="ctr" defTabSz="914400" rtl="0" eaLnBrk="1" fontAlgn="auto" latinLnBrk="0" hangingPunct="1">
              <a:lnSpc>
                <a:spcPts val="8959"/>
              </a:lnSpc>
              <a:spcBef>
                <a:spcPts val="0"/>
              </a:spcBef>
              <a:spcAft>
                <a:spcPts val="0"/>
              </a:spcAft>
              <a:buClrTx/>
              <a:buSzTx/>
              <a:buFontTx/>
              <a:buNone/>
              <a:tabLst/>
              <a:defRPr/>
            </a:pPr>
            <a:r>
              <a:rPr kumimoji="0" lang="en-US" sz="6399" b="0" i="0" u="none" strike="noStrike" kern="1200" cap="none" spc="0" normalizeH="0" baseline="0" noProof="0" dirty="0">
                <a:ln>
                  <a:noFill/>
                </a:ln>
                <a:solidFill>
                  <a:srgbClr val="5C77B9"/>
                </a:solidFill>
                <a:effectLst/>
                <a:uLnTx/>
                <a:uFillTx/>
                <a:latin typeface="Montserrat Bold"/>
                <a:ea typeface="+mn-ea"/>
                <a:cs typeface="+mn-cs"/>
              </a:rPr>
              <a:t>STEP 1</a:t>
            </a:r>
          </a:p>
        </p:txBody>
      </p:sp>
      <p:sp>
        <p:nvSpPr>
          <p:cNvPr id="33" name="TextBox 33"/>
          <p:cNvSpPr txBox="1"/>
          <p:nvPr/>
        </p:nvSpPr>
        <p:spPr>
          <a:xfrm>
            <a:off x="9986769" y="3050991"/>
            <a:ext cx="2872383" cy="1094684"/>
          </a:xfrm>
          <a:prstGeom prst="rect">
            <a:avLst/>
          </a:prstGeom>
        </p:spPr>
        <p:txBody>
          <a:bodyPr lIns="0" tIns="0" rIns="0" bIns="0" rtlCol="0" anchor="t">
            <a:spAutoFit/>
          </a:bodyPr>
          <a:lstStyle/>
          <a:p>
            <a:pPr marL="0" marR="0" lvl="0" indent="0" algn="ctr" defTabSz="914400" rtl="0" eaLnBrk="1" fontAlgn="auto" latinLnBrk="0" hangingPunct="1">
              <a:lnSpc>
                <a:spcPts val="8959"/>
              </a:lnSpc>
              <a:spcBef>
                <a:spcPts val="0"/>
              </a:spcBef>
              <a:spcAft>
                <a:spcPts val="0"/>
              </a:spcAft>
              <a:buClrTx/>
              <a:buSzTx/>
              <a:buFontTx/>
              <a:buNone/>
              <a:tabLst/>
              <a:defRPr/>
            </a:pPr>
            <a:r>
              <a:rPr kumimoji="0" lang="en-US" sz="6399" b="0" i="0" u="none" strike="noStrike" kern="1200" cap="none" spc="0" normalizeH="0" baseline="0" noProof="0" dirty="0">
                <a:ln>
                  <a:noFill/>
                </a:ln>
                <a:solidFill>
                  <a:srgbClr val="FFFFFF"/>
                </a:solidFill>
                <a:effectLst/>
                <a:uLnTx/>
                <a:uFillTx/>
                <a:latin typeface="Montserrat Bold"/>
                <a:ea typeface="+mn-ea"/>
                <a:cs typeface="+mn-cs"/>
              </a:rPr>
              <a:t>STEP 3</a:t>
            </a:r>
          </a:p>
        </p:txBody>
      </p:sp>
      <p:sp>
        <p:nvSpPr>
          <p:cNvPr id="34" name="TextBox 34"/>
          <p:cNvSpPr txBox="1"/>
          <p:nvPr/>
        </p:nvSpPr>
        <p:spPr>
          <a:xfrm>
            <a:off x="14642009" y="3050991"/>
            <a:ext cx="2951262" cy="1094684"/>
          </a:xfrm>
          <a:prstGeom prst="rect">
            <a:avLst/>
          </a:prstGeom>
        </p:spPr>
        <p:txBody>
          <a:bodyPr lIns="0" tIns="0" rIns="0" bIns="0" rtlCol="0" anchor="t">
            <a:spAutoFit/>
          </a:bodyPr>
          <a:lstStyle/>
          <a:p>
            <a:pPr marL="0" marR="0" lvl="0" indent="0" algn="ctr" defTabSz="914400" rtl="0" eaLnBrk="1" fontAlgn="auto" latinLnBrk="0" hangingPunct="1">
              <a:lnSpc>
                <a:spcPts val="8959"/>
              </a:lnSpc>
              <a:spcBef>
                <a:spcPts val="0"/>
              </a:spcBef>
              <a:spcAft>
                <a:spcPts val="0"/>
              </a:spcAft>
              <a:buClrTx/>
              <a:buSzTx/>
              <a:buFontTx/>
              <a:buNone/>
              <a:tabLst/>
              <a:defRPr/>
            </a:pPr>
            <a:r>
              <a:rPr kumimoji="0" lang="en-US" sz="6399" b="0" i="0" u="none" strike="noStrike" kern="1200" cap="none" spc="0" normalizeH="0" baseline="0" noProof="0" dirty="0">
                <a:ln>
                  <a:noFill/>
                </a:ln>
                <a:solidFill>
                  <a:srgbClr val="5C77B9"/>
                </a:solidFill>
                <a:effectLst/>
                <a:uLnTx/>
                <a:uFillTx/>
                <a:latin typeface="Montserrat Bold"/>
                <a:ea typeface="+mn-ea"/>
                <a:cs typeface="+mn-cs"/>
              </a:rPr>
              <a:t>STEP 4</a:t>
            </a:r>
          </a:p>
        </p:txBody>
      </p:sp>
      <p:sp>
        <p:nvSpPr>
          <p:cNvPr id="36" name="TextBox 36"/>
          <p:cNvSpPr txBox="1"/>
          <p:nvPr/>
        </p:nvSpPr>
        <p:spPr>
          <a:xfrm>
            <a:off x="5440566" y="3050991"/>
            <a:ext cx="2870802" cy="1094684"/>
          </a:xfrm>
          <a:prstGeom prst="rect">
            <a:avLst/>
          </a:prstGeom>
        </p:spPr>
        <p:txBody>
          <a:bodyPr lIns="0" tIns="0" rIns="0" bIns="0" rtlCol="0" anchor="t">
            <a:spAutoFit/>
          </a:bodyPr>
          <a:lstStyle/>
          <a:p>
            <a:pPr marL="0" marR="0" lvl="0" indent="0" algn="ctr" defTabSz="914400" rtl="0" eaLnBrk="1" fontAlgn="auto" latinLnBrk="0" hangingPunct="1">
              <a:lnSpc>
                <a:spcPts val="8959"/>
              </a:lnSpc>
              <a:spcBef>
                <a:spcPts val="0"/>
              </a:spcBef>
              <a:spcAft>
                <a:spcPts val="0"/>
              </a:spcAft>
              <a:buClrTx/>
              <a:buSzTx/>
              <a:buFontTx/>
              <a:buNone/>
              <a:tabLst/>
              <a:defRPr/>
            </a:pPr>
            <a:r>
              <a:rPr kumimoji="0" lang="en-US" sz="6399" b="0" i="0" u="none" strike="noStrike" kern="1200" cap="none" spc="0" normalizeH="0" baseline="0" noProof="0" dirty="0">
                <a:ln>
                  <a:noFill/>
                </a:ln>
                <a:solidFill>
                  <a:srgbClr val="2D3A5F"/>
                </a:solidFill>
                <a:effectLst/>
                <a:uLnTx/>
                <a:uFillTx/>
                <a:latin typeface="Montserrat Bold"/>
                <a:ea typeface="+mn-ea"/>
                <a:cs typeface="+mn-cs"/>
              </a:rPr>
              <a:t>STEP 2</a:t>
            </a:r>
          </a:p>
        </p:txBody>
      </p:sp>
      <p:sp>
        <p:nvSpPr>
          <p:cNvPr id="42" name="Szövegdoboz 41">
            <a:extLst>
              <a:ext uri="{FF2B5EF4-FFF2-40B4-BE49-F238E27FC236}">
                <a16:creationId xmlns:a16="http://schemas.microsoft.com/office/drawing/2014/main" id="{86C15840-8B70-6082-DEDD-B8680BD25EDF}"/>
              </a:ext>
            </a:extLst>
          </p:cNvPr>
          <p:cNvSpPr txBox="1"/>
          <p:nvPr/>
        </p:nvSpPr>
        <p:spPr>
          <a:xfrm>
            <a:off x="609600" y="4883085"/>
            <a:ext cx="2925979" cy="3695114"/>
          </a:xfrm>
          <a:prstGeom prst="rect">
            <a:avLst/>
          </a:prstGeom>
          <a:noFill/>
        </p:spPr>
        <p:txBody>
          <a:bodyPr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Understand</a:t>
            </a:r>
            <a:r>
              <a:rPr kumimoji="0" lang="hu-HU" sz="2000" b="0" i="0" u="none" strike="noStrike" kern="1200" cap="none" spc="0" normalizeH="0" baseline="0" noProof="0" dirty="0">
                <a:ln>
                  <a:noFill/>
                </a:ln>
                <a:solidFill>
                  <a:srgbClr val="5B77B9"/>
                </a:solidFill>
                <a:effectLst/>
                <a:uLnTx/>
                <a:uFillTx/>
                <a:latin typeface="Montserrat Bold"/>
                <a:ea typeface="+mn-ea"/>
                <a:cs typeface="+mn-cs"/>
              </a:rPr>
              <a:t> </a:t>
            </a: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each</a:t>
            </a:r>
            <a:r>
              <a:rPr kumimoji="0" lang="hu-HU" sz="2000" b="0" i="0" u="none" strike="noStrike" kern="1200" cap="none" spc="0" normalizeH="0" baseline="0" noProof="0" dirty="0">
                <a:ln>
                  <a:noFill/>
                </a:ln>
                <a:solidFill>
                  <a:srgbClr val="5B77B9"/>
                </a:solidFill>
                <a:effectLst/>
                <a:uLnTx/>
                <a:uFillTx/>
                <a:latin typeface="Montserrat Bold"/>
                <a:ea typeface="+mn-ea"/>
                <a:cs typeface="+mn-cs"/>
              </a:rPr>
              <a:t> </a:t>
            </a: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other’s</a:t>
            </a:r>
            <a:r>
              <a:rPr kumimoji="0" lang="hu-HU" sz="2000" b="0" i="0" u="none" strike="noStrike" kern="1200" cap="none" spc="0" normalizeH="0" baseline="0" noProof="0" dirty="0">
                <a:ln>
                  <a:noFill/>
                </a:ln>
                <a:solidFill>
                  <a:srgbClr val="5B77B9"/>
                </a:solidFill>
                <a:effectLst/>
                <a:uLnTx/>
                <a:uFillTx/>
                <a:latin typeface="Montserrat Bold"/>
                <a:ea typeface="+mn-ea"/>
                <a:cs typeface="+mn-cs"/>
              </a:rPr>
              <a:t> business and business </a:t>
            </a: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focal</a:t>
            </a:r>
            <a:r>
              <a:rPr kumimoji="0" lang="hu-HU" sz="2000" b="0" i="0" u="none" strike="noStrike" kern="1200" cap="none" spc="0" normalizeH="0" baseline="0" noProof="0" dirty="0">
                <a:ln>
                  <a:noFill/>
                </a:ln>
                <a:solidFill>
                  <a:srgbClr val="5B77B9"/>
                </a:solidFill>
                <a:effectLst/>
                <a:uLnTx/>
                <a:uFillTx/>
                <a:latin typeface="Montserrat Bold"/>
                <a:ea typeface="+mn-ea"/>
                <a:cs typeface="+mn-cs"/>
              </a:rPr>
              <a:t> </a:t>
            </a: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points</a:t>
            </a:r>
            <a:r>
              <a:rPr kumimoji="0" lang="hu-HU" sz="2000" b="0" i="0" u="none" strike="noStrike" kern="1200" cap="none" spc="0" normalizeH="0" baseline="0" noProof="0" dirty="0">
                <a:ln>
                  <a:noFill/>
                </a:ln>
                <a:solidFill>
                  <a:srgbClr val="5B77B9"/>
                </a:solidFill>
                <a:effectLst/>
                <a:uLnTx/>
                <a:uFillTx/>
                <a:latin typeface="Montserrat Bold"/>
                <a:ea typeface="+mn-ea"/>
                <a:cs typeface="+mn-cs"/>
              </a:rPr>
              <a:t> – </a:t>
            </a: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clients</a:t>
            </a:r>
            <a:r>
              <a:rPr kumimoji="0" lang="hu-HU" sz="2000" b="0" i="0" u="none" strike="noStrike" kern="1200" cap="none" spc="0" normalizeH="0" baseline="0" noProof="0" dirty="0">
                <a:ln>
                  <a:noFill/>
                </a:ln>
                <a:solidFill>
                  <a:srgbClr val="5B77B9"/>
                </a:solidFill>
                <a:effectLst/>
                <a:uLnTx/>
                <a:uFillTx/>
                <a:latin typeface="Montserrat Bold"/>
                <a:ea typeface="+mn-ea"/>
                <a:cs typeface="+mn-cs"/>
              </a:rPr>
              <a:t>, sectors, service </a:t>
            </a: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levels</a:t>
            </a:r>
            <a:r>
              <a:rPr kumimoji="0" lang="hu-HU" sz="2000" b="0" i="0" u="none" strike="noStrike" kern="1200" cap="none" spc="0" normalizeH="0" baseline="0" noProof="0" dirty="0">
                <a:ln>
                  <a:noFill/>
                </a:ln>
                <a:solidFill>
                  <a:srgbClr val="5B77B9"/>
                </a:solidFill>
                <a:effectLst/>
                <a:uLnTx/>
                <a:uFillTx/>
                <a:latin typeface="Montserrat Bold"/>
                <a:ea typeface="+mn-ea"/>
                <a:cs typeface="+mn-cs"/>
              </a:rPr>
              <a:t>, </a:t>
            </a: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fees</a:t>
            </a:r>
            <a:endParaRPr kumimoji="0" lang="en-US" sz="2000" b="0" i="0" u="none" strike="noStrike" kern="1200" cap="none" spc="0" normalizeH="0" baseline="0" noProof="0" dirty="0">
              <a:ln>
                <a:noFill/>
              </a:ln>
              <a:solidFill>
                <a:srgbClr val="5B77B9"/>
              </a:solidFill>
              <a:effectLst/>
              <a:uLnTx/>
              <a:uFillTx/>
              <a:latin typeface="Montserrat Bold"/>
              <a:ea typeface="+mn-ea"/>
              <a:cs typeface="+mn-cs"/>
            </a:endParaRPr>
          </a:p>
        </p:txBody>
      </p:sp>
      <p:sp>
        <p:nvSpPr>
          <p:cNvPr id="43" name="Szövegdoboz 42">
            <a:extLst>
              <a:ext uri="{FF2B5EF4-FFF2-40B4-BE49-F238E27FC236}">
                <a16:creationId xmlns:a16="http://schemas.microsoft.com/office/drawing/2014/main" id="{26F0A614-7978-7C93-FCC5-410673A24AD4}"/>
              </a:ext>
            </a:extLst>
          </p:cNvPr>
          <p:cNvSpPr txBox="1"/>
          <p:nvPr/>
        </p:nvSpPr>
        <p:spPr>
          <a:xfrm>
            <a:off x="5144411" y="4743947"/>
            <a:ext cx="3854918" cy="2175467"/>
          </a:xfrm>
          <a:prstGeom prst="rect">
            <a:avLst/>
          </a:prstGeom>
          <a:noFill/>
        </p:spPr>
        <p:txBody>
          <a:bodyPr wrap="square">
            <a:spAutoFit/>
          </a:bodyPr>
          <a:lstStyle/>
          <a:p>
            <a:pPr marL="0" marR="0" lvl="0" indent="0" algn="ctr" defTabSz="914400" rtl="0" eaLnBrk="1" fontAlgn="auto" latinLnBrk="0" hangingPunct="1">
              <a:lnSpc>
                <a:spcPts val="8959"/>
              </a:lnSpc>
              <a:spcBef>
                <a:spcPts val="0"/>
              </a:spcBef>
              <a:spcAft>
                <a:spcPts val="0"/>
              </a:spcAft>
              <a:buClrTx/>
              <a:buSzTx/>
              <a:buFontTx/>
              <a:buNone/>
              <a:tabLst/>
              <a:defRPr/>
            </a:pP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Find</a:t>
            </a:r>
            <a:r>
              <a:rPr kumimoji="0" lang="hu-HU" sz="2000" b="0" i="0" u="none" strike="noStrike" kern="1200" cap="none" spc="0" normalizeH="0" baseline="0" noProof="0" dirty="0">
                <a:ln>
                  <a:noFill/>
                </a:ln>
                <a:solidFill>
                  <a:srgbClr val="5B77B9"/>
                </a:solidFill>
                <a:effectLst/>
                <a:uLnTx/>
                <a:uFillTx/>
                <a:latin typeface="Montserrat Bold"/>
                <a:ea typeface="+mn-ea"/>
                <a:cs typeface="+mn-cs"/>
              </a:rPr>
              <a:t> business </a:t>
            </a: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synergies</a:t>
            </a:r>
            <a:r>
              <a:rPr kumimoji="0" lang="hu-HU" sz="2000" b="0" i="0" u="none" strike="noStrike" kern="1200" cap="none" spc="0" normalizeH="0" baseline="0" noProof="0" dirty="0">
                <a:ln>
                  <a:noFill/>
                </a:ln>
                <a:solidFill>
                  <a:srgbClr val="5B77B9"/>
                </a:solidFill>
                <a:effectLst/>
                <a:uLnTx/>
                <a:uFillTx/>
                <a:latin typeface="Montserrat Bold"/>
                <a:ea typeface="+mn-ea"/>
                <a:cs typeface="+mn-cs"/>
              </a:rPr>
              <a:t>, </a:t>
            </a: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make</a:t>
            </a:r>
            <a:r>
              <a:rPr kumimoji="0" lang="hu-HU" sz="2000" b="0" i="0" u="none" strike="noStrike" kern="1200" cap="none" spc="0" normalizeH="0" baseline="0" noProof="0" dirty="0">
                <a:ln>
                  <a:noFill/>
                </a:ln>
                <a:solidFill>
                  <a:srgbClr val="5B77B9"/>
                </a:solidFill>
                <a:effectLst/>
                <a:uLnTx/>
                <a:uFillTx/>
                <a:latin typeface="Montserrat Bold"/>
                <a:ea typeface="+mn-ea"/>
                <a:cs typeface="+mn-cs"/>
              </a:rPr>
              <a:t> </a:t>
            </a: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potential</a:t>
            </a:r>
            <a:r>
              <a:rPr kumimoji="0" lang="hu-HU" sz="2000" b="0" i="0" u="none" strike="noStrike" kern="1200" cap="none" spc="0" normalizeH="0" baseline="0" noProof="0" dirty="0">
                <a:ln>
                  <a:noFill/>
                </a:ln>
                <a:solidFill>
                  <a:srgbClr val="5B77B9"/>
                </a:solidFill>
                <a:effectLst/>
                <a:uLnTx/>
                <a:uFillTx/>
                <a:latin typeface="Montserrat Bold"/>
                <a:ea typeface="+mn-ea"/>
                <a:cs typeface="+mn-cs"/>
              </a:rPr>
              <a:t> </a:t>
            </a: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client</a:t>
            </a:r>
            <a:r>
              <a:rPr kumimoji="0" lang="hu-HU" sz="2000" b="0" i="0" u="none" strike="noStrike" kern="1200" cap="none" spc="0" normalizeH="0" baseline="0" noProof="0" dirty="0">
                <a:ln>
                  <a:noFill/>
                </a:ln>
                <a:solidFill>
                  <a:srgbClr val="5B77B9"/>
                </a:solidFill>
                <a:effectLst/>
                <a:uLnTx/>
                <a:uFillTx/>
                <a:latin typeface="Montserrat Bold"/>
                <a:ea typeface="+mn-ea"/>
                <a:cs typeface="+mn-cs"/>
              </a:rPr>
              <a:t> </a:t>
            </a: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lists</a:t>
            </a:r>
            <a:endParaRPr kumimoji="0" lang="en-US" sz="2000" b="0" i="0" u="none" strike="noStrike" kern="1200" cap="none" spc="0" normalizeH="0" baseline="0" noProof="0" dirty="0">
              <a:ln>
                <a:noFill/>
              </a:ln>
              <a:solidFill>
                <a:srgbClr val="5B77B9"/>
              </a:solidFill>
              <a:effectLst/>
              <a:uLnTx/>
              <a:uFillTx/>
              <a:latin typeface="Montserrat Bold"/>
              <a:ea typeface="+mn-ea"/>
              <a:cs typeface="+mn-cs"/>
            </a:endParaRPr>
          </a:p>
        </p:txBody>
      </p:sp>
      <p:sp>
        <p:nvSpPr>
          <p:cNvPr id="44" name="Szövegdoboz 43">
            <a:extLst>
              <a:ext uri="{FF2B5EF4-FFF2-40B4-BE49-F238E27FC236}">
                <a16:creationId xmlns:a16="http://schemas.microsoft.com/office/drawing/2014/main" id="{A71DAF21-3E33-31A6-E3A0-30217EEE497A}"/>
              </a:ext>
            </a:extLst>
          </p:cNvPr>
          <p:cNvSpPr txBox="1"/>
          <p:nvPr/>
        </p:nvSpPr>
        <p:spPr>
          <a:xfrm>
            <a:off x="10096540" y="4532471"/>
            <a:ext cx="2925979" cy="3785652"/>
          </a:xfrm>
          <a:prstGeom prst="rect">
            <a:avLst/>
          </a:prstGeom>
          <a:noFill/>
        </p:spPr>
        <p:txBody>
          <a:bodyPr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hu-HU" sz="2000" b="0" i="0" u="none" strike="noStrike" kern="1200" cap="none" spc="0" normalizeH="0" baseline="0" noProof="0" dirty="0">
                <a:ln>
                  <a:noFill/>
                </a:ln>
                <a:solidFill>
                  <a:prstClr val="white"/>
                </a:solidFill>
                <a:effectLst/>
                <a:uLnTx/>
                <a:uFillTx/>
                <a:latin typeface="Montserrat Bold"/>
                <a:ea typeface="+mn-ea"/>
                <a:cs typeface="+mn-cs"/>
              </a:rPr>
              <a:t>Define common target companies and relating tasks</a:t>
            </a:r>
            <a:r>
              <a:rPr kumimoji="0" lang="en-US" sz="2000" b="0" i="0" u="none" strike="noStrike" kern="1200" cap="none" spc="0" normalizeH="0" baseline="0" noProof="0" dirty="0">
                <a:ln>
                  <a:noFill/>
                </a:ln>
                <a:solidFill>
                  <a:prstClr val="white"/>
                </a:solidFill>
                <a:effectLst/>
                <a:uLnTx/>
                <a:uFillTx/>
                <a:latin typeface="Montserrat Bold"/>
                <a:ea typeface="+mn-ea"/>
                <a:cs typeface="+mn-cs"/>
              </a:rPr>
              <a:t>.</a:t>
            </a:r>
            <a:endParaRPr kumimoji="0" lang="hu-HU" sz="2000" b="0" i="0" u="none" strike="noStrike" kern="1200" cap="none" spc="0" normalizeH="0" baseline="0" noProof="0" dirty="0">
              <a:ln>
                <a:noFill/>
              </a:ln>
              <a:solidFill>
                <a:prstClr val="white"/>
              </a:solidFill>
              <a:effectLst/>
              <a:uLnTx/>
              <a:uFillTx/>
              <a:latin typeface="Montserrat Bold"/>
              <a:ea typeface="+mn-ea"/>
              <a:cs typeface="+mn-cs"/>
            </a:endParaRP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hu-HU" sz="2000" b="0" i="0" u="none" strike="noStrike" kern="1200" cap="none" spc="0" normalizeH="0" baseline="0" noProof="0" dirty="0">
                <a:ln>
                  <a:noFill/>
                </a:ln>
                <a:solidFill>
                  <a:prstClr val="white"/>
                </a:solidFill>
                <a:effectLst/>
                <a:uLnTx/>
                <a:uFillTx/>
                <a:latin typeface="Montserrat Bold"/>
                <a:ea typeface="+mn-ea"/>
                <a:cs typeface="+mn-cs"/>
              </a:rPr>
              <a:t>Create a common excel file for follow-up and updates</a:t>
            </a:r>
            <a:r>
              <a:rPr kumimoji="0" lang="en-US" sz="2000" b="0" i="0" u="none" strike="noStrike" kern="1200" cap="none" spc="0" normalizeH="0" baseline="0" noProof="0" dirty="0">
                <a:ln>
                  <a:noFill/>
                </a:ln>
                <a:solidFill>
                  <a:prstClr val="white"/>
                </a:solidFill>
                <a:effectLst/>
                <a:uLnTx/>
                <a:uFillTx/>
                <a:latin typeface="Montserrat Bold"/>
                <a:ea typeface="+mn-ea"/>
                <a:cs typeface="+mn-cs"/>
              </a:rPr>
              <a:t>.</a:t>
            </a:r>
          </a:p>
        </p:txBody>
      </p:sp>
      <p:sp>
        <p:nvSpPr>
          <p:cNvPr id="45" name="Szövegdoboz 44">
            <a:extLst>
              <a:ext uri="{FF2B5EF4-FFF2-40B4-BE49-F238E27FC236}">
                <a16:creationId xmlns:a16="http://schemas.microsoft.com/office/drawing/2014/main" id="{B63DBD93-4204-07A6-E612-F233807DD0E7}"/>
              </a:ext>
            </a:extLst>
          </p:cNvPr>
          <p:cNvSpPr txBox="1"/>
          <p:nvPr/>
        </p:nvSpPr>
        <p:spPr>
          <a:xfrm>
            <a:off x="14281972" y="4163417"/>
            <a:ext cx="3704195" cy="3329629"/>
          </a:xfrm>
          <a:prstGeom prst="rect">
            <a:avLst/>
          </a:prstGeom>
          <a:noFill/>
        </p:spPr>
        <p:txBody>
          <a:bodyPr wrap="square">
            <a:spAutoFit/>
          </a:bodyPr>
          <a:lstStyle/>
          <a:p>
            <a:pPr marL="0" marR="0" lvl="0" indent="0" algn="ctr" defTabSz="914400" rtl="0" eaLnBrk="1" fontAlgn="auto" latinLnBrk="0" hangingPunct="1">
              <a:lnSpc>
                <a:spcPts val="8959"/>
              </a:lnSpc>
              <a:spcBef>
                <a:spcPts val="0"/>
              </a:spcBef>
              <a:spcAft>
                <a:spcPts val="0"/>
              </a:spcAft>
              <a:buClrTx/>
              <a:buSzTx/>
              <a:buFontTx/>
              <a:buNone/>
              <a:tabLst/>
              <a:defRPr/>
            </a:pP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Do</a:t>
            </a:r>
            <a:r>
              <a:rPr kumimoji="0" lang="hu-HU" sz="2000" b="0" i="0" u="none" strike="noStrike" kern="1200" cap="none" spc="0" normalizeH="0" baseline="0" noProof="0" dirty="0">
                <a:ln>
                  <a:noFill/>
                </a:ln>
                <a:solidFill>
                  <a:srgbClr val="5B77B9"/>
                </a:solidFill>
                <a:effectLst/>
                <a:uLnTx/>
                <a:uFillTx/>
                <a:latin typeface="Montserrat Bold"/>
                <a:ea typeface="+mn-ea"/>
                <a:cs typeface="+mn-cs"/>
              </a:rPr>
              <a:t> </a:t>
            </a: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the</a:t>
            </a:r>
            <a:r>
              <a:rPr kumimoji="0" lang="hu-HU" sz="2000" b="0" i="0" u="none" strike="noStrike" kern="1200" cap="none" spc="0" normalizeH="0" baseline="0" noProof="0" dirty="0">
                <a:ln>
                  <a:noFill/>
                </a:ln>
                <a:solidFill>
                  <a:srgbClr val="5B77B9"/>
                </a:solidFill>
                <a:effectLst/>
                <a:uLnTx/>
                <a:uFillTx/>
                <a:latin typeface="Montserrat Bold"/>
                <a:ea typeface="+mn-ea"/>
                <a:cs typeface="+mn-cs"/>
              </a:rPr>
              <a:t> „</a:t>
            </a: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home</a:t>
            </a:r>
            <a:r>
              <a:rPr kumimoji="0" lang="hu-HU" sz="2000" b="0" i="0" u="none" strike="noStrike" kern="1200" cap="none" spc="0" normalizeH="0" baseline="0" noProof="0" dirty="0">
                <a:ln>
                  <a:noFill/>
                </a:ln>
                <a:solidFill>
                  <a:srgbClr val="5B77B9"/>
                </a:solidFill>
                <a:effectLst/>
                <a:uLnTx/>
                <a:uFillTx/>
                <a:latin typeface="Montserrat Bold"/>
                <a:ea typeface="+mn-ea"/>
                <a:cs typeface="+mn-cs"/>
              </a:rPr>
              <a:t> </a:t>
            </a: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work</a:t>
            </a:r>
            <a:r>
              <a:rPr kumimoji="0" lang="hu-HU" sz="2000" b="0" i="0" u="none" strike="noStrike" kern="1200" cap="none" spc="0" normalizeH="0" baseline="0" noProof="0" dirty="0">
                <a:ln>
                  <a:noFill/>
                </a:ln>
                <a:solidFill>
                  <a:srgbClr val="5B77B9"/>
                </a:solidFill>
                <a:effectLst/>
                <a:uLnTx/>
                <a:uFillTx/>
                <a:latin typeface="Montserrat Bold"/>
                <a:ea typeface="+mn-ea"/>
                <a:cs typeface="+mn-cs"/>
              </a:rPr>
              <a:t>” </a:t>
            </a:r>
          </a:p>
          <a:p>
            <a:pPr marL="0" marR="0" lvl="0" indent="0" algn="ctr" defTabSz="914400" rtl="0" eaLnBrk="1" fontAlgn="auto" latinLnBrk="0" hangingPunct="1">
              <a:lnSpc>
                <a:spcPts val="8959"/>
              </a:lnSpc>
              <a:spcBef>
                <a:spcPts val="0"/>
              </a:spcBef>
              <a:spcAft>
                <a:spcPts val="0"/>
              </a:spcAft>
              <a:buClrTx/>
              <a:buSzTx/>
              <a:buFontTx/>
              <a:buNone/>
              <a:tabLst/>
              <a:defRPr/>
            </a:pP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Understand</a:t>
            </a:r>
            <a:r>
              <a:rPr kumimoji="0" lang="hu-HU" sz="2000" b="0" i="0" u="none" strike="noStrike" kern="1200" cap="none" spc="0" normalizeH="0" baseline="0" noProof="0" dirty="0">
                <a:ln>
                  <a:noFill/>
                </a:ln>
                <a:solidFill>
                  <a:srgbClr val="5B77B9"/>
                </a:solidFill>
                <a:effectLst/>
                <a:uLnTx/>
                <a:uFillTx/>
                <a:latin typeface="Montserrat Bold"/>
                <a:ea typeface="+mn-ea"/>
                <a:cs typeface="+mn-cs"/>
              </a:rPr>
              <a:t> </a:t>
            </a: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the</a:t>
            </a:r>
            <a:r>
              <a:rPr kumimoji="0" lang="hu-HU" sz="2000" b="0" i="0" u="none" strike="noStrike" kern="1200" cap="none" spc="0" normalizeH="0" baseline="0" noProof="0" dirty="0">
                <a:ln>
                  <a:noFill/>
                </a:ln>
                <a:solidFill>
                  <a:srgbClr val="5B77B9"/>
                </a:solidFill>
                <a:effectLst/>
                <a:uLnTx/>
                <a:uFillTx/>
                <a:latin typeface="Montserrat Bold"/>
                <a:ea typeface="+mn-ea"/>
                <a:cs typeface="+mn-cs"/>
              </a:rPr>
              <a:t> </a:t>
            </a:r>
            <a:r>
              <a:rPr kumimoji="0" lang="hu-HU" sz="2000" b="0" i="0" u="none" strike="noStrike" kern="1200" cap="none" spc="0" normalizeH="0" baseline="0" noProof="0" dirty="0" err="1">
                <a:ln>
                  <a:noFill/>
                </a:ln>
                <a:solidFill>
                  <a:srgbClr val="5B77B9"/>
                </a:solidFill>
                <a:effectLst/>
                <a:uLnTx/>
                <a:uFillTx/>
                <a:latin typeface="Montserrat Bold"/>
                <a:ea typeface="+mn-ea"/>
                <a:cs typeface="+mn-cs"/>
              </a:rPr>
              <a:t>process</a:t>
            </a:r>
            <a:r>
              <a:rPr kumimoji="0" lang="en-US" sz="2000" b="0" i="0" u="none" strike="noStrike" kern="1200" cap="none" spc="0" normalizeH="0" baseline="0" noProof="0" dirty="0">
                <a:ln>
                  <a:noFill/>
                </a:ln>
                <a:solidFill>
                  <a:srgbClr val="5B77B9"/>
                </a:solidFill>
                <a:effectLst/>
                <a:uLnTx/>
                <a:uFillTx/>
                <a:latin typeface="Montserrat Bold"/>
                <a:ea typeface="+mn-ea"/>
                <a:cs typeface="+mn-cs"/>
              </a:rPr>
              <a:t>.</a:t>
            </a:r>
            <a:r>
              <a:rPr kumimoji="0" lang="hu-HU" sz="2000" b="0" i="0" u="none" strike="noStrike" kern="1200" cap="none" spc="0" normalizeH="0" baseline="0" noProof="0" dirty="0">
                <a:ln>
                  <a:noFill/>
                </a:ln>
                <a:solidFill>
                  <a:srgbClr val="5B77B9"/>
                </a:solidFill>
                <a:effectLst/>
                <a:uLnTx/>
                <a:uFillTx/>
                <a:latin typeface="Montserrat Bold"/>
                <a:ea typeface="+mn-ea"/>
                <a:cs typeface="+mn-cs"/>
              </a:rPr>
              <a:t> </a:t>
            </a:r>
            <a:endParaRPr kumimoji="0" lang="en-US" sz="2000" b="0" i="0" u="none" strike="noStrike" kern="1200" cap="none" spc="0" normalizeH="0" baseline="0" noProof="0" dirty="0">
              <a:ln>
                <a:noFill/>
              </a:ln>
              <a:solidFill>
                <a:srgbClr val="5B77B9"/>
              </a:solidFill>
              <a:effectLst/>
              <a:uLnTx/>
              <a:uFillTx/>
              <a:latin typeface="Montserrat Bold"/>
              <a:ea typeface="+mn-ea"/>
              <a:cs typeface="+mn-cs"/>
            </a:endParaRPr>
          </a:p>
          <a:p>
            <a:pPr marL="0" marR="0" lvl="0" indent="0" algn="ctr" defTabSz="914400" rtl="0" eaLnBrk="1" fontAlgn="auto" latinLnBrk="0" hangingPunct="1">
              <a:lnSpc>
                <a:spcPts val="8959"/>
              </a:lnSpc>
              <a:spcBef>
                <a:spcPts val="0"/>
              </a:spcBef>
              <a:spcAft>
                <a:spcPts val="0"/>
              </a:spcAft>
              <a:buClrTx/>
              <a:buSzTx/>
              <a:buFontTx/>
              <a:buNone/>
              <a:tabLst/>
              <a:defRPr/>
            </a:pPr>
            <a:r>
              <a:rPr kumimoji="0" lang="hu-HU" sz="2000" b="0" i="0" u="none" strike="noStrike" kern="1200" cap="none" spc="0" normalizeH="0" baseline="0" noProof="0" dirty="0">
                <a:ln>
                  <a:noFill/>
                </a:ln>
                <a:solidFill>
                  <a:srgbClr val="5B77B9"/>
                </a:solidFill>
                <a:effectLst/>
                <a:uLnTx/>
                <a:uFillTx/>
                <a:latin typeface="Montserrat Bold"/>
                <a:ea typeface="+mn-ea"/>
                <a:cs typeface="+mn-cs"/>
              </a:rPr>
              <a:t>Conclusions</a:t>
            </a:r>
            <a:endParaRPr kumimoji="0" lang="en-US" sz="2000" b="0" i="0" u="none" strike="noStrike" kern="1200" cap="none" spc="0" normalizeH="0" baseline="0" noProof="0" dirty="0">
              <a:ln>
                <a:noFill/>
              </a:ln>
              <a:solidFill>
                <a:srgbClr val="5B77B9"/>
              </a:solidFill>
              <a:effectLst/>
              <a:uLnTx/>
              <a:uFillTx/>
              <a:latin typeface="Montserrat Bold"/>
              <a:ea typeface="+mn-ea"/>
              <a:cs typeface="+mn-cs"/>
            </a:endParaRPr>
          </a:p>
        </p:txBody>
      </p:sp>
      <p:sp>
        <p:nvSpPr>
          <p:cNvPr id="35" name="Freeform 12">
            <a:extLst>
              <a:ext uri="{FF2B5EF4-FFF2-40B4-BE49-F238E27FC236}">
                <a16:creationId xmlns:a16="http://schemas.microsoft.com/office/drawing/2014/main" id="{B6875D15-0A46-6C21-E8A2-FF8F8493681C}"/>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41" name="TextBox 13">
            <a:extLst>
              <a:ext uri="{FF2B5EF4-FFF2-40B4-BE49-F238E27FC236}">
                <a16:creationId xmlns:a16="http://schemas.microsoft.com/office/drawing/2014/main" id="{7B130AE3-6C57-88E5-D130-3846F47119B5}"/>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42770994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715110" y="545113"/>
            <a:ext cx="625483" cy="625483"/>
          </a:xfrm>
          <a:custGeom>
            <a:avLst/>
            <a:gdLst/>
            <a:ahLst/>
            <a:cxnLst/>
            <a:rect l="l" t="t" r="r" b="b"/>
            <a:pathLst>
              <a:path w="625483" h="625483">
                <a:moveTo>
                  <a:pt x="0" y="0"/>
                </a:moveTo>
                <a:lnTo>
                  <a:pt x="625483" y="0"/>
                </a:lnTo>
                <a:lnTo>
                  <a:pt x="625483" y="625483"/>
                </a:lnTo>
                <a:lnTo>
                  <a:pt x="0" y="625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731103" y="459733"/>
            <a:ext cx="10452158" cy="796244"/>
          </a:xfrm>
          <a:prstGeom prst="rect">
            <a:avLst/>
          </a:prstGeom>
        </p:spPr>
        <p:txBody>
          <a:bodyPr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hu-HU" sz="5399" b="0" i="0" u="none" strike="noStrike" kern="1200" cap="none" spc="0" normalizeH="0" baseline="0" noProof="0" dirty="0" err="1">
                <a:ln>
                  <a:noFill/>
                </a:ln>
                <a:solidFill>
                  <a:srgbClr val="4F6AB3"/>
                </a:solidFill>
                <a:effectLst/>
                <a:uLnTx/>
                <a:uFillTx/>
                <a:latin typeface="Montserrat Bold"/>
                <a:ea typeface="+mn-ea"/>
                <a:cs typeface="+mn-cs"/>
              </a:rPr>
              <a:t>Findings</a:t>
            </a:r>
            <a:endParaRPr kumimoji="0" lang="en-US" sz="5399" b="0" i="0" u="none" strike="noStrike" kern="1200" cap="none" spc="0" normalizeH="0" baseline="0" noProof="0" dirty="0">
              <a:ln>
                <a:noFill/>
              </a:ln>
              <a:solidFill>
                <a:srgbClr val="4F6AB3"/>
              </a:solidFill>
              <a:effectLst/>
              <a:uLnTx/>
              <a:uFillTx/>
              <a:latin typeface="Montserrat Bold"/>
              <a:ea typeface="+mn-ea"/>
              <a:cs typeface="+mn-cs"/>
            </a:endParaRPr>
          </a:p>
        </p:txBody>
      </p:sp>
      <p:sp>
        <p:nvSpPr>
          <p:cNvPr id="11" name="TextBox 11"/>
          <p:cNvSpPr txBox="1"/>
          <p:nvPr/>
        </p:nvSpPr>
        <p:spPr>
          <a:xfrm>
            <a:off x="6512358" y="1460495"/>
            <a:ext cx="11218170" cy="7270324"/>
          </a:xfrm>
          <a:prstGeom prst="rect">
            <a:avLst/>
          </a:prstGeom>
        </p:spPr>
        <p:txBody>
          <a:bodyPr wrap="square" lIns="0" tIns="0" rIns="0" bIns="0" rtlCol="0" anchor="t">
            <a:spAutoFit/>
          </a:bodyPr>
          <a:lstStyle/>
          <a:p>
            <a:pPr marL="797243" marR="0" lvl="1"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
              <a:tabLst/>
              <a:defRPr/>
            </a:pPr>
            <a:r>
              <a:rPr kumimoji="0" lang="en-US" sz="2400" strike="noStrike" kern="1200" cap="none" spc="0" normalizeH="0" baseline="0" noProof="0" dirty="0">
                <a:ln>
                  <a:noFill/>
                </a:ln>
                <a:solidFill>
                  <a:srgbClr val="1F497D"/>
                </a:solidFill>
                <a:effectLst/>
                <a:uLnTx/>
                <a:uFillTx/>
                <a:latin typeface="Montserrat" pitchFamily="2" charset="77"/>
              </a:rPr>
              <a:t>The Sub-groups are probably not fitted per se to respond our clients/prospects needs </a:t>
            </a:r>
          </a:p>
          <a:p>
            <a:pPr marL="797243" marR="0" lvl="1"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
              <a:tabLst/>
              <a:defRPr/>
            </a:pPr>
            <a:r>
              <a:rPr kumimoji="0" lang="en-US" sz="2400" strike="noStrike" kern="1200" cap="none" spc="0" normalizeH="0" baseline="0" noProof="0" dirty="0">
                <a:ln>
                  <a:noFill/>
                </a:ln>
                <a:solidFill>
                  <a:srgbClr val="1F497D"/>
                </a:solidFill>
                <a:effectLst/>
                <a:uLnTx/>
                <a:uFillTx/>
                <a:latin typeface="Montserrat" pitchFamily="2" charset="77"/>
              </a:rPr>
              <a:t>Hard to find enough time for international BD beside </a:t>
            </a:r>
            <a:r>
              <a:rPr kumimoji="0" lang="hu-HU" sz="2400" strike="noStrike" kern="1200" cap="none" spc="0" normalizeH="0" baseline="0" noProof="0" dirty="0" err="1">
                <a:ln>
                  <a:noFill/>
                </a:ln>
                <a:solidFill>
                  <a:srgbClr val="1F497D"/>
                </a:solidFill>
                <a:effectLst/>
                <a:uLnTx/>
                <a:uFillTx/>
                <a:latin typeface="Montserrat" pitchFamily="2" charset="77"/>
              </a:rPr>
              <a:t>managing</a:t>
            </a:r>
            <a:r>
              <a:rPr kumimoji="0" lang="hu-HU" sz="2400" strike="noStrike" kern="1200" cap="none" spc="0" normalizeH="0" baseline="0" noProof="0" dirty="0">
                <a:ln>
                  <a:noFill/>
                </a:ln>
                <a:solidFill>
                  <a:srgbClr val="1F497D"/>
                </a:solidFill>
                <a:effectLst/>
                <a:uLnTx/>
                <a:uFillTx/>
                <a:latin typeface="Montserrat" pitchFamily="2" charset="77"/>
              </a:rPr>
              <a:t> and </a:t>
            </a:r>
            <a:r>
              <a:rPr kumimoji="0" lang="hu-HU" sz="2400" strike="noStrike" kern="1200" cap="none" spc="0" normalizeH="0" baseline="0" noProof="0" dirty="0" err="1">
                <a:ln>
                  <a:noFill/>
                </a:ln>
                <a:solidFill>
                  <a:srgbClr val="1F497D"/>
                </a:solidFill>
                <a:effectLst/>
                <a:uLnTx/>
                <a:uFillTx/>
                <a:latin typeface="Montserrat" pitchFamily="2" charset="77"/>
              </a:rPr>
              <a:t>developing</a:t>
            </a:r>
            <a:r>
              <a:rPr kumimoji="0" lang="hu-HU" sz="2400" strike="noStrike" kern="1200" cap="none" spc="0" normalizeH="0" baseline="0" noProof="0" dirty="0">
                <a:ln>
                  <a:noFill/>
                </a:ln>
                <a:solidFill>
                  <a:srgbClr val="1F497D"/>
                </a:solidFill>
                <a:effectLst/>
                <a:uLnTx/>
                <a:uFillTx/>
                <a:latin typeface="Montserrat" pitchFamily="2" charset="77"/>
              </a:rPr>
              <a:t> </a:t>
            </a:r>
            <a:r>
              <a:rPr kumimoji="0" lang="hu-HU" sz="2400" strike="noStrike" kern="1200" cap="none" spc="0" normalizeH="0" baseline="0" noProof="0" dirty="0" err="1">
                <a:ln>
                  <a:noFill/>
                </a:ln>
                <a:solidFill>
                  <a:srgbClr val="1F497D"/>
                </a:solidFill>
                <a:effectLst/>
                <a:uLnTx/>
                <a:uFillTx/>
                <a:latin typeface="Montserrat" pitchFamily="2" charset="77"/>
              </a:rPr>
              <a:t>our</a:t>
            </a:r>
            <a:r>
              <a:rPr kumimoji="0" lang="hu-HU" sz="2400" strike="noStrike" kern="1200" cap="none" spc="0" normalizeH="0" baseline="0" noProof="0" dirty="0">
                <a:ln>
                  <a:noFill/>
                </a:ln>
                <a:solidFill>
                  <a:srgbClr val="1F497D"/>
                </a:solidFill>
                <a:effectLst/>
                <a:uLnTx/>
                <a:uFillTx/>
                <a:latin typeface="Montserrat" pitchFamily="2" charset="77"/>
              </a:rPr>
              <a:t> </a:t>
            </a:r>
            <a:r>
              <a:rPr kumimoji="0" lang="hu-HU" sz="2400" strike="noStrike" kern="1200" cap="none" spc="0" normalizeH="0" baseline="0" noProof="0" dirty="0" err="1">
                <a:ln>
                  <a:noFill/>
                </a:ln>
                <a:solidFill>
                  <a:srgbClr val="1F497D"/>
                </a:solidFill>
                <a:effectLst/>
                <a:uLnTx/>
                <a:uFillTx/>
                <a:latin typeface="Montserrat" pitchFamily="2" charset="77"/>
              </a:rPr>
              <a:t>own</a:t>
            </a:r>
            <a:r>
              <a:rPr kumimoji="0" lang="hu-HU" sz="2400" strike="noStrike" kern="1200" cap="none" spc="0" normalizeH="0" baseline="0" noProof="0" dirty="0">
                <a:ln>
                  <a:noFill/>
                </a:ln>
                <a:solidFill>
                  <a:srgbClr val="1F497D"/>
                </a:solidFill>
                <a:effectLst/>
                <a:uLnTx/>
                <a:uFillTx/>
                <a:latin typeface="Montserrat" pitchFamily="2" charset="77"/>
              </a:rPr>
              <a:t> local business</a:t>
            </a:r>
            <a:endParaRPr kumimoji="0" lang="en-US" sz="2400" strike="noStrike" kern="1200" cap="none" spc="0" normalizeH="0" baseline="0" noProof="0" dirty="0">
              <a:ln>
                <a:noFill/>
              </a:ln>
              <a:solidFill>
                <a:srgbClr val="1F497D"/>
              </a:solidFill>
              <a:effectLst/>
              <a:uLnTx/>
              <a:uFillTx/>
              <a:latin typeface="Montserrat" pitchFamily="2" charset="77"/>
            </a:endParaRPr>
          </a:p>
          <a:p>
            <a:pPr marL="797243" marR="0" lvl="1"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
              <a:tabLst/>
              <a:defRPr/>
            </a:pPr>
            <a:r>
              <a:rPr kumimoji="0" lang="en-US" sz="2400" strike="noStrike" kern="1200" cap="none" spc="0" normalizeH="0" baseline="0" noProof="0" dirty="0">
                <a:ln>
                  <a:noFill/>
                </a:ln>
                <a:solidFill>
                  <a:srgbClr val="1F497D"/>
                </a:solidFill>
                <a:effectLst/>
                <a:uLnTx/>
                <a:uFillTx/>
                <a:latin typeface="Montserrat" pitchFamily="2" charset="77"/>
              </a:rPr>
              <a:t>Including international sales-pitch into the „normal” needs attention / common approach with proper materials</a:t>
            </a:r>
          </a:p>
          <a:p>
            <a:pPr marL="797243" marR="0" lvl="1"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
              <a:tabLst/>
              <a:defRPr/>
            </a:pPr>
            <a:r>
              <a:rPr kumimoji="0" lang="en-US" sz="2400" strike="noStrike" kern="1200" cap="none" spc="0" normalizeH="0" baseline="0" noProof="0" dirty="0">
                <a:ln>
                  <a:noFill/>
                </a:ln>
                <a:solidFill>
                  <a:srgbClr val="1F497D"/>
                </a:solidFill>
                <a:effectLst/>
                <a:uLnTx/>
                <a:uFillTx/>
                <a:latin typeface="Montserrat" pitchFamily="2" charset="77"/>
              </a:rPr>
              <a:t>Building new relationships from the scratch takes time in each countries</a:t>
            </a:r>
          </a:p>
          <a:p>
            <a:pPr marL="797243" marR="0" lvl="1"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
              <a:tabLst/>
              <a:defRPr/>
            </a:pPr>
            <a:r>
              <a:rPr kumimoji="0" lang="en-US" sz="2400" strike="noStrike" kern="1200" cap="none" spc="0" normalizeH="0" baseline="0" noProof="0" dirty="0">
                <a:ln>
                  <a:noFill/>
                </a:ln>
                <a:solidFill>
                  <a:srgbClr val="1F497D"/>
                </a:solidFill>
                <a:effectLst/>
                <a:uLnTx/>
                <a:uFillTx/>
                <a:latin typeface="Montserrat" pitchFamily="2" charset="77"/>
              </a:rPr>
              <a:t>Must consider international BD as a longer term perspective – be persistent</a:t>
            </a:r>
          </a:p>
          <a:p>
            <a:pPr marL="797243" marR="0" lvl="1"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
              <a:tabLst/>
              <a:defRPr/>
            </a:pPr>
            <a:r>
              <a:rPr kumimoji="0" lang="en-US" sz="2400" strike="noStrike" kern="1200" cap="none" spc="0" normalizeH="0" baseline="0" noProof="0" dirty="0">
                <a:ln>
                  <a:noFill/>
                </a:ln>
                <a:solidFill>
                  <a:srgbClr val="1F497D"/>
                </a:solidFill>
                <a:effectLst/>
                <a:uLnTx/>
                <a:uFillTx/>
                <a:latin typeface="Montserrat" pitchFamily="2" charset="77"/>
              </a:rPr>
              <a:t>Understanding the differences between our Members</a:t>
            </a:r>
          </a:p>
          <a:p>
            <a:pPr marL="797243" marR="0" lvl="1"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
              <a:tabLst/>
              <a:defRPr/>
            </a:pPr>
            <a:r>
              <a:rPr kumimoji="0" lang="en-US" sz="2400" strike="noStrike" kern="1200" cap="none" spc="0" normalizeH="0" baseline="0" noProof="0" dirty="0">
                <a:ln>
                  <a:noFill/>
                </a:ln>
                <a:solidFill>
                  <a:srgbClr val="1F497D"/>
                </a:solidFill>
                <a:effectLst/>
                <a:uLnTx/>
                <a:uFillTx/>
                <a:latin typeface="Montserrat" pitchFamily="2" charset="77"/>
              </a:rPr>
              <a:t>Reaching a possible international client for IESF can result local business in more then 1 IESF country / global approach</a:t>
            </a:r>
          </a:p>
        </p:txBody>
      </p:sp>
      <p:sp>
        <p:nvSpPr>
          <p:cNvPr id="16" name="Rechthoek 15">
            <a:extLst>
              <a:ext uri="{FF2B5EF4-FFF2-40B4-BE49-F238E27FC236}">
                <a16:creationId xmlns:a16="http://schemas.microsoft.com/office/drawing/2014/main" id="{BEF903DD-7CAF-2A37-1EF6-7F9E14066113}"/>
              </a:ext>
            </a:extLst>
          </p:cNvPr>
          <p:cNvSpPr/>
          <p:nvPr/>
        </p:nvSpPr>
        <p:spPr>
          <a:xfrm>
            <a:off x="0" y="-1"/>
            <a:ext cx="6324600" cy="8736663"/>
          </a:xfrm>
          <a:prstGeom prst="rect">
            <a:avLst/>
          </a:prstGeom>
          <a:ln w="50800">
            <a:solidFill>
              <a:srgbClr val="5B77B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2">
            <a:extLst>
              <a:ext uri="{FF2B5EF4-FFF2-40B4-BE49-F238E27FC236}">
                <a16:creationId xmlns:a16="http://schemas.microsoft.com/office/drawing/2014/main" id="{29386D1E-894C-7BE0-E514-4210665691B5}"/>
              </a:ext>
            </a:extLst>
          </p:cNvPr>
          <p:cNvSpPr txBox="1"/>
          <p:nvPr/>
        </p:nvSpPr>
        <p:spPr>
          <a:xfrm>
            <a:off x="2147389" y="4351895"/>
            <a:ext cx="2815274" cy="3077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3A5F"/>
              </a:solidFill>
              <a:effectLst/>
              <a:uLnTx/>
              <a:uFillTx/>
              <a:latin typeface="Montserrat"/>
              <a:ea typeface="+mn-ea"/>
              <a:cs typeface="+mn-cs"/>
            </a:endParaRPr>
          </a:p>
        </p:txBody>
      </p:sp>
      <p:sp>
        <p:nvSpPr>
          <p:cNvPr id="7" name="AutoShape 2" descr="ix Building Blocks for Business Success | UAG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Picture 17"/>
          <p:cNvPicPr>
            <a:picLocks noChangeAspect="1"/>
          </p:cNvPicPr>
          <p:nvPr/>
        </p:nvPicPr>
        <p:blipFill>
          <a:blip r:embed="rId6"/>
          <a:stretch>
            <a:fillRect/>
          </a:stretch>
        </p:blipFill>
        <p:spPr>
          <a:xfrm>
            <a:off x="0" y="0"/>
            <a:ext cx="6324600" cy="8720845"/>
          </a:xfrm>
          <a:prstGeom prst="rect">
            <a:avLst/>
          </a:prstGeom>
        </p:spPr>
      </p:pic>
      <p:sp>
        <p:nvSpPr>
          <p:cNvPr id="8" name="Freeform 12">
            <a:extLst>
              <a:ext uri="{FF2B5EF4-FFF2-40B4-BE49-F238E27FC236}">
                <a16:creationId xmlns:a16="http://schemas.microsoft.com/office/drawing/2014/main" id="{04FA676B-1D08-87A5-2DE7-56110D509534}"/>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19" name="TextBox 13">
            <a:extLst>
              <a:ext uri="{FF2B5EF4-FFF2-40B4-BE49-F238E27FC236}">
                <a16:creationId xmlns:a16="http://schemas.microsoft.com/office/drawing/2014/main" id="{36F72173-939B-146A-07BA-0CA0F78721C2}"/>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23817792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659558" y="430328"/>
            <a:ext cx="625483" cy="625483"/>
          </a:xfrm>
          <a:custGeom>
            <a:avLst/>
            <a:gdLst/>
            <a:ahLst/>
            <a:cxnLst/>
            <a:rect l="l" t="t" r="r" b="b"/>
            <a:pathLst>
              <a:path w="625483" h="625483">
                <a:moveTo>
                  <a:pt x="0" y="0"/>
                </a:moveTo>
                <a:lnTo>
                  <a:pt x="625483" y="0"/>
                </a:lnTo>
                <a:lnTo>
                  <a:pt x="625483" y="625483"/>
                </a:lnTo>
                <a:lnTo>
                  <a:pt x="0" y="625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00" y="361261"/>
            <a:ext cx="10452158" cy="833562"/>
          </a:xfrm>
          <a:prstGeom prst="rect">
            <a:avLst/>
          </a:prstGeom>
        </p:spPr>
        <p:txBody>
          <a:bodyPr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hu-HU" sz="5399" b="0" i="0" u="none" strike="noStrike" kern="1200" cap="none" spc="0" normalizeH="0" baseline="0" noProof="0" dirty="0" err="1">
                <a:ln>
                  <a:noFill/>
                </a:ln>
                <a:solidFill>
                  <a:srgbClr val="4F6AB3"/>
                </a:solidFill>
                <a:effectLst/>
                <a:uLnTx/>
                <a:uFillTx/>
                <a:latin typeface="Montserrat Bold"/>
                <a:ea typeface="+mn-ea"/>
                <a:cs typeface="+mn-cs"/>
              </a:rPr>
              <a:t>Challenges</a:t>
            </a:r>
            <a:endParaRPr kumimoji="0" lang="en-US" sz="5399" b="0" i="0" u="none" strike="noStrike" kern="1200" cap="none" spc="0" normalizeH="0" baseline="0" noProof="0" dirty="0">
              <a:ln>
                <a:noFill/>
              </a:ln>
              <a:solidFill>
                <a:srgbClr val="4F6AB3"/>
              </a:solidFill>
              <a:effectLst/>
              <a:uLnTx/>
              <a:uFillTx/>
              <a:latin typeface="Montserrat Bold"/>
              <a:ea typeface="+mn-ea"/>
              <a:cs typeface="+mn-cs"/>
            </a:endParaRPr>
          </a:p>
        </p:txBody>
      </p:sp>
      <p:sp>
        <p:nvSpPr>
          <p:cNvPr id="11" name="TextBox 11"/>
          <p:cNvSpPr txBox="1"/>
          <p:nvPr/>
        </p:nvSpPr>
        <p:spPr>
          <a:xfrm>
            <a:off x="6515336" y="1323984"/>
            <a:ext cx="11175863" cy="7828233"/>
          </a:xfrm>
          <a:prstGeom prst="rect">
            <a:avLst/>
          </a:prstGeom>
        </p:spPr>
        <p:txBody>
          <a:bodyPr wrap="square" lIns="0" tIns="0" rIns="0" bIns="0" rtlCol="0" anchor="t">
            <a:spAutoFit/>
          </a:bodyPr>
          <a:lstStyle/>
          <a:p>
            <a:pPr marL="797243" marR="0" lvl="1"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1F497D"/>
                </a:solidFill>
                <a:effectLst/>
                <a:uLnTx/>
                <a:uFillTx/>
                <a:latin typeface="Montserrat" pitchFamily="2" charset="77"/>
              </a:rPr>
              <a:t>External challenges </a:t>
            </a:r>
            <a:r>
              <a:rPr kumimoji="0" lang="en-US" sz="2200" b="0" i="0" u="none" strike="noStrike" kern="1200" cap="none" spc="0" normalizeH="0" baseline="0" noProof="0" dirty="0">
                <a:ln>
                  <a:noFill/>
                </a:ln>
                <a:solidFill>
                  <a:srgbClr val="1F497D"/>
                </a:solidFill>
                <a:effectLst/>
                <a:uLnTx/>
                <a:uFillTx/>
                <a:latin typeface="Montserrat" pitchFamily="2" charset="77"/>
              </a:rPr>
              <a:t>- Increasing competition / Market changes</a:t>
            </a:r>
          </a:p>
          <a:p>
            <a:pPr marL="1254443" marR="0" lvl="2" indent="-457200" algn="just" defTabSz="914400" rtl="0" eaLnBrk="1" fontAlgn="auto" latinLnBrk="0" hangingPunct="1">
              <a:lnSpc>
                <a:spcPts val="4409"/>
              </a:lnSpc>
              <a:spcBef>
                <a:spcPts val="0"/>
              </a:spcBef>
              <a:spcAft>
                <a:spcPts val="0"/>
              </a:spcAft>
              <a:buClrTx/>
              <a:buSzTx/>
              <a:buFont typeface="Wingdings" charset="2"/>
              <a:buChar char="Ø"/>
              <a:tabLst/>
              <a:defRPr/>
            </a:pPr>
            <a:r>
              <a:rPr kumimoji="0" lang="en-US" sz="2200" b="0" i="0" u="none" strike="noStrike" kern="1200" cap="none" spc="0" normalizeH="0" baseline="0" noProof="0" dirty="0">
                <a:ln>
                  <a:noFill/>
                </a:ln>
                <a:solidFill>
                  <a:srgbClr val="1F497D"/>
                </a:solidFill>
                <a:effectLst/>
                <a:uLnTx/>
                <a:uFillTx/>
                <a:latin typeface="Montserrat" pitchFamily="2" charset="77"/>
              </a:rPr>
              <a:t>Dominance of internal recruitment teams</a:t>
            </a:r>
          </a:p>
          <a:p>
            <a:pPr marL="1254443" marR="0" lvl="2"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1F497D"/>
                </a:solidFill>
                <a:effectLst/>
                <a:uLnTx/>
                <a:uFillTx/>
                <a:latin typeface="Montserrat" pitchFamily="2" charset="77"/>
              </a:rPr>
              <a:t>RPOs on global and/or regional levels (e.g. by </a:t>
            </a:r>
            <a:r>
              <a:rPr kumimoji="0" lang="en-US" sz="2200" b="0" i="0" u="none" strike="noStrike" kern="1200" cap="none" spc="0" normalizeH="0" baseline="0" noProof="0" dirty="0" err="1">
                <a:ln>
                  <a:noFill/>
                </a:ln>
                <a:solidFill>
                  <a:srgbClr val="1F497D"/>
                </a:solidFill>
                <a:effectLst/>
                <a:uLnTx/>
                <a:uFillTx/>
                <a:latin typeface="Montserrat" pitchFamily="2" charset="77"/>
              </a:rPr>
              <a:t>KornFerry</a:t>
            </a:r>
            <a:r>
              <a:rPr kumimoji="0" lang="en-US" sz="2200" b="0" i="0" u="none" strike="noStrike" kern="1200" cap="none" spc="0" normalizeH="0" baseline="0" noProof="0" dirty="0">
                <a:ln>
                  <a:noFill/>
                </a:ln>
                <a:solidFill>
                  <a:srgbClr val="1F497D"/>
                </a:solidFill>
                <a:effectLst/>
                <a:uLnTx/>
                <a:uFillTx/>
                <a:latin typeface="Montserrat" pitchFamily="2" charset="77"/>
              </a:rPr>
              <a:t>)</a:t>
            </a:r>
          </a:p>
          <a:p>
            <a:pPr marL="1254443" marR="0" lvl="2"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1F497D"/>
                </a:solidFill>
                <a:effectLst/>
                <a:uLnTx/>
                <a:uFillTx/>
                <a:latin typeface="Montserrat" pitchFamily="2" charset="77"/>
              </a:rPr>
              <a:t>Executive Search business is more and more globalized / positioning</a:t>
            </a:r>
          </a:p>
          <a:p>
            <a:pPr marL="1254443" marR="0" lvl="2"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1F497D"/>
                </a:solidFill>
                <a:effectLst/>
                <a:uLnTx/>
                <a:uFillTx/>
                <a:latin typeface="Montserrat" pitchFamily="2" charset="77"/>
              </a:rPr>
              <a:t>Market freeze on hiring for several sectors ( Automotive/ Tech)</a:t>
            </a:r>
          </a:p>
          <a:p>
            <a:pPr marL="1254443" marR="0" lvl="2"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Ø"/>
              <a:tabLst/>
              <a:defRPr/>
            </a:pPr>
            <a:endParaRPr kumimoji="0" lang="en-US" sz="2200" b="0" i="0" u="none" strike="noStrike" kern="1200" cap="none" spc="0" normalizeH="0" baseline="0" noProof="0" dirty="0">
              <a:ln>
                <a:noFill/>
              </a:ln>
              <a:solidFill>
                <a:srgbClr val="1F497D"/>
              </a:solidFill>
              <a:effectLst/>
              <a:uLnTx/>
              <a:uFillTx/>
              <a:latin typeface="Montserrat" pitchFamily="2" charset="77"/>
            </a:endParaRPr>
          </a:p>
          <a:p>
            <a:pPr marL="797243" marR="0" lvl="1"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1F497D"/>
                </a:solidFill>
                <a:effectLst/>
                <a:uLnTx/>
                <a:uFillTx/>
                <a:latin typeface="Montserrat" pitchFamily="2" charset="77"/>
              </a:rPr>
              <a:t>Internal challenges </a:t>
            </a:r>
            <a:r>
              <a:rPr kumimoji="0" lang="en-US" sz="2200" b="0" i="0" u="none" strike="noStrike" kern="1200" cap="none" spc="0" normalizeH="0" baseline="0" noProof="0" dirty="0">
                <a:ln>
                  <a:noFill/>
                </a:ln>
                <a:solidFill>
                  <a:srgbClr val="1F497D"/>
                </a:solidFill>
                <a:effectLst/>
                <a:uLnTx/>
                <a:uFillTx/>
                <a:latin typeface="Montserrat" pitchFamily="2" charset="77"/>
              </a:rPr>
              <a:t>- Differences in our local businesses / Approach</a:t>
            </a:r>
          </a:p>
          <a:p>
            <a:pPr marL="1254443" marR="0" lvl="2"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1F497D"/>
                </a:solidFill>
                <a:effectLst/>
                <a:uLnTx/>
                <a:uFillTx/>
                <a:latin typeface="Montserrat" pitchFamily="2" charset="77"/>
              </a:rPr>
              <a:t>Clients – local private companies vs multinational clients</a:t>
            </a:r>
          </a:p>
          <a:p>
            <a:pPr marL="1254443" marR="0" lvl="2"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1F497D"/>
                </a:solidFill>
                <a:effectLst/>
                <a:uLnTx/>
                <a:uFillTx/>
                <a:latin typeface="Montserrat" pitchFamily="2" charset="77"/>
              </a:rPr>
              <a:t>Level of service – exclusively executive search vs executive search and direct search also on mid management and senior specialists     </a:t>
            </a:r>
          </a:p>
          <a:p>
            <a:pPr marL="1254443" marR="0" lvl="2"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1F497D"/>
                </a:solidFill>
                <a:effectLst/>
                <a:uLnTx/>
                <a:uFillTx/>
                <a:latin typeface="Montserrat" pitchFamily="2" charset="77"/>
              </a:rPr>
              <a:t>Industries – specialized in some definite sectors vs working as a market generalist / matrix</a:t>
            </a:r>
          </a:p>
          <a:p>
            <a:pPr marL="1254443" marR="0" lvl="2"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1F497D"/>
                </a:solidFill>
                <a:effectLst/>
                <a:uLnTx/>
                <a:uFillTx/>
                <a:latin typeface="Montserrat" pitchFamily="2" charset="77"/>
              </a:rPr>
              <a:t>Fees – IESF network works on different fee levels due to local specialties</a:t>
            </a:r>
          </a:p>
        </p:txBody>
      </p:sp>
      <p:sp>
        <p:nvSpPr>
          <p:cNvPr id="16" name="Rechthoek 15">
            <a:extLst>
              <a:ext uri="{FF2B5EF4-FFF2-40B4-BE49-F238E27FC236}">
                <a16:creationId xmlns:a16="http://schemas.microsoft.com/office/drawing/2014/main" id="{BEF903DD-7CAF-2A37-1EF6-7F9E14066113}"/>
              </a:ext>
            </a:extLst>
          </p:cNvPr>
          <p:cNvSpPr/>
          <p:nvPr/>
        </p:nvSpPr>
        <p:spPr>
          <a:xfrm>
            <a:off x="0" y="-1"/>
            <a:ext cx="6324600" cy="8736663"/>
          </a:xfrm>
          <a:prstGeom prst="rect">
            <a:avLst/>
          </a:prstGeom>
          <a:ln w="50800">
            <a:solidFill>
              <a:srgbClr val="5B77B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2">
            <a:extLst>
              <a:ext uri="{FF2B5EF4-FFF2-40B4-BE49-F238E27FC236}">
                <a16:creationId xmlns:a16="http://schemas.microsoft.com/office/drawing/2014/main" id="{29386D1E-894C-7BE0-E514-4210665691B5}"/>
              </a:ext>
            </a:extLst>
          </p:cNvPr>
          <p:cNvSpPr txBox="1"/>
          <p:nvPr/>
        </p:nvSpPr>
        <p:spPr>
          <a:xfrm>
            <a:off x="2147389" y="4351895"/>
            <a:ext cx="2815274" cy="3077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3A5F"/>
              </a:solidFill>
              <a:effectLst/>
              <a:uLnTx/>
              <a:uFillTx/>
              <a:latin typeface="Montserrat"/>
              <a:ea typeface="+mn-ea"/>
              <a:cs typeface="+mn-cs"/>
            </a:endParaRPr>
          </a:p>
        </p:txBody>
      </p:sp>
      <p:sp>
        <p:nvSpPr>
          <p:cNvPr id="7" name="AutoShape 2" descr="ix Building Blocks for Business Success | UAG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6324600" cy="8713963"/>
          </a:xfrm>
          <a:prstGeom prst="rect">
            <a:avLst/>
          </a:prstGeom>
        </p:spPr>
      </p:pic>
      <p:sp>
        <p:nvSpPr>
          <p:cNvPr id="18" name="Freeform 12">
            <a:extLst>
              <a:ext uri="{FF2B5EF4-FFF2-40B4-BE49-F238E27FC236}">
                <a16:creationId xmlns:a16="http://schemas.microsoft.com/office/drawing/2014/main" id="{4544D6C8-A5A3-7EB4-2B75-3C15B43FAEB4}"/>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19" name="TextBox 13">
            <a:extLst>
              <a:ext uri="{FF2B5EF4-FFF2-40B4-BE49-F238E27FC236}">
                <a16:creationId xmlns:a16="http://schemas.microsoft.com/office/drawing/2014/main" id="{21088584-DB2A-F920-672B-29E3615FF12F}"/>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28354078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6" normalizeH="0" baseline="0" noProof="0">
                <a:ln>
                  <a:noFill/>
                </a:ln>
                <a:solidFill>
                  <a:srgbClr val="FFFFFF"/>
                </a:solidFill>
                <a:effectLst/>
                <a:uLnTx/>
                <a:uFillTx/>
                <a:latin typeface="TT Rounds Condensed"/>
                <a:ea typeface="+mn-ea"/>
                <a:cs typeface="+mn-cs"/>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698441" y="410029"/>
            <a:ext cx="625483" cy="625483"/>
          </a:xfrm>
          <a:custGeom>
            <a:avLst/>
            <a:gdLst/>
            <a:ahLst/>
            <a:cxnLst/>
            <a:rect l="l" t="t" r="r" b="b"/>
            <a:pathLst>
              <a:path w="625483" h="625483">
                <a:moveTo>
                  <a:pt x="0" y="0"/>
                </a:moveTo>
                <a:lnTo>
                  <a:pt x="625483" y="0"/>
                </a:lnTo>
                <a:lnTo>
                  <a:pt x="625483" y="625483"/>
                </a:lnTo>
                <a:lnTo>
                  <a:pt x="0" y="625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520981" y="389632"/>
            <a:ext cx="10452158" cy="796244"/>
          </a:xfrm>
          <a:prstGeom prst="rect">
            <a:avLst/>
          </a:prstGeom>
        </p:spPr>
        <p:txBody>
          <a:bodyPr lIns="0" tIns="0" rIns="0" bIns="0" rtlCol="0" anchor="t">
            <a:spAutoFit/>
          </a:bodyPr>
          <a:lstStyle/>
          <a:p>
            <a:pPr marL="0" marR="0" lvl="0" indent="0" algn="l" defTabSz="914400" rtl="0" eaLnBrk="1" fontAlgn="auto" latinLnBrk="0" hangingPunct="1">
              <a:lnSpc>
                <a:spcPts val="6479"/>
              </a:lnSpc>
              <a:spcBef>
                <a:spcPts val="0"/>
              </a:spcBef>
              <a:spcAft>
                <a:spcPts val="0"/>
              </a:spcAft>
              <a:buClrTx/>
              <a:buSzTx/>
              <a:buFontTx/>
              <a:buNone/>
              <a:tabLst/>
              <a:defRPr/>
            </a:pPr>
            <a:r>
              <a:rPr kumimoji="0" lang="hu-HU" sz="5399" b="0" i="0" u="none" strike="noStrike" kern="1200" cap="none" spc="0" normalizeH="0" baseline="0" noProof="0" dirty="0" err="1">
                <a:ln>
                  <a:noFill/>
                </a:ln>
                <a:solidFill>
                  <a:srgbClr val="4F6AB3"/>
                </a:solidFill>
                <a:effectLst/>
                <a:uLnTx/>
                <a:uFillTx/>
                <a:latin typeface="Montserrat Bold"/>
                <a:ea typeface="+mn-ea"/>
                <a:cs typeface="+mn-cs"/>
              </a:rPr>
              <a:t>Proposals</a:t>
            </a:r>
            <a:r>
              <a:rPr kumimoji="0" lang="hu-HU" sz="5399" b="0" i="0" u="none" strike="noStrike" kern="1200" cap="none" spc="0" normalizeH="0" baseline="0" noProof="0" dirty="0">
                <a:ln>
                  <a:noFill/>
                </a:ln>
                <a:solidFill>
                  <a:srgbClr val="4F6AB3"/>
                </a:solidFill>
                <a:effectLst/>
                <a:uLnTx/>
                <a:uFillTx/>
                <a:latin typeface="Montserrat Bold"/>
                <a:ea typeface="+mn-ea"/>
                <a:cs typeface="+mn-cs"/>
              </a:rPr>
              <a:t> &amp; </a:t>
            </a:r>
            <a:r>
              <a:rPr kumimoji="0" lang="hu-HU" sz="5399" b="0" i="0" u="none" strike="noStrike" kern="1200" cap="none" spc="0" normalizeH="0" baseline="0" noProof="0" dirty="0" err="1">
                <a:ln>
                  <a:noFill/>
                </a:ln>
                <a:solidFill>
                  <a:srgbClr val="4F6AB3"/>
                </a:solidFill>
                <a:effectLst/>
                <a:uLnTx/>
                <a:uFillTx/>
                <a:latin typeface="Montserrat Bold"/>
                <a:ea typeface="+mn-ea"/>
                <a:cs typeface="+mn-cs"/>
              </a:rPr>
              <a:t>Ideas</a:t>
            </a:r>
            <a:endParaRPr kumimoji="0" lang="en-US" sz="5399" b="0" i="0" u="none" strike="noStrike" kern="1200" cap="none" spc="0" normalizeH="0" baseline="0" noProof="0" dirty="0">
              <a:ln>
                <a:noFill/>
              </a:ln>
              <a:solidFill>
                <a:srgbClr val="4F6AB3"/>
              </a:solidFill>
              <a:effectLst/>
              <a:uLnTx/>
              <a:uFillTx/>
              <a:latin typeface="Montserrat Bold"/>
              <a:ea typeface="+mn-ea"/>
              <a:cs typeface="+mn-cs"/>
            </a:endParaRPr>
          </a:p>
        </p:txBody>
      </p:sp>
      <p:sp>
        <p:nvSpPr>
          <p:cNvPr id="11" name="TextBox 11"/>
          <p:cNvSpPr txBox="1"/>
          <p:nvPr/>
        </p:nvSpPr>
        <p:spPr>
          <a:xfrm>
            <a:off x="6783332" y="909150"/>
            <a:ext cx="11021931" cy="7709803"/>
          </a:xfrm>
          <a:prstGeom prst="rect">
            <a:avLst/>
          </a:prstGeom>
        </p:spPr>
        <p:txBody>
          <a:bodyPr wrap="square" lIns="0" tIns="0" rIns="0" bIns="0" rtlCol="0" anchor="t">
            <a:spAutoFit/>
          </a:bodyPr>
          <a:lstStyle/>
          <a:p>
            <a:pPr marL="340043" marR="0" lvl="1" indent="0" algn="l" defTabSz="914400" rtl="0" eaLnBrk="1" fontAlgn="auto" latinLnBrk="0" hangingPunct="1">
              <a:lnSpc>
                <a:spcPts val="4409"/>
              </a:lnSpc>
              <a:spcBef>
                <a:spcPts val="0"/>
              </a:spcBef>
              <a:spcAft>
                <a:spcPts val="0"/>
              </a:spcAft>
              <a:buClrTx/>
              <a:buSzTx/>
              <a:buFontTx/>
              <a:buNone/>
              <a:tabLst/>
              <a:defRPr/>
            </a:pPr>
            <a:endParaRPr kumimoji="0" lang="hu-HU" sz="1950" b="0" i="0" u="none" strike="noStrike" kern="1200" cap="none" spc="0" normalizeH="0" baseline="0" noProof="0" dirty="0">
              <a:ln>
                <a:noFill/>
              </a:ln>
              <a:solidFill>
                <a:srgbClr val="1F497D"/>
              </a:solidFill>
              <a:effectLst/>
              <a:uLnTx/>
              <a:uFillTx/>
              <a:latin typeface="Montserrat" pitchFamily="2" charset="77"/>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950" b="1" i="0" u="none" strike="noStrike" kern="1200" cap="none" spc="0" normalizeH="0" baseline="0" noProof="0" dirty="0">
                <a:ln>
                  <a:noFill/>
                </a:ln>
                <a:solidFill>
                  <a:srgbClr val="1F497D"/>
                </a:solidFill>
                <a:effectLst/>
                <a:uLnTx/>
                <a:uFillTx/>
                <a:latin typeface="Montserrat" pitchFamily="2" charset="77"/>
              </a:rPr>
              <a:t>Monthly business exchange meetings </a:t>
            </a:r>
            <a:r>
              <a:rPr kumimoji="0" lang="en-US" sz="1950" b="0" i="0" u="none" strike="noStrike" kern="1200" cap="none" spc="0" normalizeH="0" baseline="0" noProof="0" dirty="0">
                <a:ln>
                  <a:noFill/>
                </a:ln>
                <a:solidFill>
                  <a:srgbClr val="1F497D"/>
                </a:solidFill>
                <a:effectLst/>
                <a:uLnTx/>
                <a:uFillTx/>
                <a:latin typeface="Montserrat" pitchFamily="2" charset="77"/>
              </a:rPr>
              <a:t>with IESF partners that have focus on developing new international clients.</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950" b="0" i="0" u="none" strike="noStrike" kern="1200" cap="none" spc="0" normalizeH="0" baseline="0" noProof="0" dirty="0">
              <a:ln>
                <a:noFill/>
              </a:ln>
              <a:solidFill>
                <a:srgbClr val="1F497D"/>
              </a:solidFill>
              <a:effectLst/>
              <a:uLnTx/>
              <a:uFillTx/>
              <a:latin typeface="Montserrat" pitchFamily="2" charset="77"/>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hu-HU" sz="1950" b="0" i="0" u="none" strike="noStrike" kern="1200" cap="none" spc="0" normalizeH="0" baseline="0" noProof="0" dirty="0">
                <a:ln>
                  <a:noFill/>
                </a:ln>
                <a:solidFill>
                  <a:srgbClr val="1F497D"/>
                </a:solidFill>
                <a:effectLst/>
                <a:uLnTx/>
                <a:uFillTx/>
                <a:latin typeface="Montserrat" pitchFamily="2" charset="77"/>
              </a:rPr>
              <a:t>Strengthening international BD on </a:t>
            </a:r>
            <a:r>
              <a:rPr kumimoji="0" lang="hu-HU" sz="1950" b="1" i="0" u="none" strike="noStrike" kern="1200" cap="none" spc="0" normalizeH="0" baseline="0" noProof="0" dirty="0">
                <a:ln>
                  <a:noFill/>
                </a:ln>
                <a:solidFill>
                  <a:srgbClr val="1F497D"/>
                </a:solidFill>
                <a:effectLst/>
                <a:uLnTx/>
                <a:uFillTx/>
                <a:latin typeface="Montserrat" pitchFamily="2" charset="77"/>
              </a:rPr>
              <a:t>local level in smaller groups </a:t>
            </a:r>
            <a:r>
              <a:rPr kumimoji="0" lang="hu-HU" sz="1950" b="0" i="0" u="none" strike="noStrike" kern="1200" cap="none" spc="0" normalizeH="0" baseline="0" noProof="0" dirty="0">
                <a:ln>
                  <a:noFill/>
                </a:ln>
                <a:solidFill>
                  <a:srgbClr val="1F497D"/>
                </a:solidFill>
                <a:effectLst/>
                <a:uLnTx/>
                <a:uFillTx/>
                <a:latin typeface="Montserrat" pitchFamily="2" charset="77"/>
              </a:rPr>
              <a:t>(industry, locations)</a:t>
            </a:r>
            <a:endParaRPr kumimoji="0" lang="en-US" sz="1950" b="0" i="0" u="none" strike="noStrike" kern="1200" cap="none" spc="0" normalizeH="0" baseline="0" noProof="0" dirty="0">
              <a:ln>
                <a:noFill/>
              </a:ln>
              <a:solidFill>
                <a:srgbClr val="1F497D"/>
              </a:solidFill>
              <a:effectLst/>
              <a:uLnTx/>
              <a:uFillTx/>
              <a:latin typeface="Montserrat" pitchFamily="2" charset="77"/>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950" b="0" i="0" u="none" strike="noStrike" kern="1200" cap="none" spc="0" normalizeH="0" baseline="0" noProof="0" dirty="0">
              <a:ln>
                <a:noFill/>
              </a:ln>
              <a:solidFill>
                <a:srgbClr val="1F497D"/>
              </a:solidFill>
              <a:effectLst/>
              <a:uLnTx/>
              <a:uFillTx/>
              <a:latin typeface="Montserrat" pitchFamily="2" charset="77"/>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hu-HU" sz="1950" b="0" i="0" u="none" strike="noStrike" kern="1200" cap="none" spc="0" normalizeH="0" baseline="0" noProof="0" dirty="0">
                <a:ln>
                  <a:noFill/>
                </a:ln>
                <a:solidFill>
                  <a:srgbClr val="1F497D"/>
                </a:solidFill>
                <a:effectLst/>
                <a:uLnTx/>
                <a:uFillTx/>
                <a:latin typeface="Montserrat" pitchFamily="2" charset="77"/>
              </a:rPr>
              <a:t>D</a:t>
            </a:r>
            <a:r>
              <a:rPr kumimoji="0" lang="en-US" sz="1950" b="0" i="0" u="none" strike="noStrike" kern="1200" cap="none" spc="0" normalizeH="0" baseline="0" noProof="0" dirty="0" err="1">
                <a:ln>
                  <a:noFill/>
                </a:ln>
                <a:solidFill>
                  <a:srgbClr val="1F497D"/>
                </a:solidFill>
                <a:effectLst/>
                <a:uLnTx/>
                <a:uFillTx/>
                <a:latin typeface="Montserrat" pitchFamily="2" charset="77"/>
              </a:rPr>
              <a:t>evelop</a:t>
            </a:r>
            <a:r>
              <a:rPr kumimoji="0" lang="en-US" sz="1950" b="0" i="0" u="none" strike="noStrike" kern="1200" cap="none" spc="0" normalizeH="0" baseline="0" noProof="0" dirty="0">
                <a:ln>
                  <a:noFill/>
                </a:ln>
                <a:solidFill>
                  <a:srgbClr val="1F497D"/>
                </a:solidFill>
                <a:effectLst/>
                <a:uLnTx/>
                <a:uFillTx/>
                <a:latin typeface="Montserrat" pitchFamily="2" charset="77"/>
              </a:rPr>
              <a:t> </a:t>
            </a:r>
            <a:r>
              <a:rPr kumimoji="0" lang="en-US" sz="1950" b="1" i="0" u="none" strike="noStrike" kern="1200" cap="none" spc="0" normalizeH="0" baseline="0" noProof="0" dirty="0">
                <a:ln>
                  <a:noFill/>
                </a:ln>
                <a:solidFill>
                  <a:srgbClr val="1F497D"/>
                </a:solidFill>
                <a:effectLst/>
                <a:uLnTx/>
                <a:uFillTx/>
                <a:latin typeface="Montserrat" pitchFamily="2" charset="77"/>
              </a:rPr>
              <a:t>common IESF standards </a:t>
            </a:r>
            <a:r>
              <a:rPr kumimoji="0" lang="en-US" sz="1950" b="0" i="0" u="none" strike="noStrike" kern="1200" cap="none" spc="0" normalizeH="0" baseline="0" noProof="0" dirty="0">
                <a:ln>
                  <a:noFill/>
                </a:ln>
                <a:solidFill>
                  <a:srgbClr val="1F497D"/>
                </a:solidFill>
                <a:effectLst/>
                <a:uLnTx/>
                <a:uFillTx/>
                <a:latin typeface="Montserrat" pitchFamily="2" charset="77"/>
              </a:rPr>
              <a:t>for international projects  / communicate "as one”: </a:t>
            </a:r>
          </a:p>
          <a:p>
            <a:pPr marL="1254443" marR="0" lvl="2"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Ø"/>
              <a:tabLst/>
              <a:defRPr/>
            </a:pPr>
            <a:r>
              <a:rPr kumimoji="0" lang="en-US" sz="1950" b="0" i="0" u="none" strike="noStrike" kern="1200" cap="none" spc="0" normalizeH="0" baseline="0" noProof="0" dirty="0">
                <a:ln>
                  <a:noFill/>
                </a:ln>
                <a:solidFill>
                  <a:srgbClr val="1F497D"/>
                </a:solidFill>
                <a:effectLst/>
                <a:uLnTx/>
                <a:uFillTx/>
                <a:latin typeface="Montserrat" pitchFamily="2" charset="77"/>
              </a:rPr>
              <a:t>IESF introduction, presentation material, email address </a:t>
            </a:r>
            <a:r>
              <a:rPr kumimoji="0" lang="en-US" sz="1950" b="0" i="0" u="none" strike="noStrike" kern="1200" cap="none" spc="0" normalizeH="0" baseline="0" noProof="0" dirty="0" err="1">
                <a:ln>
                  <a:noFill/>
                </a:ln>
                <a:solidFill>
                  <a:srgbClr val="1F497D"/>
                </a:solidFill>
                <a:effectLst/>
                <a:uLnTx/>
                <a:uFillTx/>
                <a:latin typeface="Montserrat" pitchFamily="2" charset="77"/>
              </a:rPr>
              <a:t>etc</a:t>
            </a:r>
            <a:endParaRPr kumimoji="0" lang="en-US" sz="1950" b="0" i="0" u="none" strike="noStrike" kern="1200" cap="none" spc="0" normalizeH="0" baseline="0" noProof="0" dirty="0">
              <a:ln>
                <a:noFill/>
              </a:ln>
              <a:solidFill>
                <a:srgbClr val="1F497D"/>
              </a:solidFill>
              <a:effectLst/>
              <a:uLnTx/>
              <a:uFillTx/>
              <a:latin typeface="Montserrat" pitchFamily="2" charset="77"/>
            </a:endParaRPr>
          </a:p>
          <a:p>
            <a:pPr marL="1254443" marR="0" lvl="2"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Ø"/>
              <a:tabLst/>
              <a:defRPr/>
            </a:pPr>
            <a:r>
              <a:rPr kumimoji="0" lang="en-US" sz="1950" b="0" i="0" u="none" strike="noStrike" kern="1200" cap="none" spc="0" normalizeH="0" baseline="0" noProof="0" dirty="0">
                <a:ln>
                  <a:noFill/>
                </a:ln>
                <a:solidFill>
                  <a:srgbClr val="1F497D"/>
                </a:solidFill>
                <a:effectLst/>
                <a:uLnTx/>
                <a:uFillTx/>
                <a:latin typeface="Montserrat" pitchFamily="2" charset="77"/>
              </a:rPr>
              <a:t>International contract and offer templates</a:t>
            </a:r>
            <a:endParaRPr kumimoji="0" lang="hu-HU" sz="1950" b="0" i="0" u="none" strike="noStrike" kern="1200" cap="none" spc="0" normalizeH="0" baseline="0" noProof="0" dirty="0">
              <a:ln>
                <a:noFill/>
              </a:ln>
              <a:solidFill>
                <a:srgbClr val="1F497D"/>
              </a:solidFill>
              <a:effectLst/>
              <a:uLnTx/>
              <a:uFillTx/>
              <a:latin typeface="Montserrat" pitchFamily="2" charset="77"/>
            </a:endParaRPr>
          </a:p>
          <a:p>
            <a:pPr marL="1254443" marR="0" lvl="2"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Ø"/>
              <a:tabLst/>
              <a:defRPr/>
            </a:pPr>
            <a:r>
              <a:rPr kumimoji="0" lang="en-US" sz="1950" b="0" i="0" u="none" strike="noStrike" kern="1200" cap="none" spc="0" normalizeH="0" baseline="0" noProof="0" dirty="0">
                <a:ln>
                  <a:noFill/>
                </a:ln>
                <a:solidFill>
                  <a:srgbClr val="1F497D"/>
                </a:solidFill>
                <a:effectLst/>
                <a:uLnTx/>
                <a:uFillTx/>
                <a:latin typeface="Montserrat" pitchFamily="2" charset="77"/>
              </a:rPr>
              <a:t>Standard fees for different position levels</a:t>
            </a:r>
          </a:p>
          <a:p>
            <a:pPr marL="1254443" marR="0" lvl="2"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Ø"/>
              <a:tabLst/>
              <a:defRPr/>
            </a:pPr>
            <a:r>
              <a:rPr kumimoji="0" lang="hu-HU" sz="1950" b="0" i="0" u="none" strike="noStrike" kern="1200" cap="none" spc="0" normalizeH="0" baseline="0" noProof="0" dirty="0" err="1">
                <a:ln>
                  <a:noFill/>
                </a:ln>
                <a:solidFill>
                  <a:srgbClr val="1F497D"/>
                </a:solidFill>
                <a:effectLst/>
                <a:uLnTx/>
                <a:uFillTx/>
                <a:latin typeface="Montserrat" pitchFamily="2" charset="77"/>
              </a:rPr>
              <a:t>Create</a:t>
            </a:r>
            <a:r>
              <a:rPr kumimoji="0" lang="hu-HU" sz="1950" b="0" i="0" u="none" strike="noStrike" kern="1200" cap="none" spc="0" normalizeH="0" baseline="0" noProof="0" dirty="0">
                <a:ln>
                  <a:noFill/>
                </a:ln>
                <a:solidFill>
                  <a:srgbClr val="1F497D"/>
                </a:solidFill>
                <a:effectLst/>
                <a:uLnTx/>
                <a:uFillTx/>
                <a:latin typeface="Montserrat" pitchFamily="2" charset="77"/>
              </a:rPr>
              <a:t> an</a:t>
            </a:r>
            <a:r>
              <a:rPr kumimoji="0" lang="en-US" sz="1950" b="0" i="0" u="none" strike="noStrike" kern="1200" cap="none" spc="0" normalizeH="0" baseline="0" noProof="0" dirty="0">
                <a:ln>
                  <a:noFill/>
                </a:ln>
                <a:solidFill>
                  <a:srgbClr val="1F497D"/>
                </a:solidFill>
                <a:effectLst/>
                <a:uLnTx/>
                <a:uFillTx/>
                <a:latin typeface="Montserrat" pitchFamily="2" charset="77"/>
              </a:rPr>
              <a:t> IESF legal entity for international contracting</a:t>
            </a:r>
          </a:p>
          <a:p>
            <a:pPr marL="1254443" marR="0" lvl="2" indent="-457200" algn="just" defTabSz="914400" rtl="0" eaLnBrk="1" fontAlgn="auto" latinLnBrk="0" hangingPunct="1">
              <a:lnSpc>
                <a:spcPts val="4409"/>
              </a:lnSpc>
              <a:spcBef>
                <a:spcPts val="0"/>
              </a:spcBef>
              <a:spcAft>
                <a:spcPts val="0"/>
              </a:spcAft>
              <a:buClrTx/>
              <a:buSzTx/>
              <a:buFont typeface="Wingdings" panose="05000000000000000000" pitchFamily="2" charset="2"/>
              <a:buChar char="Ø"/>
              <a:tabLst/>
              <a:defRPr/>
            </a:pPr>
            <a:r>
              <a:rPr kumimoji="0" lang="en-US" sz="1950" b="0" i="0" u="none" strike="noStrike" kern="1200" cap="none" spc="0" normalizeH="0" baseline="0" noProof="0" dirty="0">
                <a:ln>
                  <a:noFill/>
                </a:ln>
                <a:solidFill>
                  <a:srgbClr val="1F497D"/>
                </a:solidFill>
                <a:effectLst/>
                <a:uLnTx/>
                <a:uFillTx/>
                <a:latin typeface="Montserrat" pitchFamily="2" charset="77"/>
              </a:rPr>
              <a:t>Developing Intranet / CRM in the future</a:t>
            </a:r>
          </a:p>
          <a:p>
            <a:pPr marL="342900" marR="0" lvl="2" indent="-342900" algn="just" defTabSz="914400" rtl="0" eaLnBrk="1" fontAlgn="auto" latinLnBrk="0" hangingPunct="1">
              <a:lnSpc>
                <a:spcPts val="4409"/>
              </a:lnSpc>
              <a:spcBef>
                <a:spcPts val="0"/>
              </a:spcBef>
              <a:spcAft>
                <a:spcPts val="0"/>
              </a:spcAft>
              <a:buClrTx/>
              <a:buSzTx/>
              <a:buFont typeface="Wingdings" panose="05000000000000000000" pitchFamily="2" charset="2"/>
              <a:buChar char="§"/>
              <a:tabLst/>
              <a:defRPr/>
            </a:pPr>
            <a:r>
              <a:rPr kumimoji="0" lang="en-US" sz="1950" b="0" i="0" u="none" strike="noStrike" kern="1200" cap="none" spc="0" normalizeH="0" baseline="0" noProof="0" dirty="0">
                <a:ln>
                  <a:noFill/>
                </a:ln>
                <a:solidFill>
                  <a:srgbClr val="1F497D"/>
                </a:solidFill>
                <a:effectLst/>
                <a:uLnTx/>
                <a:uFillTx/>
                <a:latin typeface="Montserrat" pitchFamily="2" charset="77"/>
              </a:rPr>
              <a:t>Strengthening </a:t>
            </a:r>
            <a:r>
              <a:rPr kumimoji="0" lang="en-US" sz="1950" b="1" i="0" u="none" strike="noStrike" kern="1200" cap="none" spc="0" normalizeH="0" baseline="0" noProof="0" dirty="0">
                <a:ln>
                  <a:noFill/>
                </a:ln>
                <a:solidFill>
                  <a:srgbClr val="1F497D"/>
                </a:solidFill>
                <a:effectLst/>
                <a:uLnTx/>
                <a:uFillTx/>
                <a:latin typeface="Montserrat" pitchFamily="2" charset="77"/>
              </a:rPr>
              <a:t>internal trust</a:t>
            </a:r>
            <a:r>
              <a:rPr kumimoji="0" lang="en-US" sz="1950" b="0" i="0" u="none" strike="noStrike" kern="1200" cap="none" spc="0" normalizeH="0" baseline="0" noProof="0" dirty="0">
                <a:ln>
                  <a:noFill/>
                </a:ln>
                <a:solidFill>
                  <a:srgbClr val="1F497D"/>
                </a:solidFill>
                <a:effectLst/>
                <a:uLnTx/>
                <a:uFillTx/>
                <a:latin typeface="Montserrat" pitchFamily="2" charset="77"/>
              </a:rPr>
              <a:t> via developing IESF internal client/project hand-over process and common frame-work of cooperation - giving country must be there in the</a:t>
            </a:r>
            <a:r>
              <a:rPr kumimoji="0" lang="hu-HU" sz="1950" b="0" i="0" u="none" strike="noStrike" kern="1200" cap="none" spc="0" normalizeH="0" baseline="0" noProof="0" dirty="0">
                <a:ln>
                  <a:noFill/>
                </a:ln>
                <a:solidFill>
                  <a:srgbClr val="1F497D"/>
                </a:solidFill>
                <a:effectLst/>
                <a:uLnTx/>
                <a:uFillTx/>
                <a:latin typeface="Montserrat" pitchFamily="2" charset="77"/>
              </a:rPr>
              <a:t> </a:t>
            </a:r>
            <a:r>
              <a:rPr kumimoji="0" lang="hu-HU" sz="1950" b="0" i="0" u="none" strike="noStrike" kern="1200" cap="none" spc="0" normalizeH="0" baseline="0" noProof="0" dirty="0" err="1">
                <a:ln>
                  <a:noFill/>
                </a:ln>
                <a:solidFill>
                  <a:srgbClr val="1F497D"/>
                </a:solidFill>
                <a:effectLst/>
                <a:uLnTx/>
                <a:uFillTx/>
                <a:latin typeface="Montserrat" pitchFamily="2" charset="77"/>
              </a:rPr>
              <a:t>whole</a:t>
            </a:r>
            <a:r>
              <a:rPr kumimoji="0" lang="en-US" sz="1950" b="0" i="0" u="none" strike="noStrike" kern="1200" cap="none" spc="0" normalizeH="0" baseline="0" noProof="0" dirty="0">
                <a:ln>
                  <a:noFill/>
                </a:ln>
                <a:solidFill>
                  <a:srgbClr val="1F497D"/>
                </a:solidFill>
                <a:effectLst/>
                <a:uLnTx/>
                <a:uFillTx/>
                <a:latin typeface="Montserrat" pitchFamily="2" charset="77"/>
              </a:rPr>
              <a:t> process since knows the client, the priorities of client, the culture, etc.</a:t>
            </a:r>
          </a:p>
          <a:p>
            <a:pPr marL="342900" marR="0" lvl="0" indent="-342900" algn="just" defTabSz="914400" rtl="0" eaLnBrk="1" fontAlgn="auto" latinLnBrk="0" hangingPunct="1">
              <a:lnSpc>
                <a:spcPct val="100000"/>
              </a:lnSpc>
              <a:spcBef>
                <a:spcPts val="0"/>
              </a:spcBef>
              <a:spcAft>
                <a:spcPts val="0"/>
              </a:spcAft>
              <a:buClrTx/>
              <a:buSzTx/>
              <a:buFont typeface="Wingdings" charset="2"/>
              <a:buChar char="§"/>
              <a:tabLst/>
              <a:defRPr/>
            </a:pPr>
            <a:r>
              <a:rPr kumimoji="0" lang="en-US" sz="1950" b="0" i="0" u="none" strike="noStrike" kern="1200" cap="none" spc="0" normalizeH="0" baseline="0" noProof="0" dirty="0">
                <a:ln>
                  <a:noFill/>
                </a:ln>
                <a:solidFill>
                  <a:srgbClr val="1F497D"/>
                </a:solidFill>
                <a:effectLst/>
                <a:uLnTx/>
                <a:uFillTx/>
                <a:latin typeface="Montserrat" pitchFamily="2" charset="77"/>
              </a:rPr>
              <a:t> Actively participating to Conferences / HR Events / Business events/ Job fairs as IESF</a:t>
            </a:r>
          </a:p>
          <a:p>
            <a:pPr marL="342900" marR="0" lvl="0" indent="-342900" algn="just" defTabSz="914400" rtl="0" eaLnBrk="1" fontAlgn="auto" latinLnBrk="0" hangingPunct="1">
              <a:lnSpc>
                <a:spcPct val="100000"/>
              </a:lnSpc>
              <a:spcBef>
                <a:spcPts val="0"/>
              </a:spcBef>
              <a:spcAft>
                <a:spcPts val="0"/>
              </a:spcAft>
              <a:buClrTx/>
              <a:buSzTx/>
              <a:buFont typeface="Arial" charset="0"/>
              <a:buChar char="•"/>
              <a:tabLst/>
              <a:defRPr/>
            </a:pPr>
            <a:endParaRPr kumimoji="0" lang="en-US" sz="1950" b="0" i="0" u="none" strike="noStrike" kern="1200" cap="none" spc="0" normalizeH="0" baseline="0" noProof="0" dirty="0">
              <a:ln>
                <a:noFill/>
              </a:ln>
              <a:solidFill>
                <a:srgbClr val="1F497D"/>
              </a:solidFill>
              <a:effectLst/>
              <a:uLnTx/>
              <a:uFillTx/>
              <a:latin typeface="Montserrat" pitchFamily="2" charset="77"/>
            </a:endParaRPr>
          </a:p>
          <a:p>
            <a:pPr marL="117475" marR="0" lvl="0" indent="-117475"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950" b="0" i="0" u="none" strike="noStrike" kern="1200" cap="none" spc="0" normalizeH="0" baseline="0" noProof="0" dirty="0">
                <a:ln>
                  <a:noFill/>
                </a:ln>
                <a:solidFill>
                  <a:srgbClr val="1F497D"/>
                </a:solidFill>
                <a:effectLst/>
                <a:uLnTx/>
                <a:uFillTx/>
                <a:latin typeface="Montserrat" pitchFamily="2" charset="77"/>
              </a:rPr>
              <a:t>   BD at IESF level - a </a:t>
            </a:r>
            <a:r>
              <a:rPr kumimoji="0" lang="en-US" sz="1950" b="1" i="0" u="none" strike="noStrike" kern="1200" cap="none" spc="0" normalizeH="0" baseline="0" noProof="0" dirty="0">
                <a:ln>
                  <a:noFill/>
                </a:ln>
                <a:solidFill>
                  <a:srgbClr val="1F497D"/>
                </a:solidFill>
                <a:effectLst/>
                <a:uLnTx/>
                <a:uFillTx/>
                <a:latin typeface="Montserrat" pitchFamily="2" charset="77"/>
              </a:rPr>
              <a:t>dedicated person </a:t>
            </a:r>
            <a:r>
              <a:rPr kumimoji="0" lang="en-US" sz="1950" b="0" i="0" u="none" strike="noStrike" kern="1200" cap="none" spc="0" normalizeH="0" baseline="0" noProof="0" dirty="0">
                <a:ln>
                  <a:noFill/>
                </a:ln>
                <a:solidFill>
                  <a:srgbClr val="1F497D"/>
                </a:solidFill>
                <a:effectLst/>
                <a:uLnTx/>
                <a:uFillTx/>
                <a:latin typeface="Montserrat" pitchFamily="2" charset="77"/>
              </a:rPr>
              <a:t>targeting prospect international clients.</a:t>
            </a:r>
          </a:p>
        </p:txBody>
      </p:sp>
      <p:sp>
        <p:nvSpPr>
          <p:cNvPr id="16" name="Rechthoek 15">
            <a:extLst>
              <a:ext uri="{FF2B5EF4-FFF2-40B4-BE49-F238E27FC236}">
                <a16:creationId xmlns:a16="http://schemas.microsoft.com/office/drawing/2014/main" id="{BEF903DD-7CAF-2A37-1EF6-7F9E14066113}"/>
              </a:ext>
            </a:extLst>
          </p:cNvPr>
          <p:cNvSpPr/>
          <p:nvPr/>
        </p:nvSpPr>
        <p:spPr>
          <a:xfrm>
            <a:off x="0" y="-1"/>
            <a:ext cx="6324600" cy="8736663"/>
          </a:xfrm>
          <a:prstGeom prst="rect">
            <a:avLst/>
          </a:prstGeom>
          <a:ln w="50800">
            <a:solidFill>
              <a:srgbClr val="5B77B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2">
            <a:extLst>
              <a:ext uri="{FF2B5EF4-FFF2-40B4-BE49-F238E27FC236}">
                <a16:creationId xmlns:a16="http://schemas.microsoft.com/office/drawing/2014/main" id="{29386D1E-894C-7BE0-E514-4210665691B5}"/>
              </a:ext>
            </a:extLst>
          </p:cNvPr>
          <p:cNvSpPr txBox="1"/>
          <p:nvPr/>
        </p:nvSpPr>
        <p:spPr>
          <a:xfrm>
            <a:off x="2147389" y="4351895"/>
            <a:ext cx="2815274" cy="3077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3A5F"/>
              </a:solidFill>
              <a:effectLst/>
              <a:uLnTx/>
              <a:uFillTx/>
              <a:latin typeface="Montserrat"/>
              <a:ea typeface="+mn-ea"/>
              <a:cs typeface="+mn-cs"/>
            </a:endParaRPr>
          </a:p>
        </p:txBody>
      </p:sp>
      <p:sp>
        <p:nvSpPr>
          <p:cNvPr id="7" name="AutoShape 2" descr="ix Building Blocks for Business Success | UAG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Kép 19">
            <a:extLst>
              <a:ext uri="{FF2B5EF4-FFF2-40B4-BE49-F238E27FC236}">
                <a16:creationId xmlns:a16="http://schemas.microsoft.com/office/drawing/2014/main" id="{435A4147-6D1D-3503-774E-747B57A58C70}"/>
              </a:ext>
            </a:extLst>
          </p:cNvPr>
          <p:cNvPicPr>
            <a:picLocks noChangeAspect="1"/>
          </p:cNvPicPr>
          <p:nvPr/>
        </p:nvPicPr>
        <p:blipFill>
          <a:blip r:embed="rId6"/>
          <a:stretch>
            <a:fillRect/>
          </a:stretch>
        </p:blipFill>
        <p:spPr>
          <a:xfrm>
            <a:off x="25400" y="0"/>
            <a:ext cx="6299200" cy="8720845"/>
          </a:xfrm>
          <a:prstGeom prst="rect">
            <a:avLst/>
          </a:prstGeom>
          <a:ln>
            <a:noFill/>
          </a:ln>
        </p:spPr>
      </p:pic>
      <p:sp>
        <p:nvSpPr>
          <p:cNvPr id="8" name="Freeform 12">
            <a:extLst>
              <a:ext uri="{FF2B5EF4-FFF2-40B4-BE49-F238E27FC236}">
                <a16:creationId xmlns:a16="http://schemas.microsoft.com/office/drawing/2014/main" id="{54870204-B95C-DE6B-B8B4-0048A930C6DD}"/>
              </a:ext>
            </a:extLst>
          </p:cNvPr>
          <p:cNvSpPr/>
          <p:nvPr/>
        </p:nvSpPr>
        <p:spPr>
          <a:xfrm>
            <a:off x="13978544" y="9241641"/>
            <a:ext cx="4309429" cy="589312"/>
          </a:xfrm>
          <a:custGeom>
            <a:avLst/>
            <a:gdLst/>
            <a:ahLst/>
            <a:cxnLst/>
            <a:rect l="l" t="t" r="r" b="b"/>
            <a:pathLst>
              <a:path w="5745905" h="785749">
                <a:moveTo>
                  <a:pt x="0" y="0"/>
                </a:moveTo>
                <a:lnTo>
                  <a:pt x="5745905" y="0"/>
                </a:lnTo>
                <a:lnTo>
                  <a:pt x="5745905" y="785749"/>
                </a:lnTo>
                <a:lnTo>
                  <a:pt x="0" y="785749"/>
                </a:lnTo>
                <a:close/>
              </a:path>
            </a:pathLst>
          </a:custGeom>
          <a:solidFill>
            <a:srgbClr val="5C77B9"/>
          </a:solidFill>
        </p:spPr>
        <p:txBody>
          <a:bodyPr/>
          <a:lstStyle/>
          <a:p>
            <a:endParaRPr lang="nl-NL"/>
          </a:p>
        </p:txBody>
      </p:sp>
      <p:sp>
        <p:nvSpPr>
          <p:cNvPr id="18" name="TextBox 13">
            <a:extLst>
              <a:ext uri="{FF2B5EF4-FFF2-40B4-BE49-F238E27FC236}">
                <a16:creationId xmlns:a16="http://schemas.microsoft.com/office/drawing/2014/main" id="{16DA4C4B-A128-57DE-3C49-F44BDD9165D4}"/>
              </a:ext>
            </a:extLst>
          </p:cNvPr>
          <p:cNvSpPr txBox="1"/>
          <p:nvPr/>
        </p:nvSpPr>
        <p:spPr>
          <a:xfrm>
            <a:off x="13978544" y="9375804"/>
            <a:ext cx="3931389" cy="354788"/>
          </a:xfrm>
          <a:prstGeom prst="rect">
            <a:avLst/>
          </a:prstGeom>
        </p:spPr>
        <p:txBody>
          <a:bodyPr lIns="0" tIns="0" rIns="0" bIns="0" rtlCol="0" anchor="t">
            <a:spAutoFit/>
          </a:bodyPr>
          <a:lstStyle/>
          <a:p>
            <a:pPr algn="r">
              <a:lnSpc>
                <a:spcPts val="2879"/>
              </a:lnSpc>
            </a:pPr>
            <a:r>
              <a:rPr lang="en-US" sz="2400" dirty="0">
                <a:solidFill>
                  <a:srgbClr val="FFFFFF"/>
                </a:solidFill>
                <a:latin typeface="Montserrat"/>
              </a:rPr>
              <a:t>IESF I LAUSANNE 2024</a:t>
            </a:r>
          </a:p>
        </p:txBody>
      </p:sp>
    </p:spTree>
    <p:extLst>
      <p:ext uri="{BB962C8B-B14F-4D97-AF65-F5344CB8AC3E}">
        <p14:creationId xmlns:p14="http://schemas.microsoft.com/office/powerpoint/2010/main" val="25212617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3b34ef7-1beb-4b5e-98b2-1bebdd48eb34">
      <Terms xmlns="http://schemas.microsoft.com/office/infopath/2007/PartnerControls"/>
    </lcf76f155ced4ddcb4097134ff3c332f>
    <TaxCatchAll xmlns="39037b3a-58c5-4739-b967-2ec55eaec15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1F0803E9C45AE4890E122A375039BBB" ma:contentTypeVersion="18" ma:contentTypeDescription="Een nieuw document maken." ma:contentTypeScope="" ma:versionID="9a69c2cb4351f72c5877bf7d7bb5d498">
  <xsd:schema xmlns:xsd="http://www.w3.org/2001/XMLSchema" xmlns:xs="http://www.w3.org/2001/XMLSchema" xmlns:p="http://schemas.microsoft.com/office/2006/metadata/properties" xmlns:ns2="39037b3a-58c5-4739-b967-2ec55eaec155" xmlns:ns3="c3b34ef7-1beb-4b5e-98b2-1bebdd48eb34" targetNamespace="http://schemas.microsoft.com/office/2006/metadata/properties" ma:root="true" ma:fieldsID="1d177cdb32da6c21112c196728a2c218" ns2:_="" ns3:_="">
    <xsd:import namespace="39037b3a-58c5-4739-b967-2ec55eaec155"/>
    <xsd:import namespace="c3b34ef7-1beb-4b5e-98b2-1bebdd48eb3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037b3a-58c5-4739-b967-2ec55eaec155"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fddc3ea9-8de5-4a3b-adf1-710f3a7495b1}" ma:internalName="TaxCatchAll" ma:showField="CatchAllData" ma:web="39037b3a-58c5-4739-b967-2ec55eaec15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3b34ef7-1beb-4b5e-98b2-1bebdd48eb3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d11a0591-d9f7-4a1a-a641-e26a9ec295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214CBE-86E8-4D48-BE58-824BAC2BC98E}">
  <ds:schemaRefs>
    <ds:schemaRef ds:uri="http://schemas.microsoft.com/sharepoint/v3/contenttype/forms"/>
  </ds:schemaRefs>
</ds:datastoreItem>
</file>

<file path=customXml/itemProps2.xml><?xml version="1.0" encoding="utf-8"?>
<ds:datastoreItem xmlns:ds="http://schemas.openxmlformats.org/officeDocument/2006/customXml" ds:itemID="{14EFB46C-1350-48F2-BE2D-A102B16FBD5A}">
  <ds:schemaRefs>
    <ds:schemaRef ds:uri="http://purl.org/dc/terms/"/>
    <ds:schemaRef ds:uri="http://schemas.microsoft.com/office/2006/documentManagement/types"/>
    <ds:schemaRef ds:uri="http://schemas.microsoft.com/office/infopath/2007/PartnerControls"/>
    <ds:schemaRef ds:uri="http://purl.org/dc/elements/1.1/"/>
    <ds:schemaRef ds:uri="http://purl.org/dc/dcmitype/"/>
    <ds:schemaRef ds:uri="http://schemas.microsoft.com/office/2006/metadata/properties"/>
    <ds:schemaRef ds:uri="http://schemas.openxmlformats.org/package/2006/metadata/core-properties"/>
    <ds:schemaRef ds:uri="39037b3a-58c5-4739-b967-2ec55eaec155"/>
    <ds:schemaRef ds:uri="c3b34ef7-1beb-4b5e-98b2-1bebdd48eb34"/>
    <ds:schemaRef ds:uri="http://www.w3.org/XML/1998/namespace"/>
  </ds:schemaRefs>
</ds:datastoreItem>
</file>

<file path=customXml/itemProps3.xml><?xml version="1.0" encoding="utf-8"?>
<ds:datastoreItem xmlns:ds="http://schemas.openxmlformats.org/officeDocument/2006/customXml" ds:itemID="{CA2C4FFC-A4CE-4D7C-8EC9-702987749D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037b3a-58c5-4739-b967-2ec55eaec155"/>
    <ds:schemaRef ds:uri="c3b34ef7-1beb-4b5e-98b2-1bebdd48eb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502</TotalTime>
  <Words>15357</Words>
  <Application>Microsoft Macintosh PowerPoint</Application>
  <PresentationFormat>Aangepast</PresentationFormat>
  <Paragraphs>1692</Paragraphs>
  <Slides>116</Slides>
  <Notes>52</Notes>
  <HiddenSlides>0</HiddenSlides>
  <MMClips>0</MMClips>
  <ScaleCrop>false</ScaleCrop>
  <HeadingPairs>
    <vt:vector size="6" baseType="variant">
      <vt:variant>
        <vt:lpstr>Gebruikte lettertypen</vt:lpstr>
      </vt:variant>
      <vt:variant>
        <vt:i4>18</vt:i4>
      </vt:variant>
      <vt:variant>
        <vt:lpstr>Thema</vt:lpstr>
      </vt:variant>
      <vt:variant>
        <vt:i4>3</vt:i4>
      </vt:variant>
      <vt:variant>
        <vt:lpstr>Diatitels</vt:lpstr>
      </vt:variant>
      <vt:variant>
        <vt:i4>116</vt:i4>
      </vt:variant>
    </vt:vector>
  </HeadingPairs>
  <TitlesOfParts>
    <vt:vector size="137" baseType="lpstr">
      <vt:lpstr>Calibri Light</vt:lpstr>
      <vt:lpstr>Montserrat Black</vt:lpstr>
      <vt:lpstr>Montserrat Semi-Bold</vt:lpstr>
      <vt:lpstr>TT Rounds Condensed</vt:lpstr>
      <vt:lpstr>Calibri</vt:lpstr>
      <vt:lpstr>Wingdings</vt:lpstr>
      <vt:lpstr>Montserrat Italics</vt:lpstr>
      <vt:lpstr>Aptos</vt:lpstr>
      <vt:lpstr>Montserrat Bold Italics</vt:lpstr>
      <vt:lpstr>Arial</vt:lpstr>
      <vt:lpstr>Courier New</vt:lpstr>
      <vt:lpstr>Arial</vt:lpstr>
      <vt:lpstr>Rockwell</vt:lpstr>
      <vt:lpstr>Roboto</vt:lpstr>
      <vt:lpstr>Montserrat Light</vt:lpstr>
      <vt:lpstr>Quattrocento Sans</vt:lpstr>
      <vt:lpstr>Montserrat Bold</vt:lpstr>
      <vt:lpstr>Montserrat</vt:lpstr>
      <vt:lpstr>Office Theme</vt:lpstr>
      <vt:lpstr>Atlas</vt:lpstr>
      <vt:lpstr>Simple Light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2024 DE&amp;I Roadmap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1 : Lausanne </dc:title>
  <cp:lastModifiedBy>Kirsten van de Groep</cp:lastModifiedBy>
  <cp:revision>14</cp:revision>
  <dcterms:created xsi:type="dcterms:W3CDTF">2006-08-16T00:00:00Z</dcterms:created>
  <dcterms:modified xsi:type="dcterms:W3CDTF">2024-04-11T13:11:42Z</dcterms:modified>
  <dc:identifier>DAF_MPpov6w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0x01010031F0803E9C45AE4890E122A375039BBB</vt:lpwstr>
  </property>
  <property fmtid="{D5CDD505-2E9C-101B-9397-08002B2CF9AE}" pid="3" name="MediaServiceImageTags">
    <vt:lpwstr/>
  </property>
</Properties>
</file>