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5" r:id="rId14"/>
    <p:sldId id="268" r:id="rId15"/>
    <p:sldId id="269" r:id="rId16"/>
    <p:sldId id="270" r:id="rId17"/>
    <p:sldId id="271" r:id="rId18"/>
    <p:sldId id="272" r:id="rId19"/>
    <p:sldId id="273" r:id="rId20"/>
    <p:sldId id="274" r:id="rId21"/>
  </p:sldIdLst>
  <p:sldSz cx="18288000" cy="10287000"/>
  <p:notesSz cx="6858000" cy="9144000"/>
  <p:embeddedFontLst>
    <p:embeddedFont>
      <p:font typeface="Arimo Bold" panose="020B0704020202020204" pitchFamily="34" charset="0"/>
      <p:regular r:id="rId23"/>
      <p:bold r:id="rId24"/>
    </p:embeddedFont>
    <p:embeddedFont>
      <p:font typeface="Montserrat" pitchFamily="2" charset="77"/>
      <p:regular r:id="rId25"/>
      <p:bold r:id="rId26"/>
      <p:italic r:id="rId27"/>
      <p:boldItalic r:id="rId28"/>
    </p:embeddedFont>
    <p:embeddedFont>
      <p:font typeface="Montserrat Bold" pitchFamily="2" charset="77"/>
      <p:regular r:id="rId29"/>
      <p:bold r:id="rId30"/>
    </p:embeddedFont>
    <p:embeddedFont>
      <p:font typeface="Montserrat Italics" pitchFamily="2" charset="77"/>
      <p:regular r:id="rId31"/>
      <p:italic r:id="rId32"/>
    </p:embeddedFont>
    <p:embeddedFont>
      <p:font typeface="Montserrat Light" panose="020F0302020204030204" pitchFamily="34" charset="0"/>
      <p:regular r:id="rId33"/>
      <p:italic r:id="rId34"/>
    </p:embeddedFont>
    <p:embeddedFont>
      <p:font typeface="Montserrat Ultra-Bold" pitchFamily="2" charset="77"/>
      <p:regular r:id="rId35"/>
      <p:bold r:id="rId36"/>
    </p:embeddedFont>
    <p:embeddedFont>
      <p:font typeface="TT Rounds Condensed" panose="02000506030000020003" pitchFamily="2" charset="77"/>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67" autoAdjust="0"/>
    <p:restoredTop sz="94563" autoAdjust="0"/>
  </p:normalViewPr>
  <p:slideViewPr>
    <p:cSldViewPr>
      <p:cViewPr varScale="1">
        <p:scale>
          <a:sx n="143" d="100"/>
          <a:sy n="143" d="100"/>
        </p:scale>
        <p:origin x="1440"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13.06.2024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svg"/><Relationship Id="rId9"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www.iesf.com/join-iesf" TargetMode="Externa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79.png"/><Relationship Id="rId3" Type="http://schemas.openxmlformats.org/officeDocument/2006/relationships/image" Target="../media/image3.pn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image" Target="../media/image13.png"/><Relationship Id="rId16"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svg"/><Relationship Id="rId19" Type="http://schemas.openxmlformats.org/officeDocument/2006/relationships/image" Target="../media/image80.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1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3" Type="http://schemas.openxmlformats.org/officeDocument/2006/relationships/image" Target="../media/image3.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image" Target="../media/image13.png"/><Relationship Id="rId16"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sv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hyperlink" Target="http://www.iesf.com" TargetMode="External"/><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svg"/><Relationship Id="rId2" Type="http://schemas.openxmlformats.org/officeDocument/2006/relationships/hyperlink" Target="https://www.linkedin.com/company/international-executive-search-federation/" TargetMode="External"/><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svg"/><Relationship Id="rId4" Type="http://schemas.openxmlformats.org/officeDocument/2006/relationships/image" Target="../media/image95.svg"/><Relationship Id="rId9" Type="http://schemas.openxmlformats.org/officeDocument/2006/relationships/image" Target="../media/image10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svg"/><Relationship Id="rId17" Type="http://schemas.openxmlformats.org/officeDocument/2006/relationships/image" Target="../media/image19.svg"/><Relationship Id="rId2" Type="http://schemas.openxmlformats.org/officeDocument/2006/relationships/notesSlide" Target="../notesSlides/notesSlide4.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4.png"/><Relationship Id="rId5" Type="http://schemas.openxmlformats.org/officeDocument/2006/relationships/image" Target="../media/image9.png"/><Relationship Id="rId15" Type="http://schemas.openxmlformats.org/officeDocument/2006/relationships/hyperlink" Target="https://iesf.com/iesf-in-the-top-40-global-talent-providers-2023-by-hunt-scanlon/" TargetMode="External"/><Relationship Id="rId10" Type="http://schemas.openxmlformats.org/officeDocument/2006/relationships/image" Target="../media/image3.pn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4.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hyperlink" Target="https://iesf.com/case-studies/" TargetMode="Externa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jpeg"/><Relationship Id="rId9"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69000">
              <a:srgbClr val="E9EDF6">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1567345" y="4935666"/>
            <a:ext cx="14399279" cy="2924175"/>
          </a:xfrm>
          <a:prstGeom prst="rect">
            <a:avLst/>
          </a:prstGeom>
        </p:spPr>
        <p:txBody>
          <a:bodyPr lIns="0" tIns="0" rIns="0" bIns="0" rtlCol="0" anchor="t">
            <a:spAutoFit/>
          </a:bodyPr>
          <a:lstStyle/>
          <a:p>
            <a:pPr algn="l">
              <a:lnSpc>
                <a:spcPts val="4530"/>
              </a:lnSpc>
            </a:pPr>
            <a:r>
              <a:rPr lang="en-US" sz="5400">
                <a:solidFill>
                  <a:srgbClr val="000000"/>
                </a:solidFill>
                <a:latin typeface="Montserrat Light"/>
              </a:rPr>
              <a:t>SUCCESSFULLY</a:t>
            </a:r>
          </a:p>
          <a:p>
            <a:pPr algn="l">
              <a:lnSpc>
                <a:spcPts val="4530"/>
              </a:lnSpc>
            </a:pPr>
            <a:r>
              <a:rPr lang="en-US" sz="5400">
                <a:solidFill>
                  <a:srgbClr val="000000"/>
                </a:solidFill>
                <a:latin typeface="Montserrat Light"/>
              </a:rPr>
              <a:t>DELIVERING LOCAL</a:t>
            </a:r>
          </a:p>
          <a:p>
            <a:pPr algn="l">
              <a:lnSpc>
                <a:spcPts val="4530"/>
              </a:lnSpc>
            </a:pPr>
            <a:r>
              <a:rPr lang="en-US" sz="5400">
                <a:solidFill>
                  <a:srgbClr val="000000"/>
                </a:solidFill>
                <a:latin typeface="Montserrat Light"/>
              </a:rPr>
              <a:t>EXECUTIVE TALENT</a:t>
            </a:r>
          </a:p>
          <a:p>
            <a:pPr algn="l">
              <a:lnSpc>
                <a:spcPts val="4530"/>
              </a:lnSpc>
            </a:pPr>
            <a:r>
              <a:rPr lang="en-US" sz="5400">
                <a:solidFill>
                  <a:srgbClr val="5C77B9"/>
                </a:solidFill>
                <a:latin typeface="Montserrat Bold"/>
              </a:rPr>
              <a:t>THROUGH A</a:t>
            </a:r>
          </a:p>
          <a:p>
            <a:pPr algn="l">
              <a:lnSpc>
                <a:spcPts val="4530"/>
              </a:lnSpc>
            </a:pPr>
            <a:r>
              <a:rPr lang="en-US" sz="5400">
                <a:solidFill>
                  <a:srgbClr val="5C77B9"/>
                </a:solidFill>
                <a:latin typeface="Montserrat Bold"/>
              </a:rPr>
              <a:t>GLOBAL NETWORK</a:t>
            </a:r>
          </a:p>
        </p:txBody>
      </p:sp>
      <p:grpSp>
        <p:nvGrpSpPr>
          <p:cNvPr id="3" name="Group 3"/>
          <p:cNvGrpSpPr/>
          <p:nvPr/>
        </p:nvGrpSpPr>
        <p:grpSpPr>
          <a:xfrm>
            <a:off x="1651888" y="3725732"/>
            <a:ext cx="5015129" cy="511386"/>
            <a:chOff x="0" y="0"/>
            <a:chExt cx="6686838" cy="681848"/>
          </a:xfrm>
        </p:grpSpPr>
        <p:sp>
          <p:nvSpPr>
            <p:cNvPr id="4" name="Freeform 4"/>
            <p:cNvSpPr/>
            <p:nvPr/>
          </p:nvSpPr>
          <p:spPr>
            <a:xfrm>
              <a:off x="0" y="0"/>
              <a:ext cx="6686804" cy="681863"/>
            </a:xfrm>
            <a:custGeom>
              <a:avLst/>
              <a:gdLst/>
              <a:ahLst/>
              <a:cxnLst/>
              <a:rect l="l" t="t" r="r" b="b"/>
              <a:pathLst>
                <a:path w="6686804" h="681863">
                  <a:moveTo>
                    <a:pt x="0" y="0"/>
                  </a:moveTo>
                  <a:lnTo>
                    <a:pt x="6686804" y="0"/>
                  </a:lnTo>
                  <a:lnTo>
                    <a:pt x="6686804" y="681863"/>
                  </a:lnTo>
                  <a:lnTo>
                    <a:pt x="0" y="681863"/>
                  </a:lnTo>
                  <a:close/>
                </a:path>
              </a:pathLst>
            </a:custGeom>
            <a:solidFill>
              <a:srgbClr val="2D3A5F"/>
            </a:solidFill>
          </p:spPr>
          <p:txBody>
            <a:bodyPr/>
            <a:lstStyle/>
            <a:p>
              <a:endParaRPr lang="nl-NL"/>
            </a:p>
          </p:txBody>
        </p:sp>
      </p:grpSp>
      <p:sp>
        <p:nvSpPr>
          <p:cNvPr id="5" name="Freeform 5"/>
          <p:cNvSpPr/>
          <p:nvPr/>
        </p:nvSpPr>
        <p:spPr>
          <a:xfrm>
            <a:off x="1651888" y="1629778"/>
            <a:ext cx="6352005" cy="1807878"/>
          </a:xfrm>
          <a:custGeom>
            <a:avLst/>
            <a:gdLst/>
            <a:ahLst/>
            <a:cxnLst/>
            <a:rect l="l" t="t" r="r" b="b"/>
            <a:pathLst>
              <a:path w="6352005" h="1807878">
                <a:moveTo>
                  <a:pt x="0" y="0"/>
                </a:moveTo>
                <a:lnTo>
                  <a:pt x="6352006" y="0"/>
                </a:lnTo>
                <a:lnTo>
                  <a:pt x="6352006" y="1807878"/>
                </a:lnTo>
                <a:lnTo>
                  <a:pt x="0" y="1807878"/>
                </a:lnTo>
                <a:lnTo>
                  <a:pt x="0" y="0"/>
                </a:lnTo>
                <a:close/>
              </a:path>
            </a:pathLst>
          </a:custGeom>
          <a:blipFill>
            <a:blip r:embed="rId3"/>
            <a:stretch>
              <a:fillRect t="-216" b="-216"/>
            </a:stretch>
          </a:blipFill>
        </p:spPr>
        <p:txBody>
          <a:bodyPr/>
          <a:lstStyle/>
          <a:p>
            <a:endParaRPr lang="nl-NL"/>
          </a:p>
        </p:txBody>
      </p:sp>
      <p:grpSp>
        <p:nvGrpSpPr>
          <p:cNvPr id="6" name="Group 6"/>
          <p:cNvGrpSpPr/>
          <p:nvPr/>
        </p:nvGrpSpPr>
        <p:grpSpPr>
          <a:xfrm>
            <a:off x="13575322" y="0"/>
            <a:ext cx="4712676" cy="10287000"/>
            <a:chOff x="0" y="0"/>
            <a:chExt cx="6283568" cy="13716000"/>
          </a:xfrm>
        </p:grpSpPr>
        <p:sp>
          <p:nvSpPr>
            <p:cNvPr id="7" name="Freeform 7"/>
            <p:cNvSpPr/>
            <p:nvPr/>
          </p:nvSpPr>
          <p:spPr>
            <a:xfrm>
              <a:off x="0" y="0"/>
              <a:ext cx="6283579" cy="13716000"/>
            </a:xfrm>
            <a:custGeom>
              <a:avLst/>
              <a:gdLst/>
              <a:ahLst/>
              <a:cxnLst/>
              <a:rect l="l" t="t" r="r" b="b"/>
              <a:pathLst>
                <a:path w="6283579" h="13716000">
                  <a:moveTo>
                    <a:pt x="0" y="0"/>
                  </a:moveTo>
                  <a:lnTo>
                    <a:pt x="6283579" y="0"/>
                  </a:lnTo>
                  <a:lnTo>
                    <a:pt x="6283579" y="13716000"/>
                  </a:lnTo>
                  <a:lnTo>
                    <a:pt x="0" y="13716000"/>
                  </a:lnTo>
                  <a:close/>
                </a:path>
              </a:pathLst>
            </a:custGeom>
            <a:solidFill>
              <a:srgbClr val="2D3A5F"/>
            </a:solidFill>
          </p:spPr>
          <p:txBody>
            <a:bodyPr/>
            <a:lstStyle/>
            <a:p>
              <a:endParaRPr lang="nl-NL"/>
            </a:p>
          </p:txBody>
        </p:sp>
      </p:grpSp>
      <p:sp>
        <p:nvSpPr>
          <p:cNvPr id="8" name="Freeform 8"/>
          <p:cNvSpPr/>
          <p:nvPr/>
        </p:nvSpPr>
        <p:spPr>
          <a:xfrm>
            <a:off x="10829866" y="2533718"/>
            <a:ext cx="5490913" cy="5504744"/>
          </a:xfrm>
          <a:custGeom>
            <a:avLst/>
            <a:gdLst/>
            <a:ahLst/>
            <a:cxnLst/>
            <a:rect l="l" t="t" r="r" b="b"/>
            <a:pathLst>
              <a:path w="5490913" h="5504744">
                <a:moveTo>
                  <a:pt x="0" y="0"/>
                </a:moveTo>
                <a:lnTo>
                  <a:pt x="5490913" y="0"/>
                </a:lnTo>
                <a:lnTo>
                  <a:pt x="5490913" y="5504744"/>
                </a:lnTo>
                <a:lnTo>
                  <a:pt x="0" y="5504744"/>
                </a:lnTo>
                <a:lnTo>
                  <a:pt x="0" y="0"/>
                </a:lnTo>
                <a:close/>
              </a:path>
            </a:pathLst>
          </a:custGeom>
          <a:blipFill>
            <a:blip r:embed="rId4"/>
            <a:stretch>
              <a:fillRect/>
            </a:stretch>
          </a:blipFill>
        </p:spPr>
        <p:txBody>
          <a:bodyPr/>
          <a:lstStyle/>
          <a:p>
            <a:endParaRPr lang="nl-NL"/>
          </a:p>
        </p:txBody>
      </p:sp>
      <p:sp>
        <p:nvSpPr>
          <p:cNvPr id="9" name="TextBox 9"/>
          <p:cNvSpPr txBox="1"/>
          <p:nvPr/>
        </p:nvSpPr>
        <p:spPr>
          <a:xfrm>
            <a:off x="1808371" y="3851122"/>
            <a:ext cx="8380363" cy="289179"/>
          </a:xfrm>
          <a:prstGeom prst="rect">
            <a:avLst/>
          </a:prstGeom>
        </p:spPr>
        <p:txBody>
          <a:bodyPr lIns="0" tIns="0" rIns="0" bIns="0" rtlCol="0" anchor="t">
            <a:spAutoFit/>
          </a:bodyPr>
          <a:lstStyle/>
          <a:p>
            <a:pPr algn="l">
              <a:lnSpc>
                <a:spcPts val="2268"/>
              </a:lnSpc>
            </a:pPr>
            <a:r>
              <a:rPr lang="en-US" sz="2100">
                <a:solidFill>
                  <a:srgbClr val="FFFFFF"/>
                </a:solidFill>
                <a:latin typeface="Montserrat Bold"/>
              </a:rPr>
              <a:t>IESF Corporate Presentation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3"/>
            <a:stretch>
              <a:fillRect t="-117" b="-117"/>
            </a:stretch>
          </a:blipFill>
        </p:spPr>
        <p:txBody>
          <a:bodyPr/>
          <a:lstStyle/>
          <a:p>
            <a:endParaRPr lang="nl-NL"/>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algn="r">
              <a:lnSpc>
                <a:spcPts val="2160"/>
              </a:lnSpc>
            </a:pPr>
            <a:r>
              <a:rPr lang="en-US" sz="1800" spc="16">
                <a:solidFill>
                  <a:srgbClr val="FFFFFF"/>
                </a:solidFill>
                <a:latin typeface="TT Rounds Condensed"/>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4"/>
            <a:stretch>
              <a:fillRect t="-117" b="-117"/>
            </a:stretch>
          </a:blipFill>
        </p:spPr>
        <p:txBody>
          <a:bodyPr/>
          <a:lstStyle/>
          <a:p>
            <a:endParaRPr lang="nl-NL"/>
          </a:p>
        </p:txBody>
      </p:sp>
      <p:grpSp>
        <p:nvGrpSpPr>
          <p:cNvPr id="7" name="Group 7"/>
          <p:cNvGrpSpPr/>
          <p:nvPr/>
        </p:nvGrpSpPr>
        <p:grpSpPr>
          <a:xfrm>
            <a:off x="16324503" y="9241641"/>
            <a:ext cx="1963496" cy="589330"/>
            <a:chOff x="0" y="0"/>
            <a:chExt cx="2617994" cy="785774"/>
          </a:xfrm>
        </p:grpSpPr>
        <p:sp>
          <p:nvSpPr>
            <p:cNvPr id="8" name="Freeform 8"/>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grpSp>
        <p:nvGrpSpPr>
          <p:cNvPr id="9" name="Group 9"/>
          <p:cNvGrpSpPr/>
          <p:nvPr/>
        </p:nvGrpSpPr>
        <p:grpSpPr>
          <a:xfrm>
            <a:off x="-154638" y="-139904"/>
            <a:ext cx="18442636" cy="2980366"/>
            <a:chOff x="0" y="0"/>
            <a:chExt cx="24590182" cy="3973821"/>
          </a:xfrm>
        </p:grpSpPr>
        <p:sp>
          <p:nvSpPr>
            <p:cNvPr id="10" name="Freeform 10"/>
            <p:cNvSpPr/>
            <p:nvPr/>
          </p:nvSpPr>
          <p:spPr>
            <a:xfrm>
              <a:off x="0" y="0"/>
              <a:ext cx="24590192" cy="3973818"/>
            </a:xfrm>
            <a:custGeom>
              <a:avLst/>
              <a:gdLst/>
              <a:ahLst/>
              <a:cxnLst/>
              <a:rect l="l" t="t" r="r" b="b"/>
              <a:pathLst>
                <a:path w="24590192" h="3973818">
                  <a:moveTo>
                    <a:pt x="0" y="0"/>
                  </a:moveTo>
                  <a:lnTo>
                    <a:pt x="24590192" y="0"/>
                  </a:lnTo>
                  <a:lnTo>
                    <a:pt x="24590192" y="3973818"/>
                  </a:lnTo>
                  <a:lnTo>
                    <a:pt x="0" y="3973818"/>
                  </a:lnTo>
                  <a:close/>
                </a:path>
              </a:pathLst>
            </a:custGeom>
            <a:solidFill>
              <a:srgbClr val="2D3A5F"/>
            </a:solidFill>
          </p:spPr>
          <p:txBody>
            <a:bodyPr/>
            <a:lstStyle/>
            <a:p>
              <a:endParaRPr lang="nl-NL"/>
            </a:p>
          </p:txBody>
        </p:sp>
      </p:grpSp>
      <p:grpSp>
        <p:nvGrpSpPr>
          <p:cNvPr id="11" name="Group 11"/>
          <p:cNvGrpSpPr/>
          <p:nvPr/>
        </p:nvGrpSpPr>
        <p:grpSpPr>
          <a:xfrm>
            <a:off x="0" y="2840462"/>
            <a:ext cx="4633133" cy="5937778"/>
            <a:chOff x="0" y="0"/>
            <a:chExt cx="1220249" cy="1563859"/>
          </a:xfrm>
        </p:grpSpPr>
        <p:sp>
          <p:nvSpPr>
            <p:cNvPr id="12" name="Freeform 12"/>
            <p:cNvSpPr/>
            <p:nvPr/>
          </p:nvSpPr>
          <p:spPr>
            <a:xfrm>
              <a:off x="0" y="0"/>
              <a:ext cx="1220249" cy="1563859"/>
            </a:xfrm>
            <a:custGeom>
              <a:avLst/>
              <a:gdLst/>
              <a:ahLst/>
              <a:cxnLst/>
              <a:rect l="l" t="t" r="r" b="b"/>
              <a:pathLst>
                <a:path w="1220249" h="1563859">
                  <a:moveTo>
                    <a:pt x="0" y="0"/>
                  </a:moveTo>
                  <a:lnTo>
                    <a:pt x="1220249" y="0"/>
                  </a:lnTo>
                  <a:lnTo>
                    <a:pt x="1220249" y="1563859"/>
                  </a:lnTo>
                  <a:lnTo>
                    <a:pt x="0" y="1563859"/>
                  </a:lnTo>
                  <a:close/>
                </a:path>
              </a:pathLst>
            </a:custGeom>
            <a:solidFill>
              <a:srgbClr val="FFFFFF"/>
            </a:solidFill>
          </p:spPr>
          <p:txBody>
            <a:bodyPr/>
            <a:lstStyle/>
            <a:p>
              <a:endParaRPr lang="nl-NL"/>
            </a:p>
          </p:txBody>
        </p:sp>
        <p:sp>
          <p:nvSpPr>
            <p:cNvPr id="13" name="TextBox 13"/>
            <p:cNvSpPr txBox="1"/>
            <p:nvPr/>
          </p:nvSpPr>
          <p:spPr>
            <a:xfrm>
              <a:off x="0" y="0"/>
              <a:ext cx="1220249" cy="1563859"/>
            </a:xfrm>
            <a:prstGeom prst="rect">
              <a:avLst/>
            </a:prstGeom>
          </p:spPr>
          <p:txBody>
            <a:bodyPr lIns="50800" tIns="50800" rIns="50800" bIns="50800" rtlCol="0" anchor="ctr"/>
            <a:lstStyle/>
            <a:p>
              <a:pPr algn="ctr">
                <a:lnSpc>
                  <a:spcPts val="2160"/>
                </a:lnSpc>
              </a:pPr>
              <a:endParaRPr/>
            </a:p>
          </p:txBody>
        </p:sp>
      </p:grpSp>
      <p:grpSp>
        <p:nvGrpSpPr>
          <p:cNvPr id="14" name="Group 14"/>
          <p:cNvGrpSpPr/>
          <p:nvPr/>
        </p:nvGrpSpPr>
        <p:grpSpPr>
          <a:xfrm>
            <a:off x="4598004" y="2840462"/>
            <a:ext cx="4586325" cy="5937778"/>
            <a:chOff x="0" y="0"/>
            <a:chExt cx="1207921" cy="1563859"/>
          </a:xfrm>
        </p:grpSpPr>
        <p:sp>
          <p:nvSpPr>
            <p:cNvPr id="15" name="Freeform 15"/>
            <p:cNvSpPr/>
            <p:nvPr/>
          </p:nvSpPr>
          <p:spPr>
            <a:xfrm>
              <a:off x="0" y="0"/>
              <a:ext cx="1207921" cy="1563859"/>
            </a:xfrm>
            <a:custGeom>
              <a:avLst/>
              <a:gdLst/>
              <a:ahLst/>
              <a:cxnLst/>
              <a:rect l="l" t="t" r="r" b="b"/>
              <a:pathLst>
                <a:path w="1207921" h="1563859">
                  <a:moveTo>
                    <a:pt x="0" y="0"/>
                  </a:moveTo>
                  <a:lnTo>
                    <a:pt x="1207921" y="0"/>
                  </a:lnTo>
                  <a:lnTo>
                    <a:pt x="1207921" y="1563859"/>
                  </a:lnTo>
                  <a:lnTo>
                    <a:pt x="0" y="1563859"/>
                  </a:lnTo>
                  <a:close/>
                </a:path>
              </a:pathLst>
            </a:custGeom>
            <a:solidFill>
              <a:srgbClr val="E1E1E1"/>
            </a:solidFill>
          </p:spPr>
          <p:txBody>
            <a:bodyPr/>
            <a:lstStyle/>
            <a:p>
              <a:endParaRPr lang="nl-NL"/>
            </a:p>
          </p:txBody>
        </p:sp>
        <p:sp>
          <p:nvSpPr>
            <p:cNvPr id="16" name="TextBox 16"/>
            <p:cNvSpPr txBox="1"/>
            <p:nvPr/>
          </p:nvSpPr>
          <p:spPr>
            <a:xfrm>
              <a:off x="0" y="0"/>
              <a:ext cx="1207921" cy="1563859"/>
            </a:xfrm>
            <a:prstGeom prst="rect">
              <a:avLst/>
            </a:prstGeom>
          </p:spPr>
          <p:txBody>
            <a:bodyPr lIns="50800" tIns="50800" rIns="50800" bIns="50800" rtlCol="0" anchor="ctr"/>
            <a:lstStyle/>
            <a:p>
              <a:pPr algn="ctr">
                <a:lnSpc>
                  <a:spcPts val="2160"/>
                </a:lnSpc>
              </a:pPr>
              <a:endParaRPr/>
            </a:p>
          </p:txBody>
        </p:sp>
      </p:grpSp>
      <p:grpSp>
        <p:nvGrpSpPr>
          <p:cNvPr id="17" name="Group 17"/>
          <p:cNvGrpSpPr/>
          <p:nvPr/>
        </p:nvGrpSpPr>
        <p:grpSpPr>
          <a:xfrm>
            <a:off x="9151744" y="2840462"/>
            <a:ext cx="4582515" cy="5937778"/>
            <a:chOff x="0" y="0"/>
            <a:chExt cx="1206918" cy="1563859"/>
          </a:xfrm>
        </p:grpSpPr>
        <p:sp>
          <p:nvSpPr>
            <p:cNvPr id="18" name="Freeform 18"/>
            <p:cNvSpPr/>
            <p:nvPr/>
          </p:nvSpPr>
          <p:spPr>
            <a:xfrm>
              <a:off x="0" y="0"/>
              <a:ext cx="1206918" cy="1563859"/>
            </a:xfrm>
            <a:custGeom>
              <a:avLst/>
              <a:gdLst/>
              <a:ahLst/>
              <a:cxnLst/>
              <a:rect l="l" t="t" r="r" b="b"/>
              <a:pathLst>
                <a:path w="1206918" h="1563859">
                  <a:moveTo>
                    <a:pt x="0" y="0"/>
                  </a:moveTo>
                  <a:lnTo>
                    <a:pt x="1206918" y="0"/>
                  </a:lnTo>
                  <a:lnTo>
                    <a:pt x="1206918" y="1563859"/>
                  </a:lnTo>
                  <a:lnTo>
                    <a:pt x="0" y="1563859"/>
                  </a:lnTo>
                  <a:close/>
                </a:path>
              </a:pathLst>
            </a:custGeom>
            <a:solidFill>
              <a:srgbClr val="5C77B9"/>
            </a:solidFill>
          </p:spPr>
          <p:txBody>
            <a:bodyPr/>
            <a:lstStyle/>
            <a:p>
              <a:endParaRPr lang="nl-NL"/>
            </a:p>
          </p:txBody>
        </p:sp>
        <p:sp>
          <p:nvSpPr>
            <p:cNvPr id="19" name="TextBox 19"/>
            <p:cNvSpPr txBox="1"/>
            <p:nvPr/>
          </p:nvSpPr>
          <p:spPr>
            <a:xfrm>
              <a:off x="0" y="0"/>
              <a:ext cx="1206918" cy="1563859"/>
            </a:xfrm>
            <a:prstGeom prst="rect">
              <a:avLst/>
            </a:prstGeom>
          </p:spPr>
          <p:txBody>
            <a:bodyPr lIns="50800" tIns="50800" rIns="50800" bIns="50800" rtlCol="0" anchor="ctr"/>
            <a:lstStyle/>
            <a:p>
              <a:pPr algn="ctr">
                <a:lnSpc>
                  <a:spcPts val="2160"/>
                </a:lnSpc>
              </a:pPr>
              <a:endParaRPr/>
            </a:p>
          </p:txBody>
        </p:sp>
      </p:grpSp>
      <p:grpSp>
        <p:nvGrpSpPr>
          <p:cNvPr id="20" name="Group 20"/>
          <p:cNvGrpSpPr/>
          <p:nvPr/>
        </p:nvGrpSpPr>
        <p:grpSpPr>
          <a:xfrm>
            <a:off x="13734259" y="2840462"/>
            <a:ext cx="4553740" cy="5937778"/>
            <a:chOff x="0" y="0"/>
            <a:chExt cx="1199339" cy="1563859"/>
          </a:xfrm>
        </p:grpSpPr>
        <p:sp>
          <p:nvSpPr>
            <p:cNvPr id="21" name="Freeform 21"/>
            <p:cNvSpPr/>
            <p:nvPr/>
          </p:nvSpPr>
          <p:spPr>
            <a:xfrm>
              <a:off x="0" y="0"/>
              <a:ext cx="1199339" cy="1563859"/>
            </a:xfrm>
            <a:custGeom>
              <a:avLst/>
              <a:gdLst/>
              <a:ahLst/>
              <a:cxnLst/>
              <a:rect l="l" t="t" r="r" b="b"/>
              <a:pathLst>
                <a:path w="1199339" h="1563859">
                  <a:moveTo>
                    <a:pt x="0" y="0"/>
                  </a:moveTo>
                  <a:lnTo>
                    <a:pt x="1199339" y="0"/>
                  </a:lnTo>
                  <a:lnTo>
                    <a:pt x="1199339" y="1563859"/>
                  </a:lnTo>
                  <a:lnTo>
                    <a:pt x="0" y="1563859"/>
                  </a:lnTo>
                  <a:close/>
                </a:path>
              </a:pathLst>
            </a:custGeom>
            <a:solidFill>
              <a:srgbClr val="E9EDF6"/>
            </a:solidFill>
          </p:spPr>
          <p:txBody>
            <a:bodyPr/>
            <a:lstStyle/>
            <a:p>
              <a:endParaRPr lang="nl-NL"/>
            </a:p>
          </p:txBody>
        </p:sp>
        <p:sp>
          <p:nvSpPr>
            <p:cNvPr id="22" name="TextBox 22"/>
            <p:cNvSpPr txBox="1"/>
            <p:nvPr/>
          </p:nvSpPr>
          <p:spPr>
            <a:xfrm>
              <a:off x="0" y="0"/>
              <a:ext cx="1199339" cy="1563859"/>
            </a:xfrm>
            <a:prstGeom prst="rect">
              <a:avLst/>
            </a:prstGeom>
          </p:spPr>
          <p:txBody>
            <a:bodyPr lIns="50800" tIns="50800" rIns="50800" bIns="50800" rtlCol="0" anchor="ctr"/>
            <a:lstStyle/>
            <a:p>
              <a:pPr algn="ctr">
                <a:lnSpc>
                  <a:spcPts val="2160"/>
                </a:lnSpc>
              </a:pPr>
              <a:endParaRPr/>
            </a:p>
          </p:txBody>
        </p:sp>
      </p:grpSp>
      <p:grpSp>
        <p:nvGrpSpPr>
          <p:cNvPr id="23" name="Group 23"/>
          <p:cNvGrpSpPr/>
          <p:nvPr/>
        </p:nvGrpSpPr>
        <p:grpSpPr>
          <a:xfrm>
            <a:off x="3738943" y="3372191"/>
            <a:ext cx="1718122" cy="171812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endParaRPr lang="nl-NL"/>
            </a:p>
          </p:txBody>
        </p:sp>
        <p:sp>
          <p:nvSpPr>
            <p:cNvPr id="25" name="TextBox 25"/>
            <p:cNvSpPr txBox="1"/>
            <p:nvPr/>
          </p:nvSpPr>
          <p:spPr>
            <a:xfrm>
              <a:off x="139700" y="139700"/>
              <a:ext cx="533400" cy="533400"/>
            </a:xfrm>
            <a:prstGeom prst="rect">
              <a:avLst/>
            </a:prstGeom>
          </p:spPr>
          <p:txBody>
            <a:bodyPr lIns="50800" tIns="50800" rIns="50800" bIns="50800" rtlCol="0" anchor="ctr"/>
            <a:lstStyle/>
            <a:p>
              <a:pPr algn="ctr">
                <a:lnSpc>
                  <a:spcPts val="2160"/>
                </a:lnSpc>
              </a:pPr>
              <a:endParaRPr/>
            </a:p>
          </p:txBody>
        </p:sp>
      </p:grpSp>
      <p:grpSp>
        <p:nvGrpSpPr>
          <p:cNvPr id="26" name="Group 26"/>
          <p:cNvGrpSpPr/>
          <p:nvPr/>
        </p:nvGrpSpPr>
        <p:grpSpPr>
          <a:xfrm>
            <a:off x="8292683" y="3372191"/>
            <a:ext cx="1718122" cy="1718122"/>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E1E1E1"/>
            </a:solidFill>
          </p:spPr>
          <p:txBody>
            <a:bodyPr/>
            <a:lstStyle/>
            <a:p>
              <a:endParaRPr lang="nl-NL"/>
            </a:p>
          </p:txBody>
        </p:sp>
        <p:sp>
          <p:nvSpPr>
            <p:cNvPr id="28" name="TextBox 28"/>
            <p:cNvSpPr txBox="1"/>
            <p:nvPr/>
          </p:nvSpPr>
          <p:spPr>
            <a:xfrm>
              <a:off x="139700" y="139700"/>
              <a:ext cx="533400" cy="533400"/>
            </a:xfrm>
            <a:prstGeom prst="rect">
              <a:avLst/>
            </a:prstGeom>
          </p:spPr>
          <p:txBody>
            <a:bodyPr lIns="50800" tIns="50800" rIns="50800" bIns="50800" rtlCol="0" anchor="ctr"/>
            <a:lstStyle/>
            <a:p>
              <a:pPr algn="ctr">
                <a:lnSpc>
                  <a:spcPts val="2160"/>
                </a:lnSpc>
              </a:pPr>
              <a:endParaRPr/>
            </a:p>
          </p:txBody>
        </p:sp>
      </p:grpSp>
      <p:grpSp>
        <p:nvGrpSpPr>
          <p:cNvPr id="29" name="Group 29"/>
          <p:cNvGrpSpPr/>
          <p:nvPr/>
        </p:nvGrpSpPr>
        <p:grpSpPr>
          <a:xfrm>
            <a:off x="12875198" y="3372191"/>
            <a:ext cx="1718122" cy="1718122"/>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5C77B9"/>
            </a:solidFill>
          </p:spPr>
          <p:txBody>
            <a:bodyPr/>
            <a:lstStyle/>
            <a:p>
              <a:endParaRPr lang="nl-NL"/>
            </a:p>
          </p:txBody>
        </p:sp>
        <p:sp>
          <p:nvSpPr>
            <p:cNvPr id="31" name="TextBox 31"/>
            <p:cNvSpPr txBox="1"/>
            <p:nvPr/>
          </p:nvSpPr>
          <p:spPr>
            <a:xfrm>
              <a:off x="139700" y="139700"/>
              <a:ext cx="533400" cy="533400"/>
            </a:xfrm>
            <a:prstGeom prst="rect">
              <a:avLst/>
            </a:prstGeom>
          </p:spPr>
          <p:txBody>
            <a:bodyPr lIns="50800" tIns="50800" rIns="50800" bIns="50800" rtlCol="0" anchor="ctr"/>
            <a:lstStyle/>
            <a:p>
              <a:pPr algn="ctr">
                <a:lnSpc>
                  <a:spcPts val="2160"/>
                </a:lnSpc>
              </a:pPr>
              <a:endParaRPr/>
            </a:p>
          </p:txBody>
        </p:sp>
      </p:grpSp>
      <p:sp>
        <p:nvSpPr>
          <p:cNvPr id="32" name="Freeform 32"/>
          <p:cNvSpPr/>
          <p:nvPr/>
        </p:nvSpPr>
        <p:spPr>
          <a:xfrm>
            <a:off x="482738" y="460803"/>
            <a:ext cx="836610" cy="836610"/>
          </a:xfrm>
          <a:custGeom>
            <a:avLst/>
            <a:gdLst/>
            <a:ahLst/>
            <a:cxnLst/>
            <a:rect l="l" t="t" r="r" b="b"/>
            <a:pathLst>
              <a:path w="836610" h="836610">
                <a:moveTo>
                  <a:pt x="0" y="0"/>
                </a:moveTo>
                <a:lnTo>
                  <a:pt x="836609" y="0"/>
                </a:lnTo>
                <a:lnTo>
                  <a:pt x="836609" y="836609"/>
                </a:lnTo>
                <a:lnTo>
                  <a:pt x="0" y="8366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33" name="TextBox 33"/>
          <p:cNvSpPr txBox="1"/>
          <p:nvPr/>
        </p:nvSpPr>
        <p:spPr>
          <a:xfrm>
            <a:off x="1441973" y="471118"/>
            <a:ext cx="13793637" cy="1220204"/>
          </a:xfrm>
          <a:prstGeom prst="rect">
            <a:avLst/>
          </a:prstGeom>
        </p:spPr>
        <p:txBody>
          <a:bodyPr lIns="0" tIns="0" rIns="0" bIns="0" rtlCol="0" anchor="t">
            <a:spAutoFit/>
          </a:bodyPr>
          <a:lstStyle/>
          <a:p>
            <a:pPr>
              <a:lnSpc>
                <a:spcPts val="4776"/>
              </a:lnSpc>
            </a:pPr>
            <a:r>
              <a:rPr lang="en-US" sz="4800">
                <a:solidFill>
                  <a:srgbClr val="FFFFFF"/>
                </a:solidFill>
                <a:latin typeface="Montserrat Bold"/>
              </a:rPr>
              <a:t>IESF'S COMMITMENT TO EXCELLENCE</a:t>
            </a:r>
          </a:p>
          <a:p>
            <a:pPr algn="l">
              <a:lnSpc>
                <a:spcPts val="4778"/>
              </a:lnSpc>
            </a:pPr>
            <a:r>
              <a:rPr lang="en-US" sz="4800">
                <a:solidFill>
                  <a:srgbClr val="5C77B9"/>
                </a:solidFill>
                <a:latin typeface="Montserrat Bold"/>
              </a:rPr>
              <a:t>A QUALITY SEARCH PROCESS</a:t>
            </a:r>
          </a:p>
        </p:txBody>
      </p:sp>
      <p:sp>
        <p:nvSpPr>
          <p:cNvPr id="34" name="TextBox 34"/>
          <p:cNvSpPr txBox="1"/>
          <p:nvPr/>
        </p:nvSpPr>
        <p:spPr>
          <a:xfrm>
            <a:off x="16415944" y="9378176"/>
            <a:ext cx="1517332" cy="352425"/>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11</a:t>
            </a:r>
          </a:p>
        </p:txBody>
      </p:sp>
      <p:sp>
        <p:nvSpPr>
          <p:cNvPr id="35" name="TextBox 35"/>
          <p:cNvSpPr txBox="1"/>
          <p:nvPr/>
        </p:nvSpPr>
        <p:spPr>
          <a:xfrm>
            <a:off x="497290" y="5512588"/>
            <a:ext cx="3863987" cy="3106674"/>
          </a:xfrm>
          <a:prstGeom prst="rect">
            <a:avLst/>
          </a:prstGeom>
        </p:spPr>
        <p:txBody>
          <a:bodyPr lIns="0" tIns="0" rIns="0" bIns="0" rtlCol="0" anchor="t">
            <a:spAutoFit/>
          </a:bodyPr>
          <a:lstStyle/>
          <a:p>
            <a:pPr marL="453388" lvl="1" indent="-226694">
              <a:lnSpc>
                <a:spcPts val="3107"/>
              </a:lnSpc>
              <a:buFont typeface="Arial"/>
              <a:buChar char="•"/>
            </a:pPr>
            <a:r>
              <a:rPr lang="en-US" sz="2099">
                <a:solidFill>
                  <a:srgbClr val="2D3A5F"/>
                </a:solidFill>
                <a:latin typeface="Montserrat Light"/>
              </a:rPr>
              <a:t>Reach Agreement</a:t>
            </a:r>
          </a:p>
          <a:p>
            <a:pPr marL="453388" lvl="1" indent="-226694">
              <a:lnSpc>
                <a:spcPts val="3107"/>
              </a:lnSpc>
              <a:buFont typeface="Arial"/>
              <a:buChar char="•"/>
            </a:pPr>
            <a:r>
              <a:rPr lang="en-US" sz="2099">
                <a:solidFill>
                  <a:srgbClr val="2D3A5F"/>
                </a:solidFill>
                <a:latin typeface="Montserrat Light"/>
              </a:rPr>
              <a:t>Comprehensive understanding of client needs</a:t>
            </a:r>
          </a:p>
          <a:p>
            <a:pPr marL="453388" lvl="1" indent="-226694">
              <a:lnSpc>
                <a:spcPts val="3107"/>
              </a:lnSpc>
              <a:buFont typeface="Arial"/>
              <a:buChar char="•"/>
            </a:pPr>
            <a:r>
              <a:rPr lang="en-US" sz="2099">
                <a:solidFill>
                  <a:srgbClr val="2D3A5F"/>
                </a:solidFill>
                <a:latin typeface="Montserrat Light"/>
              </a:rPr>
              <a:t>Market Research</a:t>
            </a:r>
          </a:p>
          <a:p>
            <a:pPr marL="453388" lvl="1" indent="-226694">
              <a:lnSpc>
                <a:spcPts val="3107"/>
              </a:lnSpc>
              <a:buFont typeface="Arial"/>
              <a:buChar char="•"/>
            </a:pPr>
            <a:r>
              <a:rPr lang="en-US" sz="2099">
                <a:solidFill>
                  <a:srgbClr val="2D3A5F"/>
                </a:solidFill>
                <a:latin typeface="Montserrat Light"/>
              </a:rPr>
              <a:t>Position specification document and compensation package</a:t>
            </a:r>
          </a:p>
        </p:txBody>
      </p:sp>
      <p:sp>
        <p:nvSpPr>
          <p:cNvPr id="36" name="TextBox 36"/>
          <p:cNvSpPr txBox="1"/>
          <p:nvPr/>
        </p:nvSpPr>
        <p:spPr>
          <a:xfrm>
            <a:off x="0" y="3181652"/>
            <a:ext cx="4361277" cy="2061613"/>
          </a:xfrm>
          <a:prstGeom prst="rect">
            <a:avLst/>
          </a:prstGeom>
        </p:spPr>
        <p:txBody>
          <a:bodyPr lIns="0" tIns="0" rIns="0" bIns="0" rtlCol="0" anchor="t">
            <a:spAutoFit/>
          </a:bodyPr>
          <a:lstStyle/>
          <a:p>
            <a:pPr algn="ctr">
              <a:lnSpc>
                <a:spcPts val="10219"/>
              </a:lnSpc>
            </a:pPr>
            <a:r>
              <a:rPr lang="en-US" sz="7299">
                <a:solidFill>
                  <a:srgbClr val="5C77B9"/>
                </a:solidFill>
                <a:latin typeface="Montserrat Bold"/>
              </a:rPr>
              <a:t>1</a:t>
            </a:r>
          </a:p>
          <a:p>
            <a:pPr algn="ctr">
              <a:lnSpc>
                <a:spcPts val="2940"/>
              </a:lnSpc>
            </a:pPr>
            <a:r>
              <a:rPr lang="en-US" sz="2100">
                <a:solidFill>
                  <a:srgbClr val="5C77B9"/>
                </a:solidFill>
                <a:latin typeface="Montserrat Bold"/>
              </a:rPr>
              <a:t>PREPARATION AND INITIAL CONSULTATION</a:t>
            </a:r>
          </a:p>
        </p:txBody>
      </p:sp>
      <p:sp>
        <p:nvSpPr>
          <p:cNvPr id="37" name="TextBox 37"/>
          <p:cNvSpPr txBox="1"/>
          <p:nvPr/>
        </p:nvSpPr>
        <p:spPr>
          <a:xfrm>
            <a:off x="5276465" y="5538156"/>
            <a:ext cx="3620957" cy="3497199"/>
          </a:xfrm>
          <a:prstGeom prst="rect">
            <a:avLst/>
          </a:prstGeom>
        </p:spPr>
        <p:txBody>
          <a:bodyPr lIns="0" tIns="0" rIns="0" bIns="0" rtlCol="0" anchor="t">
            <a:spAutoFit/>
          </a:bodyPr>
          <a:lstStyle/>
          <a:p>
            <a:pPr marL="453388" lvl="1" indent="-226694">
              <a:lnSpc>
                <a:spcPts val="3107"/>
              </a:lnSpc>
              <a:buFont typeface="Arial"/>
              <a:buChar char="•"/>
            </a:pPr>
            <a:r>
              <a:rPr lang="en-US" sz="2099">
                <a:solidFill>
                  <a:srgbClr val="2D3A5F"/>
                </a:solidFill>
                <a:latin typeface="Montserrat Light"/>
              </a:rPr>
              <a:t>Job Description</a:t>
            </a:r>
          </a:p>
          <a:p>
            <a:pPr marL="453388" lvl="1" indent="-226694">
              <a:lnSpc>
                <a:spcPts val="3107"/>
              </a:lnSpc>
              <a:buFont typeface="Arial"/>
              <a:buChar char="•"/>
            </a:pPr>
            <a:r>
              <a:rPr lang="en-US" sz="2099">
                <a:solidFill>
                  <a:srgbClr val="2D3A5F"/>
                </a:solidFill>
                <a:latin typeface="Montserrat Light"/>
              </a:rPr>
              <a:t>Extensive research and local sourcing methodologies</a:t>
            </a:r>
          </a:p>
          <a:p>
            <a:pPr marL="453388" lvl="1" indent="-226694">
              <a:lnSpc>
                <a:spcPts val="3107"/>
              </a:lnSpc>
              <a:buFont typeface="Arial"/>
              <a:buChar char="•"/>
            </a:pPr>
            <a:r>
              <a:rPr lang="en-US" sz="2099">
                <a:solidFill>
                  <a:srgbClr val="2D3A5F"/>
                </a:solidFill>
                <a:latin typeface="Montserrat Light"/>
              </a:rPr>
              <a:t>Identify and  evaluate potential candidates</a:t>
            </a:r>
          </a:p>
          <a:p>
            <a:pPr marL="453388" lvl="1" indent="-226694">
              <a:lnSpc>
                <a:spcPts val="3107"/>
              </a:lnSpc>
              <a:buFont typeface="Arial"/>
              <a:buChar char="•"/>
            </a:pPr>
            <a:r>
              <a:rPr lang="en-US" sz="2099">
                <a:solidFill>
                  <a:srgbClr val="2D3A5F"/>
                </a:solidFill>
                <a:latin typeface="Montserrat Light"/>
              </a:rPr>
              <a:t>Reference and backgrounds check</a:t>
            </a:r>
          </a:p>
          <a:p>
            <a:pPr>
              <a:lnSpc>
                <a:spcPts val="3107"/>
              </a:lnSpc>
            </a:pPr>
            <a:endParaRPr lang="en-US" sz="2099">
              <a:solidFill>
                <a:srgbClr val="2D3A5F"/>
              </a:solidFill>
              <a:latin typeface="Montserrat Light"/>
            </a:endParaRPr>
          </a:p>
        </p:txBody>
      </p:sp>
      <p:sp>
        <p:nvSpPr>
          <p:cNvPr id="38" name="TextBox 38"/>
          <p:cNvSpPr txBox="1"/>
          <p:nvPr/>
        </p:nvSpPr>
        <p:spPr>
          <a:xfrm>
            <a:off x="9908229" y="5538156"/>
            <a:ext cx="3199004" cy="2325624"/>
          </a:xfrm>
          <a:prstGeom prst="rect">
            <a:avLst/>
          </a:prstGeom>
        </p:spPr>
        <p:txBody>
          <a:bodyPr lIns="0" tIns="0" rIns="0" bIns="0" rtlCol="0" anchor="t">
            <a:spAutoFit/>
          </a:bodyPr>
          <a:lstStyle/>
          <a:p>
            <a:pPr marL="453388" lvl="1" indent="-226694">
              <a:lnSpc>
                <a:spcPts val="3107"/>
              </a:lnSpc>
              <a:buFont typeface="Arial"/>
              <a:buChar char="•"/>
            </a:pPr>
            <a:r>
              <a:rPr lang="en-US" sz="2099">
                <a:solidFill>
                  <a:srgbClr val="FFFFFF"/>
                </a:solidFill>
                <a:latin typeface="Montserrat Light"/>
              </a:rPr>
              <a:t>Short List</a:t>
            </a:r>
          </a:p>
          <a:p>
            <a:pPr marL="453388" lvl="1" indent="-226694">
              <a:lnSpc>
                <a:spcPts val="3107"/>
              </a:lnSpc>
              <a:buFont typeface="Arial"/>
              <a:buChar char="•"/>
            </a:pPr>
            <a:r>
              <a:rPr lang="en-US" sz="2099">
                <a:solidFill>
                  <a:srgbClr val="FFFFFF"/>
                </a:solidFill>
                <a:latin typeface="Montserrat Light"/>
              </a:rPr>
              <a:t>Evaluation report </a:t>
            </a:r>
          </a:p>
          <a:p>
            <a:pPr marL="453388" lvl="1" indent="-226694">
              <a:lnSpc>
                <a:spcPts val="3107"/>
              </a:lnSpc>
              <a:buFont typeface="Arial"/>
              <a:buChar char="•"/>
            </a:pPr>
            <a:r>
              <a:rPr lang="en-US" sz="2099">
                <a:solidFill>
                  <a:srgbClr val="FFFFFF"/>
                </a:solidFill>
                <a:latin typeface="Montserrat"/>
              </a:rPr>
              <a:t>Brief and prepare client/candidate</a:t>
            </a:r>
          </a:p>
          <a:p>
            <a:pPr marL="453388" lvl="1" indent="-226694">
              <a:lnSpc>
                <a:spcPts val="3107"/>
              </a:lnSpc>
              <a:buFont typeface="Arial"/>
              <a:buChar char="•"/>
            </a:pPr>
            <a:r>
              <a:rPr lang="en-US" sz="2099">
                <a:solidFill>
                  <a:srgbClr val="FFFFFF"/>
                </a:solidFill>
                <a:latin typeface="Montserrat Light"/>
              </a:rPr>
              <a:t>Interview</a:t>
            </a:r>
          </a:p>
          <a:p>
            <a:pPr marL="453388" lvl="1" indent="-226694">
              <a:lnSpc>
                <a:spcPts val="3107"/>
              </a:lnSpc>
              <a:buFont typeface="Arial"/>
              <a:buChar char="•"/>
            </a:pPr>
            <a:r>
              <a:rPr lang="en-US" sz="2099">
                <a:solidFill>
                  <a:srgbClr val="FFFFFF"/>
                </a:solidFill>
                <a:latin typeface="Montserrat Light"/>
              </a:rPr>
              <a:t>Monitor the process</a:t>
            </a:r>
          </a:p>
        </p:txBody>
      </p:sp>
      <p:sp>
        <p:nvSpPr>
          <p:cNvPr id="39" name="TextBox 39"/>
          <p:cNvSpPr txBox="1"/>
          <p:nvPr/>
        </p:nvSpPr>
        <p:spPr>
          <a:xfrm>
            <a:off x="10048532" y="3031941"/>
            <a:ext cx="2748855" cy="2061613"/>
          </a:xfrm>
          <a:prstGeom prst="rect">
            <a:avLst/>
          </a:prstGeom>
        </p:spPr>
        <p:txBody>
          <a:bodyPr lIns="0" tIns="0" rIns="0" bIns="0" rtlCol="0" anchor="t">
            <a:spAutoFit/>
          </a:bodyPr>
          <a:lstStyle/>
          <a:p>
            <a:pPr algn="ctr">
              <a:lnSpc>
                <a:spcPts val="10219"/>
              </a:lnSpc>
            </a:pPr>
            <a:r>
              <a:rPr lang="en-US" sz="7299">
                <a:solidFill>
                  <a:srgbClr val="FFFFFF"/>
                </a:solidFill>
                <a:latin typeface="Montserrat Bold"/>
              </a:rPr>
              <a:t>3</a:t>
            </a:r>
          </a:p>
          <a:p>
            <a:pPr algn="ctr">
              <a:lnSpc>
                <a:spcPts val="2940"/>
              </a:lnSpc>
            </a:pPr>
            <a:r>
              <a:rPr lang="en-US" sz="2100">
                <a:solidFill>
                  <a:srgbClr val="FFFFFF"/>
                </a:solidFill>
                <a:latin typeface="Montserrat Bold"/>
              </a:rPr>
              <a:t>INTRODUCTION TO </a:t>
            </a:r>
          </a:p>
          <a:p>
            <a:pPr algn="ctr">
              <a:lnSpc>
                <a:spcPts val="2940"/>
              </a:lnSpc>
            </a:pPr>
            <a:r>
              <a:rPr lang="en-US" sz="2100">
                <a:solidFill>
                  <a:srgbClr val="FFFFFF"/>
                </a:solidFill>
                <a:latin typeface="Montserrat Bold"/>
              </a:rPr>
              <a:t>THE CLIENT </a:t>
            </a:r>
          </a:p>
        </p:txBody>
      </p:sp>
      <p:sp>
        <p:nvSpPr>
          <p:cNvPr id="40" name="TextBox 40"/>
          <p:cNvSpPr txBox="1"/>
          <p:nvPr/>
        </p:nvSpPr>
        <p:spPr>
          <a:xfrm>
            <a:off x="13947279" y="3031941"/>
            <a:ext cx="4340721" cy="2061613"/>
          </a:xfrm>
          <a:prstGeom prst="rect">
            <a:avLst/>
          </a:prstGeom>
        </p:spPr>
        <p:txBody>
          <a:bodyPr lIns="0" tIns="0" rIns="0" bIns="0" rtlCol="0" anchor="t">
            <a:spAutoFit/>
          </a:bodyPr>
          <a:lstStyle/>
          <a:p>
            <a:pPr algn="ctr">
              <a:lnSpc>
                <a:spcPts val="10219"/>
              </a:lnSpc>
            </a:pPr>
            <a:r>
              <a:rPr lang="en-US" sz="7299">
                <a:solidFill>
                  <a:srgbClr val="5C77B9"/>
                </a:solidFill>
                <a:latin typeface="Montserrat Bold"/>
              </a:rPr>
              <a:t>4</a:t>
            </a:r>
          </a:p>
          <a:p>
            <a:pPr algn="ctr">
              <a:lnSpc>
                <a:spcPts val="2940"/>
              </a:lnSpc>
            </a:pPr>
            <a:r>
              <a:rPr lang="en-US" sz="2100">
                <a:solidFill>
                  <a:srgbClr val="5C77B9"/>
                </a:solidFill>
                <a:latin typeface="Montserrat Bold"/>
              </a:rPr>
              <a:t>Completion of the Assignment</a:t>
            </a:r>
          </a:p>
        </p:txBody>
      </p:sp>
      <p:sp>
        <p:nvSpPr>
          <p:cNvPr id="41" name="TextBox 41"/>
          <p:cNvSpPr txBox="1"/>
          <p:nvPr/>
        </p:nvSpPr>
        <p:spPr>
          <a:xfrm>
            <a:off x="14411627" y="5538156"/>
            <a:ext cx="3521650" cy="2325624"/>
          </a:xfrm>
          <a:prstGeom prst="rect">
            <a:avLst/>
          </a:prstGeom>
        </p:spPr>
        <p:txBody>
          <a:bodyPr lIns="0" tIns="0" rIns="0" bIns="0" rtlCol="0" anchor="t">
            <a:spAutoFit/>
          </a:bodyPr>
          <a:lstStyle/>
          <a:p>
            <a:pPr marL="453388" lvl="1" indent="-226694">
              <a:lnSpc>
                <a:spcPts val="3107"/>
              </a:lnSpc>
              <a:buFont typeface="Arial"/>
              <a:buChar char="•"/>
            </a:pPr>
            <a:r>
              <a:rPr lang="en-US" sz="2099">
                <a:solidFill>
                  <a:srgbClr val="2D3A5F"/>
                </a:solidFill>
                <a:latin typeface="Montserrat"/>
              </a:rPr>
              <a:t>Facilitate Negotiation</a:t>
            </a:r>
          </a:p>
          <a:p>
            <a:pPr marL="453388" lvl="1" indent="-226694">
              <a:lnSpc>
                <a:spcPts val="3107"/>
              </a:lnSpc>
              <a:buFont typeface="Arial"/>
              <a:buChar char="•"/>
            </a:pPr>
            <a:r>
              <a:rPr lang="en-US" sz="2099">
                <a:solidFill>
                  <a:srgbClr val="2D3A5F"/>
                </a:solidFill>
                <a:latin typeface="Montserrat"/>
              </a:rPr>
              <a:t>Maintain regular contact </a:t>
            </a:r>
          </a:p>
          <a:p>
            <a:pPr marL="453388" lvl="1" indent="-226694">
              <a:lnSpc>
                <a:spcPts val="3107"/>
              </a:lnSpc>
              <a:buFont typeface="Arial"/>
              <a:buChar char="•"/>
            </a:pPr>
            <a:r>
              <a:rPr lang="en-US" sz="2099">
                <a:solidFill>
                  <a:srgbClr val="2D3A5F"/>
                </a:solidFill>
                <a:latin typeface="Montserrat"/>
              </a:rPr>
              <a:t>Identify concerns or challenges </a:t>
            </a:r>
          </a:p>
          <a:p>
            <a:pPr marL="453388" lvl="1" indent="-226694">
              <a:lnSpc>
                <a:spcPts val="3107"/>
              </a:lnSpc>
              <a:buFont typeface="Arial"/>
              <a:buChar char="•"/>
            </a:pPr>
            <a:r>
              <a:rPr lang="en-US" sz="2099">
                <a:solidFill>
                  <a:srgbClr val="2D3A5F"/>
                </a:solidFill>
                <a:latin typeface="Montserrat"/>
              </a:rPr>
              <a:t>Evaluate</a:t>
            </a:r>
          </a:p>
        </p:txBody>
      </p:sp>
      <p:sp>
        <p:nvSpPr>
          <p:cNvPr id="42" name="TextBox 42"/>
          <p:cNvSpPr txBox="1"/>
          <p:nvPr/>
        </p:nvSpPr>
        <p:spPr>
          <a:xfrm>
            <a:off x="620233" y="1821287"/>
            <a:ext cx="16554378" cy="666750"/>
          </a:xfrm>
          <a:prstGeom prst="rect">
            <a:avLst/>
          </a:prstGeom>
        </p:spPr>
        <p:txBody>
          <a:bodyPr lIns="0" tIns="0" rIns="0" bIns="0" rtlCol="0" anchor="t">
            <a:spAutoFit/>
          </a:bodyPr>
          <a:lstStyle/>
          <a:p>
            <a:pPr>
              <a:lnSpc>
                <a:spcPts val="2639"/>
              </a:lnSpc>
              <a:spcBef>
                <a:spcPct val="0"/>
              </a:spcBef>
            </a:pPr>
            <a:r>
              <a:rPr lang="en-US" sz="2199">
                <a:solidFill>
                  <a:srgbClr val="FFFFFF"/>
                </a:solidFill>
                <a:latin typeface="Montserrat"/>
              </a:rPr>
              <a:t>IESF announces the establishment of a unified global quality search process. This ensures a harmonized approach to executive search worldwide, setting new standards for service delivery and operational efficiency.</a:t>
            </a:r>
          </a:p>
        </p:txBody>
      </p:sp>
      <p:sp>
        <p:nvSpPr>
          <p:cNvPr id="43" name="TextBox 43"/>
          <p:cNvSpPr txBox="1"/>
          <p:nvPr/>
        </p:nvSpPr>
        <p:spPr>
          <a:xfrm>
            <a:off x="6210374" y="3031941"/>
            <a:ext cx="1331185" cy="2433022"/>
          </a:xfrm>
          <a:prstGeom prst="rect">
            <a:avLst/>
          </a:prstGeom>
        </p:spPr>
        <p:txBody>
          <a:bodyPr lIns="0" tIns="0" rIns="0" bIns="0" rtlCol="0" anchor="t">
            <a:spAutoFit/>
          </a:bodyPr>
          <a:lstStyle/>
          <a:p>
            <a:pPr algn="ctr">
              <a:lnSpc>
                <a:spcPts val="10219"/>
              </a:lnSpc>
            </a:pPr>
            <a:r>
              <a:rPr lang="en-US" sz="7299">
                <a:solidFill>
                  <a:srgbClr val="2D3A5F"/>
                </a:solidFill>
                <a:latin typeface="Montserrat Bold"/>
              </a:rPr>
              <a:t>2</a:t>
            </a:r>
          </a:p>
          <a:p>
            <a:pPr algn="ctr">
              <a:lnSpc>
                <a:spcPts val="2940"/>
              </a:lnSpc>
            </a:pPr>
            <a:r>
              <a:rPr lang="en-US" sz="2100">
                <a:solidFill>
                  <a:srgbClr val="2D3A5F"/>
                </a:solidFill>
                <a:latin typeface="Montserrat Bold"/>
              </a:rPr>
              <a:t>Search </a:t>
            </a:r>
          </a:p>
          <a:p>
            <a:pPr algn="ctr">
              <a:lnSpc>
                <a:spcPts val="2940"/>
              </a:lnSpc>
            </a:pPr>
            <a:r>
              <a:rPr lang="en-US" sz="2100">
                <a:solidFill>
                  <a:srgbClr val="2D3A5F"/>
                </a:solidFill>
                <a:latin typeface="Montserrat Bold"/>
              </a:rPr>
              <a:t>Process</a:t>
            </a:r>
          </a:p>
          <a:p>
            <a:pPr algn="ctr">
              <a:lnSpc>
                <a:spcPts val="2940"/>
              </a:lnSpc>
            </a:pPr>
            <a:endParaRPr lang="en-US" sz="2100">
              <a:solidFill>
                <a:srgbClr val="2D3A5F"/>
              </a:solidFill>
              <a:latin typeface="Montserrat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4423451"/>
            <a:ext cx="9143999" cy="2434056"/>
            <a:chOff x="0" y="0"/>
            <a:chExt cx="11011731" cy="2931230"/>
          </a:xfrm>
        </p:grpSpPr>
        <p:sp>
          <p:nvSpPr>
            <p:cNvPr id="3" name="Freeform 3"/>
            <p:cNvSpPr/>
            <p:nvPr/>
          </p:nvSpPr>
          <p:spPr>
            <a:xfrm>
              <a:off x="0" y="0"/>
              <a:ext cx="11011743" cy="2931228"/>
            </a:xfrm>
            <a:custGeom>
              <a:avLst/>
              <a:gdLst/>
              <a:ahLst/>
              <a:cxnLst/>
              <a:rect l="l" t="t" r="r" b="b"/>
              <a:pathLst>
                <a:path w="11011743" h="2931228">
                  <a:moveTo>
                    <a:pt x="0" y="0"/>
                  </a:moveTo>
                  <a:lnTo>
                    <a:pt x="11011743" y="0"/>
                  </a:lnTo>
                  <a:lnTo>
                    <a:pt x="11011743" y="2931228"/>
                  </a:lnTo>
                  <a:lnTo>
                    <a:pt x="0" y="2931228"/>
                  </a:lnTo>
                  <a:close/>
                </a:path>
              </a:pathLst>
            </a:custGeom>
            <a:solidFill>
              <a:srgbClr val="FFFFFF"/>
            </a:solidFill>
          </p:spPr>
          <p:txBody>
            <a:bodyPr/>
            <a:lstStyle/>
            <a:p>
              <a:endParaRPr lang="nl-NL"/>
            </a:p>
          </p:txBody>
        </p:sp>
      </p:grpSp>
      <p:grpSp>
        <p:nvGrpSpPr>
          <p:cNvPr id="4" name="Group 4"/>
          <p:cNvGrpSpPr/>
          <p:nvPr/>
        </p:nvGrpSpPr>
        <p:grpSpPr>
          <a:xfrm>
            <a:off x="0" y="2543145"/>
            <a:ext cx="9143999" cy="1880306"/>
            <a:chOff x="0" y="0"/>
            <a:chExt cx="11011731" cy="2264373"/>
          </a:xfrm>
        </p:grpSpPr>
        <p:sp>
          <p:nvSpPr>
            <p:cNvPr id="5" name="Freeform 5"/>
            <p:cNvSpPr/>
            <p:nvPr/>
          </p:nvSpPr>
          <p:spPr>
            <a:xfrm>
              <a:off x="0" y="0"/>
              <a:ext cx="11011743" cy="2264371"/>
            </a:xfrm>
            <a:custGeom>
              <a:avLst/>
              <a:gdLst/>
              <a:ahLst/>
              <a:cxnLst/>
              <a:rect l="l" t="t" r="r" b="b"/>
              <a:pathLst>
                <a:path w="11011743" h="2264371">
                  <a:moveTo>
                    <a:pt x="0" y="0"/>
                  </a:moveTo>
                  <a:lnTo>
                    <a:pt x="11011743" y="0"/>
                  </a:lnTo>
                  <a:lnTo>
                    <a:pt x="11011743" y="2264371"/>
                  </a:lnTo>
                  <a:lnTo>
                    <a:pt x="0" y="2264371"/>
                  </a:lnTo>
                  <a:close/>
                </a:path>
              </a:pathLst>
            </a:custGeom>
            <a:solidFill>
              <a:srgbClr val="E1E1E1"/>
            </a:solidFill>
          </p:spPr>
          <p:txBody>
            <a:bodyPr/>
            <a:lstStyle/>
            <a:p>
              <a:endParaRPr lang="nl-NL"/>
            </a:p>
          </p:txBody>
        </p:sp>
      </p:grpSp>
      <p:grpSp>
        <p:nvGrpSpPr>
          <p:cNvPr id="6" name="Group 6"/>
          <p:cNvGrpSpPr/>
          <p:nvPr/>
        </p:nvGrpSpPr>
        <p:grpSpPr>
          <a:xfrm>
            <a:off x="9143999" y="2543145"/>
            <a:ext cx="9143999" cy="2894509"/>
            <a:chOff x="0" y="0"/>
            <a:chExt cx="11011731" cy="3485734"/>
          </a:xfrm>
        </p:grpSpPr>
        <p:sp>
          <p:nvSpPr>
            <p:cNvPr id="7" name="Freeform 7"/>
            <p:cNvSpPr/>
            <p:nvPr/>
          </p:nvSpPr>
          <p:spPr>
            <a:xfrm>
              <a:off x="0" y="0"/>
              <a:ext cx="11011743" cy="3485732"/>
            </a:xfrm>
            <a:custGeom>
              <a:avLst/>
              <a:gdLst/>
              <a:ahLst/>
              <a:cxnLst/>
              <a:rect l="l" t="t" r="r" b="b"/>
              <a:pathLst>
                <a:path w="11011743" h="3485732">
                  <a:moveTo>
                    <a:pt x="0" y="0"/>
                  </a:moveTo>
                  <a:lnTo>
                    <a:pt x="11011743" y="0"/>
                  </a:lnTo>
                  <a:lnTo>
                    <a:pt x="11011743" y="3485732"/>
                  </a:lnTo>
                  <a:lnTo>
                    <a:pt x="0" y="3485732"/>
                  </a:lnTo>
                  <a:close/>
                </a:path>
              </a:pathLst>
            </a:custGeom>
            <a:solidFill>
              <a:srgbClr val="E9EDF6"/>
            </a:solidFill>
          </p:spPr>
          <p:txBody>
            <a:bodyPr/>
            <a:lstStyle/>
            <a:p>
              <a:endParaRPr lang="nl-NL"/>
            </a:p>
          </p:txBody>
        </p:sp>
      </p:grpSp>
      <p:grpSp>
        <p:nvGrpSpPr>
          <p:cNvPr id="8" name="Group 8"/>
          <p:cNvGrpSpPr/>
          <p:nvPr/>
        </p:nvGrpSpPr>
        <p:grpSpPr>
          <a:xfrm>
            <a:off x="9143999" y="5437654"/>
            <a:ext cx="9143999" cy="3314915"/>
            <a:chOff x="0" y="0"/>
            <a:chExt cx="11011731" cy="3992012"/>
          </a:xfrm>
        </p:grpSpPr>
        <p:sp>
          <p:nvSpPr>
            <p:cNvPr id="9" name="Freeform 9"/>
            <p:cNvSpPr/>
            <p:nvPr/>
          </p:nvSpPr>
          <p:spPr>
            <a:xfrm>
              <a:off x="0" y="0"/>
              <a:ext cx="11011743" cy="3992009"/>
            </a:xfrm>
            <a:custGeom>
              <a:avLst/>
              <a:gdLst/>
              <a:ahLst/>
              <a:cxnLst/>
              <a:rect l="l" t="t" r="r" b="b"/>
              <a:pathLst>
                <a:path w="11011743" h="3992009">
                  <a:moveTo>
                    <a:pt x="0" y="0"/>
                  </a:moveTo>
                  <a:lnTo>
                    <a:pt x="11011743" y="0"/>
                  </a:lnTo>
                  <a:lnTo>
                    <a:pt x="11011743" y="3992009"/>
                  </a:lnTo>
                  <a:lnTo>
                    <a:pt x="0" y="3992009"/>
                  </a:lnTo>
                  <a:close/>
                </a:path>
              </a:pathLst>
            </a:custGeom>
            <a:solidFill>
              <a:srgbClr val="2D3A5F"/>
            </a:solidFill>
          </p:spPr>
          <p:txBody>
            <a:bodyPr/>
            <a:lstStyle/>
            <a:p>
              <a:endParaRPr lang="nl-NL"/>
            </a:p>
          </p:txBody>
        </p:sp>
      </p:grpSp>
      <p:grpSp>
        <p:nvGrpSpPr>
          <p:cNvPr id="10" name="Group 10"/>
          <p:cNvGrpSpPr/>
          <p:nvPr/>
        </p:nvGrpSpPr>
        <p:grpSpPr>
          <a:xfrm>
            <a:off x="0" y="6857506"/>
            <a:ext cx="9143999" cy="1895062"/>
            <a:chOff x="0" y="0"/>
            <a:chExt cx="11011731" cy="2282143"/>
          </a:xfrm>
        </p:grpSpPr>
        <p:sp>
          <p:nvSpPr>
            <p:cNvPr id="11" name="Freeform 11"/>
            <p:cNvSpPr/>
            <p:nvPr/>
          </p:nvSpPr>
          <p:spPr>
            <a:xfrm>
              <a:off x="0" y="0"/>
              <a:ext cx="11011743" cy="2282142"/>
            </a:xfrm>
            <a:custGeom>
              <a:avLst/>
              <a:gdLst/>
              <a:ahLst/>
              <a:cxnLst/>
              <a:rect l="l" t="t" r="r" b="b"/>
              <a:pathLst>
                <a:path w="11011743" h="2282142">
                  <a:moveTo>
                    <a:pt x="0" y="0"/>
                  </a:moveTo>
                  <a:lnTo>
                    <a:pt x="11011743" y="0"/>
                  </a:lnTo>
                  <a:lnTo>
                    <a:pt x="11011743" y="2282142"/>
                  </a:lnTo>
                  <a:lnTo>
                    <a:pt x="0" y="2282142"/>
                  </a:lnTo>
                  <a:close/>
                </a:path>
              </a:pathLst>
            </a:custGeom>
            <a:solidFill>
              <a:srgbClr val="5C77B9"/>
            </a:solidFill>
          </p:spPr>
          <p:txBody>
            <a:bodyPr/>
            <a:lstStyle/>
            <a:p>
              <a:endParaRPr lang="nl-NL"/>
            </a:p>
          </p:txBody>
        </p:sp>
      </p:grpSp>
      <p:sp>
        <p:nvSpPr>
          <p:cNvPr id="12" name="Freeform 1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3"/>
            <a:stretch>
              <a:fillRect t="-117" b="-117"/>
            </a:stretch>
          </a:blipFill>
        </p:spPr>
        <p:txBody>
          <a:bodyPr/>
          <a:lstStyle/>
          <a:p>
            <a:endParaRPr lang="nl-NL"/>
          </a:p>
        </p:txBody>
      </p:sp>
      <p:sp>
        <p:nvSpPr>
          <p:cNvPr id="13" name="TextBox 13"/>
          <p:cNvSpPr txBox="1"/>
          <p:nvPr/>
        </p:nvSpPr>
        <p:spPr>
          <a:xfrm>
            <a:off x="2112969" y="9542234"/>
            <a:ext cx="15590520" cy="443392"/>
          </a:xfrm>
          <a:prstGeom prst="rect">
            <a:avLst/>
          </a:prstGeom>
        </p:spPr>
        <p:txBody>
          <a:bodyPr lIns="0" tIns="0" rIns="0" bIns="0" rtlCol="0" anchor="t">
            <a:spAutoFit/>
          </a:bodyPr>
          <a:lstStyle/>
          <a:p>
            <a:pPr algn="r">
              <a:lnSpc>
                <a:spcPts val="2160"/>
              </a:lnSpc>
            </a:pPr>
            <a:r>
              <a:rPr lang="en-US" sz="1800" spc="16">
                <a:solidFill>
                  <a:srgbClr val="FFFFFF"/>
                </a:solidFill>
                <a:latin typeface="TT Rounds Condensed"/>
              </a:rPr>
              <a:t>IESF I 03</a:t>
            </a:r>
          </a:p>
        </p:txBody>
      </p:sp>
      <p:grpSp>
        <p:nvGrpSpPr>
          <p:cNvPr id="14" name="Group 14"/>
          <p:cNvGrpSpPr/>
          <p:nvPr/>
        </p:nvGrpSpPr>
        <p:grpSpPr>
          <a:xfrm>
            <a:off x="0" y="8778240"/>
            <a:ext cx="18288000" cy="1508760"/>
            <a:chOff x="0" y="0"/>
            <a:chExt cx="24384000" cy="2011680"/>
          </a:xfrm>
        </p:grpSpPr>
        <p:sp>
          <p:nvSpPr>
            <p:cNvPr id="15" name="Freeform 1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16" name="Freeform 1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4"/>
            <a:stretch>
              <a:fillRect t="-117" b="-117"/>
            </a:stretch>
          </a:blipFill>
        </p:spPr>
        <p:txBody>
          <a:bodyPr/>
          <a:lstStyle/>
          <a:p>
            <a:endParaRPr lang="nl-NL"/>
          </a:p>
        </p:txBody>
      </p:sp>
      <p:grpSp>
        <p:nvGrpSpPr>
          <p:cNvPr id="17" name="Group 17"/>
          <p:cNvGrpSpPr/>
          <p:nvPr/>
        </p:nvGrpSpPr>
        <p:grpSpPr>
          <a:xfrm>
            <a:off x="16324503" y="9241641"/>
            <a:ext cx="1963496" cy="589330"/>
            <a:chOff x="0" y="0"/>
            <a:chExt cx="2617994" cy="785774"/>
          </a:xfrm>
        </p:grpSpPr>
        <p:sp>
          <p:nvSpPr>
            <p:cNvPr id="18" name="Freeform 18"/>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19" name="TextBox 19"/>
          <p:cNvSpPr txBox="1"/>
          <p:nvPr/>
        </p:nvSpPr>
        <p:spPr>
          <a:xfrm>
            <a:off x="1205958" y="510645"/>
            <a:ext cx="12455750" cy="1220204"/>
          </a:xfrm>
          <a:prstGeom prst="rect">
            <a:avLst/>
          </a:prstGeom>
        </p:spPr>
        <p:txBody>
          <a:bodyPr lIns="0" tIns="0" rIns="0" bIns="0" rtlCol="0" anchor="t">
            <a:spAutoFit/>
          </a:bodyPr>
          <a:lstStyle/>
          <a:p>
            <a:pPr>
              <a:lnSpc>
                <a:spcPts val="4776"/>
              </a:lnSpc>
            </a:pPr>
            <a:r>
              <a:rPr lang="en-US" sz="4800">
                <a:solidFill>
                  <a:srgbClr val="000000"/>
                </a:solidFill>
                <a:latin typeface="Montserrat Light"/>
              </a:rPr>
              <a:t>IESF'S COMMITMENT TO EXCELLENCE</a:t>
            </a:r>
          </a:p>
          <a:p>
            <a:pPr>
              <a:lnSpc>
                <a:spcPts val="4778"/>
              </a:lnSpc>
            </a:pPr>
            <a:r>
              <a:rPr lang="en-US" sz="4800">
                <a:solidFill>
                  <a:srgbClr val="5C77B9"/>
                </a:solidFill>
                <a:latin typeface="Montserrat Bold"/>
              </a:rPr>
              <a:t>OUR VALUES &amp; STANDARDS</a:t>
            </a:r>
          </a:p>
        </p:txBody>
      </p:sp>
      <p:sp>
        <p:nvSpPr>
          <p:cNvPr id="20" name="TextBox 20"/>
          <p:cNvSpPr txBox="1"/>
          <p:nvPr/>
        </p:nvSpPr>
        <p:spPr>
          <a:xfrm>
            <a:off x="458731" y="5106930"/>
            <a:ext cx="8153445" cy="1466354"/>
          </a:xfrm>
          <a:prstGeom prst="rect">
            <a:avLst/>
          </a:prstGeom>
        </p:spPr>
        <p:txBody>
          <a:bodyPr lIns="0" tIns="0" rIns="0" bIns="0" rtlCol="0" anchor="t">
            <a:spAutoFit/>
          </a:bodyPr>
          <a:lstStyle/>
          <a:p>
            <a:pPr marL="431799" lvl="1" indent="-215899">
              <a:lnSpc>
                <a:spcPts val="2399"/>
              </a:lnSpc>
              <a:buFont typeface="Arial"/>
              <a:buChar char="•"/>
            </a:pPr>
            <a:r>
              <a:rPr lang="en-US" sz="1999">
                <a:solidFill>
                  <a:srgbClr val="2D3A5F"/>
                </a:solidFill>
                <a:latin typeface="Montserrat"/>
              </a:rPr>
              <a:t>Clear agreement.</a:t>
            </a:r>
          </a:p>
          <a:p>
            <a:pPr marL="431799" lvl="1" indent="-215899">
              <a:lnSpc>
                <a:spcPts val="2399"/>
              </a:lnSpc>
              <a:buFont typeface="Arial"/>
              <a:buChar char="•"/>
            </a:pPr>
            <a:r>
              <a:rPr lang="en-US" sz="1999">
                <a:solidFill>
                  <a:srgbClr val="2D3A5F"/>
                </a:solidFill>
                <a:latin typeface="Montserrat"/>
              </a:rPr>
              <a:t>Respect confidential information entrusted by clients and candidates.</a:t>
            </a:r>
          </a:p>
          <a:p>
            <a:pPr marL="431799" lvl="1" indent="-215899">
              <a:lnSpc>
                <a:spcPts val="2399"/>
              </a:lnSpc>
              <a:buFont typeface="Arial"/>
              <a:buChar char="•"/>
            </a:pPr>
            <a:r>
              <a:rPr lang="en-US" sz="1999">
                <a:solidFill>
                  <a:srgbClr val="2D3A5F"/>
                </a:solidFill>
                <a:latin typeface="Montserrat"/>
              </a:rPr>
              <a:t>Comprehensive understanding of client expectations.</a:t>
            </a:r>
          </a:p>
          <a:p>
            <a:pPr marL="431799" lvl="1" indent="-215899">
              <a:lnSpc>
                <a:spcPts val="2399"/>
              </a:lnSpc>
              <a:buFont typeface="Arial"/>
              <a:buChar char="•"/>
            </a:pPr>
            <a:r>
              <a:rPr lang="en-US" sz="1999">
                <a:solidFill>
                  <a:srgbClr val="2D3A5F"/>
                </a:solidFill>
                <a:latin typeface="Montserrat"/>
              </a:rPr>
              <a:t>Avoid conflicts of interest with clients and candidates.</a:t>
            </a:r>
          </a:p>
        </p:txBody>
      </p:sp>
      <p:sp>
        <p:nvSpPr>
          <p:cNvPr id="21" name="TextBox 21"/>
          <p:cNvSpPr txBox="1"/>
          <p:nvPr/>
        </p:nvSpPr>
        <p:spPr>
          <a:xfrm>
            <a:off x="9467091" y="6425640"/>
            <a:ext cx="8466186" cy="2057400"/>
          </a:xfrm>
          <a:prstGeom prst="rect">
            <a:avLst/>
          </a:prstGeom>
        </p:spPr>
        <p:txBody>
          <a:bodyPr lIns="0" tIns="0" rIns="0" bIns="0" rtlCol="0" anchor="t">
            <a:spAutoFit/>
          </a:bodyPr>
          <a:lstStyle/>
          <a:p>
            <a:pPr marL="431799" lvl="1" indent="-215899">
              <a:lnSpc>
                <a:spcPts val="2399"/>
              </a:lnSpc>
              <a:buFont typeface="Arial"/>
              <a:buChar char="•"/>
            </a:pPr>
            <a:r>
              <a:rPr lang="en-US" sz="1999">
                <a:solidFill>
                  <a:srgbClr val="FFFFFF"/>
                </a:solidFill>
                <a:latin typeface="Montserrat Light"/>
              </a:rPr>
              <a:t>Brief and prepare client/candidate</a:t>
            </a:r>
          </a:p>
          <a:p>
            <a:pPr marL="431799" lvl="1" indent="-215899">
              <a:lnSpc>
                <a:spcPts val="2399"/>
              </a:lnSpc>
              <a:buFont typeface="Arial"/>
              <a:buChar char="•"/>
            </a:pPr>
            <a:r>
              <a:rPr lang="en-US" sz="1999">
                <a:solidFill>
                  <a:srgbClr val="FFFFFF"/>
                </a:solidFill>
                <a:latin typeface="Montserrat Light"/>
              </a:rPr>
              <a:t>Professional reference and backgrounds check.</a:t>
            </a:r>
          </a:p>
          <a:p>
            <a:pPr marL="431799" lvl="1" indent="-215899">
              <a:lnSpc>
                <a:spcPts val="2399"/>
              </a:lnSpc>
              <a:buFont typeface="Arial"/>
              <a:buChar char="•"/>
            </a:pPr>
            <a:r>
              <a:rPr lang="en-US" sz="1999">
                <a:solidFill>
                  <a:srgbClr val="FFFFFF"/>
                </a:solidFill>
                <a:latin typeface="Montserrat Light"/>
              </a:rPr>
              <a:t>After the interview, follow up conversation with both, candidate and client.</a:t>
            </a:r>
          </a:p>
          <a:p>
            <a:pPr marL="431799" lvl="1" indent="-215899">
              <a:lnSpc>
                <a:spcPts val="2399"/>
              </a:lnSpc>
              <a:buFont typeface="Arial"/>
              <a:buChar char="•"/>
            </a:pPr>
            <a:r>
              <a:rPr lang="en-US" sz="1999">
                <a:solidFill>
                  <a:srgbClr val="FFFFFF"/>
                </a:solidFill>
                <a:latin typeface="Montserrat Light"/>
              </a:rPr>
              <a:t>Ensure integration of the candidate and address potential concerns.</a:t>
            </a:r>
          </a:p>
          <a:p>
            <a:pPr>
              <a:lnSpc>
                <a:spcPts val="2399"/>
              </a:lnSpc>
            </a:pPr>
            <a:endParaRPr lang="en-US" sz="1999">
              <a:solidFill>
                <a:srgbClr val="FFFFFF"/>
              </a:solidFill>
              <a:latin typeface="Montserrat Light"/>
            </a:endParaRPr>
          </a:p>
        </p:txBody>
      </p:sp>
      <p:sp>
        <p:nvSpPr>
          <p:cNvPr id="22" name="TextBox 22"/>
          <p:cNvSpPr txBox="1"/>
          <p:nvPr/>
        </p:nvSpPr>
        <p:spPr>
          <a:xfrm>
            <a:off x="9467091" y="3456693"/>
            <a:ext cx="8236398" cy="1466850"/>
          </a:xfrm>
          <a:prstGeom prst="rect">
            <a:avLst/>
          </a:prstGeom>
        </p:spPr>
        <p:txBody>
          <a:bodyPr lIns="0" tIns="0" rIns="0" bIns="0" rtlCol="0" anchor="t">
            <a:spAutoFit/>
          </a:bodyPr>
          <a:lstStyle/>
          <a:p>
            <a:pPr marL="431799" lvl="1" indent="-215899">
              <a:lnSpc>
                <a:spcPts val="2399"/>
              </a:lnSpc>
              <a:buFont typeface="Arial"/>
              <a:buChar char="•"/>
            </a:pPr>
            <a:r>
              <a:rPr lang="en-US" sz="1999">
                <a:solidFill>
                  <a:srgbClr val="2D3A5F"/>
                </a:solidFill>
                <a:latin typeface="Montserrat"/>
              </a:rPr>
              <a:t>Every candidate receives a personal confirmation of various stage of the process.</a:t>
            </a:r>
          </a:p>
          <a:p>
            <a:pPr marL="431799" lvl="1" indent="-215899">
              <a:lnSpc>
                <a:spcPts val="2399"/>
              </a:lnSpc>
              <a:buFont typeface="Arial"/>
              <a:buChar char="•"/>
            </a:pPr>
            <a:r>
              <a:rPr lang="en-US" sz="1999">
                <a:solidFill>
                  <a:srgbClr val="2D3A5F"/>
                </a:solidFill>
                <a:latin typeface="Montserrat"/>
              </a:rPr>
              <a:t>Facilitate negotiation.</a:t>
            </a:r>
          </a:p>
          <a:p>
            <a:pPr marL="431799" lvl="1" indent="-215899">
              <a:lnSpc>
                <a:spcPts val="2399"/>
              </a:lnSpc>
              <a:buFont typeface="Arial"/>
              <a:buChar char="•"/>
            </a:pPr>
            <a:r>
              <a:rPr lang="en-US" sz="1999">
                <a:solidFill>
                  <a:srgbClr val="2D3A5F"/>
                </a:solidFill>
                <a:latin typeface="Montserrat"/>
              </a:rPr>
              <a:t>Identify concerns and challenges. </a:t>
            </a:r>
          </a:p>
          <a:p>
            <a:pPr marL="431799" lvl="1" indent="-215899">
              <a:lnSpc>
                <a:spcPts val="2399"/>
              </a:lnSpc>
              <a:buFont typeface="Arial"/>
              <a:buChar char="•"/>
            </a:pPr>
            <a:r>
              <a:rPr lang="en-US" sz="1999">
                <a:solidFill>
                  <a:srgbClr val="2D3A5F"/>
                </a:solidFill>
                <a:latin typeface="Montserrat"/>
              </a:rPr>
              <a:t>Evaluate and monitor the process.</a:t>
            </a:r>
          </a:p>
        </p:txBody>
      </p:sp>
      <p:sp>
        <p:nvSpPr>
          <p:cNvPr id="23" name="TextBox 23"/>
          <p:cNvSpPr txBox="1"/>
          <p:nvPr/>
        </p:nvSpPr>
        <p:spPr>
          <a:xfrm>
            <a:off x="1205958" y="1819245"/>
            <a:ext cx="13950708" cy="333375"/>
          </a:xfrm>
          <a:prstGeom prst="rect">
            <a:avLst/>
          </a:prstGeom>
        </p:spPr>
        <p:txBody>
          <a:bodyPr lIns="0" tIns="0" rIns="0" bIns="0" rtlCol="0" anchor="t">
            <a:spAutoFit/>
          </a:bodyPr>
          <a:lstStyle/>
          <a:p>
            <a:pPr>
              <a:lnSpc>
                <a:spcPts val="2639"/>
              </a:lnSpc>
              <a:spcBef>
                <a:spcPct val="0"/>
              </a:spcBef>
            </a:pPr>
            <a:r>
              <a:rPr lang="en-US" sz="2199">
                <a:solidFill>
                  <a:srgbClr val="2D3A5F"/>
                </a:solidFill>
                <a:latin typeface="Montserrat"/>
              </a:rPr>
              <a:t>What should our clients expect when working with an IESF Partner? </a:t>
            </a:r>
          </a:p>
        </p:txBody>
      </p:sp>
      <p:sp>
        <p:nvSpPr>
          <p:cNvPr id="24" name="TextBox 24"/>
          <p:cNvSpPr txBox="1"/>
          <p:nvPr/>
        </p:nvSpPr>
        <p:spPr>
          <a:xfrm>
            <a:off x="458731" y="4564302"/>
            <a:ext cx="2278562" cy="487823"/>
          </a:xfrm>
          <a:prstGeom prst="rect">
            <a:avLst/>
          </a:prstGeom>
        </p:spPr>
        <p:txBody>
          <a:bodyPr lIns="0" tIns="0" rIns="0" bIns="0" rtlCol="0" anchor="t">
            <a:spAutoFit/>
          </a:bodyPr>
          <a:lstStyle/>
          <a:p>
            <a:pPr>
              <a:lnSpc>
                <a:spcPts val="4087"/>
              </a:lnSpc>
            </a:pPr>
            <a:r>
              <a:rPr lang="en-US" sz="2919">
                <a:solidFill>
                  <a:srgbClr val="5C77B9"/>
                </a:solidFill>
                <a:latin typeface="Montserrat Bold"/>
              </a:rPr>
              <a:t>RELIABLE</a:t>
            </a:r>
          </a:p>
        </p:txBody>
      </p:sp>
      <p:sp>
        <p:nvSpPr>
          <p:cNvPr id="25" name="TextBox 25"/>
          <p:cNvSpPr txBox="1"/>
          <p:nvPr/>
        </p:nvSpPr>
        <p:spPr>
          <a:xfrm>
            <a:off x="9467091" y="5778194"/>
            <a:ext cx="2082198" cy="472663"/>
          </a:xfrm>
          <a:prstGeom prst="rect">
            <a:avLst/>
          </a:prstGeom>
        </p:spPr>
        <p:txBody>
          <a:bodyPr lIns="0" tIns="0" rIns="0" bIns="0" rtlCol="0" anchor="t">
            <a:spAutoFit/>
          </a:bodyPr>
          <a:lstStyle/>
          <a:p>
            <a:pPr algn="ctr">
              <a:lnSpc>
                <a:spcPts val="3870"/>
              </a:lnSpc>
            </a:pPr>
            <a:r>
              <a:rPr lang="en-US" sz="2764">
                <a:solidFill>
                  <a:srgbClr val="E9EDF6"/>
                </a:solidFill>
                <a:latin typeface="Montserrat Bold"/>
              </a:rPr>
              <a:t>PROXIMITY</a:t>
            </a:r>
          </a:p>
        </p:txBody>
      </p:sp>
      <p:sp>
        <p:nvSpPr>
          <p:cNvPr id="26" name="TextBox 26"/>
          <p:cNvSpPr txBox="1"/>
          <p:nvPr/>
        </p:nvSpPr>
        <p:spPr>
          <a:xfrm>
            <a:off x="9467091" y="2770876"/>
            <a:ext cx="1102320" cy="472601"/>
          </a:xfrm>
          <a:prstGeom prst="rect">
            <a:avLst/>
          </a:prstGeom>
        </p:spPr>
        <p:txBody>
          <a:bodyPr lIns="0" tIns="0" rIns="0" bIns="0" rtlCol="0" anchor="t">
            <a:spAutoFit/>
          </a:bodyPr>
          <a:lstStyle/>
          <a:p>
            <a:pPr algn="ctr">
              <a:lnSpc>
                <a:spcPts val="3870"/>
              </a:lnSpc>
            </a:pPr>
            <a:r>
              <a:rPr lang="en-US" sz="2764">
                <a:solidFill>
                  <a:srgbClr val="5C77B9"/>
                </a:solidFill>
                <a:latin typeface="Montserrat Bold"/>
              </a:rPr>
              <a:t>AGILE</a:t>
            </a:r>
          </a:p>
        </p:txBody>
      </p:sp>
      <p:sp>
        <p:nvSpPr>
          <p:cNvPr id="27" name="TextBox 27"/>
          <p:cNvSpPr txBox="1"/>
          <p:nvPr/>
        </p:nvSpPr>
        <p:spPr>
          <a:xfrm>
            <a:off x="458731" y="2688828"/>
            <a:ext cx="1724219" cy="472508"/>
          </a:xfrm>
          <a:prstGeom prst="rect">
            <a:avLst/>
          </a:prstGeom>
        </p:spPr>
        <p:txBody>
          <a:bodyPr lIns="0" tIns="0" rIns="0" bIns="0" rtlCol="0" anchor="t">
            <a:spAutoFit/>
          </a:bodyPr>
          <a:lstStyle/>
          <a:p>
            <a:pPr>
              <a:lnSpc>
                <a:spcPts val="3881"/>
              </a:lnSpc>
            </a:pPr>
            <a:r>
              <a:rPr lang="en-US" sz="2772">
                <a:solidFill>
                  <a:srgbClr val="2D3A5F"/>
                </a:solidFill>
                <a:latin typeface="Montserrat Bold"/>
              </a:rPr>
              <a:t>GLOBAL</a:t>
            </a:r>
          </a:p>
        </p:txBody>
      </p:sp>
      <p:sp>
        <p:nvSpPr>
          <p:cNvPr id="28" name="TextBox 28"/>
          <p:cNvSpPr txBox="1"/>
          <p:nvPr/>
        </p:nvSpPr>
        <p:spPr>
          <a:xfrm>
            <a:off x="458731" y="7047116"/>
            <a:ext cx="3550926" cy="1407908"/>
          </a:xfrm>
          <a:prstGeom prst="rect">
            <a:avLst/>
          </a:prstGeom>
        </p:spPr>
        <p:txBody>
          <a:bodyPr lIns="0" tIns="0" rIns="0" bIns="0" rtlCol="0" anchor="t">
            <a:spAutoFit/>
          </a:bodyPr>
          <a:lstStyle/>
          <a:p>
            <a:pPr algn="ctr">
              <a:lnSpc>
                <a:spcPts val="3773"/>
              </a:lnSpc>
            </a:pPr>
            <a:r>
              <a:rPr lang="en-US" sz="2695">
                <a:solidFill>
                  <a:srgbClr val="E9EDF6"/>
                </a:solidFill>
                <a:latin typeface="Montserrat Bold"/>
              </a:rPr>
              <a:t>ENTREPRENEURIAL </a:t>
            </a:r>
          </a:p>
          <a:p>
            <a:pPr algn="ctr">
              <a:lnSpc>
                <a:spcPts val="3773"/>
              </a:lnSpc>
            </a:pPr>
            <a:endParaRPr lang="en-US" sz="2695">
              <a:solidFill>
                <a:srgbClr val="E9EDF6"/>
              </a:solidFill>
              <a:latin typeface="Montserrat Bold"/>
            </a:endParaRPr>
          </a:p>
        </p:txBody>
      </p:sp>
      <p:sp>
        <p:nvSpPr>
          <p:cNvPr id="29" name="TextBox 29"/>
          <p:cNvSpPr txBox="1"/>
          <p:nvPr/>
        </p:nvSpPr>
        <p:spPr>
          <a:xfrm>
            <a:off x="458731" y="7637895"/>
            <a:ext cx="8351226" cy="1171575"/>
          </a:xfrm>
          <a:prstGeom prst="rect">
            <a:avLst/>
          </a:prstGeom>
        </p:spPr>
        <p:txBody>
          <a:bodyPr lIns="0" tIns="0" rIns="0" bIns="0" rtlCol="0" anchor="t">
            <a:spAutoFit/>
          </a:bodyPr>
          <a:lstStyle/>
          <a:p>
            <a:pPr marL="431799" lvl="1" indent="-215899">
              <a:lnSpc>
                <a:spcPts val="2399"/>
              </a:lnSpc>
              <a:buFont typeface="Arial"/>
              <a:buChar char="•"/>
            </a:pPr>
            <a:r>
              <a:rPr lang="en-US" sz="1999">
                <a:solidFill>
                  <a:srgbClr val="FFFFFF"/>
                </a:solidFill>
                <a:latin typeface="Montserrat Light"/>
              </a:rPr>
              <a:t>Customized search strategy and approach.</a:t>
            </a:r>
          </a:p>
          <a:p>
            <a:pPr marL="431799" lvl="1" indent="-215899">
              <a:lnSpc>
                <a:spcPts val="2399"/>
              </a:lnSpc>
              <a:buFont typeface="Arial"/>
              <a:buChar char="•"/>
            </a:pPr>
            <a:r>
              <a:rPr lang="en-US" sz="1999">
                <a:solidFill>
                  <a:srgbClr val="FFFFFF"/>
                </a:solidFill>
                <a:latin typeface="Montserrat Light"/>
              </a:rPr>
              <a:t>Contact passive and active candidates.</a:t>
            </a:r>
          </a:p>
          <a:p>
            <a:pPr marL="431799" lvl="1" indent="-215899">
              <a:lnSpc>
                <a:spcPts val="2399"/>
              </a:lnSpc>
              <a:buFont typeface="Arial"/>
              <a:buChar char="•"/>
            </a:pPr>
            <a:r>
              <a:rPr lang="en-US" sz="1999">
                <a:solidFill>
                  <a:srgbClr val="FFFFFF"/>
                </a:solidFill>
                <a:latin typeface="Montserrat Light"/>
              </a:rPr>
              <a:t>Extensive research with local sourcing methodologies.</a:t>
            </a:r>
          </a:p>
          <a:p>
            <a:pPr>
              <a:lnSpc>
                <a:spcPts val="2399"/>
              </a:lnSpc>
            </a:pPr>
            <a:endParaRPr lang="en-US" sz="1999">
              <a:solidFill>
                <a:srgbClr val="FFFFFF"/>
              </a:solidFill>
              <a:latin typeface="Montserrat Light"/>
            </a:endParaRPr>
          </a:p>
        </p:txBody>
      </p:sp>
      <p:sp>
        <p:nvSpPr>
          <p:cNvPr id="30" name="TextBox 30"/>
          <p:cNvSpPr txBox="1"/>
          <p:nvPr/>
        </p:nvSpPr>
        <p:spPr>
          <a:xfrm>
            <a:off x="458731" y="3282494"/>
            <a:ext cx="8153445" cy="914400"/>
          </a:xfrm>
          <a:prstGeom prst="rect">
            <a:avLst/>
          </a:prstGeom>
        </p:spPr>
        <p:txBody>
          <a:bodyPr lIns="0" tIns="0" rIns="0" bIns="0" rtlCol="0" anchor="t">
            <a:spAutoFit/>
          </a:bodyPr>
          <a:lstStyle/>
          <a:p>
            <a:pPr marL="431801" lvl="1" indent="-215900">
              <a:lnSpc>
                <a:spcPts val="2400"/>
              </a:lnSpc>
              <a:buFont typeface="Arial"/>
              <a:buChar char="•"/>
            </a:pPr>
            <a:r>
              <a:rPr lang="en-US" sz="2000">
                <a:solidFill>
                  <a:srgbClr val="2D3A5F"/>
                </a:solidFill>
                <a:latin typeface="Montserrat Light"/>
              </a:rPr>
              <a:t>A fully customized, local approach to search projects, based on culture, regional economics and the local candidate marketplace.</a:t>
            </a:r>
          </a:p>
        </p:txBody>
      </p:sp>
      <p:sp>
        <p:nvSpPr>
          <p:cNvPr id="31" name="Freeform 31"/>
          <p:cNvSpPr/>
          <p:nvPr/>
        </p:nvSpPr>
        <p:spPr>
          <a:xfrm>
            <a:off x="482737" y="401918"/>
            <a:ext cx="607702" cy="607702"/>
          </a:xfrm>
          <a:custGeom>
            <a:avLst/>
            <a:gdLst/>
            <a:ahLst/>
            <a:cxnLst/>
            <a:rect l="l" t="t" r="r" b="b"/>
            <a:pathLst>
              <a:path w="607702" h="607702">
                <a:moveTo>
                  <a:pt x="0" y="0"/>
                </a:moveTo>
                <a:lnTo>
                  <a:pt x="607702" y="0"/>
                </a:lnTo>
                <a:lnTo>
                  <a:pt x="607702" y="607702"/>
                </a:lnTo>
                <a:lnTo>
                  <a:pt x="0" y="6077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32" name="TextBox 32"/>
          <p:cNvSpPr txBox="1"/>
          <p:nvPr/>
        </p:nvSpPr>
        <p:spPr>
          <a:xfrm>
            <a:off x="16547585" y="9361236"/>
            <a:ext cx="1517332" cy="352293"/>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2024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0"/>
            <a:ext cx="8989277" cy="1865981"/>
            <a:chOff x="0" y="0"/>
            <a:chExt cx="2367546" cy="491452"/>
          </a:xfrm>
        </p:grpSpPr>
        <p:sp>
          <p:nvSpPr>
            <p:cNvPr id="3" name="Freeform 3"/>
            <p:cNvSpPr/>
            <p:nvPr/>
          </p:nvSpPr>
          <p:spPr>
            <a:xfrm>
              <a:off x="0" y="0"/>
              <a:ext cx="2367546" cy="491452"/>
            </a:xfrm>
            <a:custGeom>
              <a:avLst/>
              <a:gdLst/>
              <a:ahLst/>
              <a:cxnLst/>
              <a:rect l="l" t="t" r="r" b="b"/>
              <a:pathLst>
                <a:path w="2367546" h="491452">
                  <a:moveTo>
                    <a:pt x="0" y="0"/>
                  </a:moveTo>
                  <a:lnTo>
                    <a:pt x="2367546" y="0"/>
                  </a:lnTo>
                  <a:lnTo>
                    <a:pt x="2367546" y="491452"/>
                  </a:lnTo>
                  <a:lnTo>
                    <a:pt x="0" y="491452"/>
                  </a:lnTo>
                  <a:close/>
                </a:path>
              </a:pathLst>
            </a:custGeom>
            <a:solidFill>
              <a:srgbClr val="2D3A5F"/>
            </a:solidFill>
          </p:spPr>
          <p:txBody>
            <a:bodyPr/>
            <a:lstStyle/>
            <a:p>
              <a:endParaRPr lang="nl-NL"/>
            </a:p>
          </p:txBody>
        </p:sp>
        <p:sp>
          <p:nvSpPr>
            <p:cNvPr id="4" name="TextBox 4"/>
            <p:cNvSpPr txBox="1"/>
            <p:nvPr/>
          </p:nvSpPr>
          <p:spPr>
            <a:xfrm>
              <a:off x="0" y="0"/>
              <a:ext cx="2367546" cy="491452"/>
            </a:xfrm>
            <a:prstGeom prst="rect">
              <a:avLst/>
            </a:prstGeom>
          </p:spPr>
          <p:txBody>
            <a:bodyPr lIns="50800" tIns="50800" rIns="50800" bIns="50800" rtlCol="0" anchor="ctr"/>
            <a:lstStyle/>
            <a:p>
              <a:pPr algn="ctr">
                <a:lnSpc>
                  <a:spcPts val="2160"/>
                </a:lnSpc>
              </a:pPr>
              <a:endParaRPr/>
            </a:p>
          </p:txBody>
        </p:sp>
      </p:grpSp>
      <p:sp>
        <p:nvSpPr>
          <p:cNvPr id="5" name="Freeform 5"/>
          <p:cNvSpPr/>
          <p:nvPr/>
        </p:nvSpPr>
        <p:spPr>
          <a:xfrm>
            <a:off x="8706354" y="0"/>
            <a:ext cx="9581646" cy="8778240"/>
          </a:xfrm>
          <a:custGeom>
            <a:avLst/>
            <a:gdLst/>
            <a:ahLst/>
            <a:cxnLst/>
            <a:rect l="l" t="t" r="r" b="b"/>
            <a:pathLst>
              <a:path w="9581646" h="8778240">
                <a:moveTo>
                  <a:pt x="0" y="0"/>
                </a:moveTo>
                <a:lnTo>
                  <a:pt x="9581646" y="0"/>
                </a:lnTo>
                <a:lnTo>
                  <a:pt x="9581646" y="8778240"/>
                </a:lnTo>
                <a:lnTo>
                  <a:pt x="0" y="8778240"/>
                </a:lnTo>
                <a:lnTo>
                  <a:pt x="0" y="0"/>
                </a:lnTo>
                <a:close/>
              </a:path>
            </a:pathLst>
          </a:custGeom>
          <a:blipFill>
            <a:blip r:embed="rId2"/>
            <a:stretch>
              <a:fillRect l="-35757" t="-34620"/>
            </a:stretch>
          </a:blipFill>
        </p:spPr>
        <p:txBody>
          <a:bodyPr/>
          <a:lstStyle/>
          <a:p>
            <a:endParaRPr lang="nl-NL"/>
          </a:p>
        </p:txBody>
      </p:sp>
      <p:grpSp>
        <p:nvGrpSpPr>
          <p:cNvPr id="6" name="Group 6"/>
          <p:cNvGrpSpPr/>
          <p:nvPr/>
        </p:nvGrpSpPr>
        <p:grpSpPr>
          <a:xfrm>
            <a:off x="0" y="8778240"/>
            <a:ext cx="18288000" cy="1508760"/>
            <a:chOff x="0" y="0"/>
            <a:chExt cx="24384000" cy="2011680"/>
          </a:xfrm>
        </p:grpSpPr>
        <p:sp>
          <p:nvSpPr>
            <p:cNvPr id="7" name="Freeform 7"/>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8" name="Freeform 8"/>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9" name="Group 9"/>
          <p:cNvGrpSpPr/>
          <p:nvPr/>
        </p:nvGrpSpPr>
        <p:grpSpPr>
          <a:xfrm>
            <a:off x="16324503" y="9241641"/>
            <a:ext cx="1963496" cy="589330"/>
            <a:chOff x="0" y="0"/>
            <a:chExt cx="2617994" cy="785774"/>
          </a:xfrm>
        </p:grpSpPr>
        <p:sp>
          <p:nvSpPr>
            <p:cNvPr id="10" name="Freeform 10"/>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grpSp>
        <p:nvGrpSpPr>
          <p:cNvPr id="11" name="Group 11"/>
          <p:cNvGrpSpPr>
            <a:grpSpLocks noChangeAspect="1"/>
          </p:cNvGrpSpPr>
          <p:nvPr/>
        </p:nvGrpSpPr>
        <p:grpSpPr>
          <a:xfrm>
            <a:off x="9396830" y="3075052"/>
            <a:ext cx="2343877" cy="2334721"/>
            <a:chOff x="0" y="0"/>
            <a:chExt cx="6502400" cy="6477000"/>
          </a:xfrm>
        </p:grpSpPr>
        <p:sp>
          <p:nvSpPr>
            <p:cNvPr id="12" name="Freeform 12"/>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990" r="-990"/>
              </a:stretch>
            </a:blipFill>
          </p:spPr>
          <p:txBody>
            <a:bodyPr/>
            <a:lstStyle/>
            <a:p>
              <a:endParaRPr lang="nl-NL"/>
            </a:p>
          </p:txBody>
        </p:sp>
        <p:sp>
          <p:nvSpPr>
            <p:cNvPr id="13" name="Freeform 13"/>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nl-NL"/>
            </a:p>
          </p:txBody>
        </p:sp>
      </p:grpSp>
      <p:grpSp>
        <p:nvGrpSpPr>
          <p:cNvPr id="14" name="Group 14"/>
          <p:cNvGrpSpPr>
            <a:grpSpLocks noChangeAspect="1"/>
          </p:cNvGrpSpPr>
          <p:nvPr/>
        </p:nvGrpSpPr>
        <p:grpSpPr>
          <a:xfrm>
            <a:off x="15329904" y="5964560"/>
            <a:ext cx="2343877" cy="2334721"/>
            <a:chOff x="0" y="0"/>
            <a:chExt cx="6502400" cy="6477000"/>
          </a:xfrm>
        </p:grpSpPr>
        <p:sp>
          <p:nvSpPr>
            <p:cNvPr id="15" name="Freeform 1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1159" r="-1159"/>
              </a:stretch>
            </a:blipFill>
          </p:spPr>
          <p:txBody>
            <a:bodyPr/>
            <a:lstStyle/>
            <a:p>
              <a:endParaRPr lang="nl-NL"/>
            </a:p>
          </p:txBody>
        </p:sp>
        <p:sp>
          <p:nvSpPr>
            <p:cNvPr id="16" name="Freeform 1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nl-NL"/>
            </a:p>
          </p:txBody>
        </p:sp>
      </p:grpSp>
      <p:grpSp>
        <p:nvGrpSpPr>
          <p:cNvPr id="17" name="Group 17"/>
          <p:cNvGrpSpPr>
            <a:grpSpLocks noChangeAspect="1"/>
          </p:cNvGrpSpPr>
          <p:nvPr/>
        </p:nvGrpSpPr>
        <p:grpSpPr>
          <a:xfrm>
            <a:off x="12273224" y="3155638"/>
            <a:ext cx="2343877" cy="2334721"/>
            <a:chOff x="0" y="0"/>
            <a:chExt cx="6502400" cy="6477000"/>
          </a:xfrm>
        </p:grpSpPr>
        <p:sp>
          <p:nvSpPr>
            <p:cNvPr id="18" name="Freeform 18"/>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470" r="-470"/>
              </a:stretch>
            </a:blipFill>
          </p:spPr>
          <p:txBody>
            <a:bodyPr/>
            <a:lstStyle/>
            <a:p>
              <a:endParaRPr lang="nl-NL"/>
            </a:p>
          </p:txBody>
        </p:sp>
        <p:sp>
          <p:nvSpPr>
            <p:cNvPr id="19" name="Freeform 19"/>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nl-NL"/>
            </a:p>
          </p:txBody>
        </p:sp>
      </p:grpSp>
      <p:grpSp>
        <p:nvGrpSpPr>
          <p:cNvPr id="20" name="Group 20"/>
          <p:cNvGrpSpPr>
            <a:grpSpLocks noChangeAspect="1"/>
          </p:cNvGrpSpPr>
          <p:nvPr/>
        </p:nvGrpSpPr>
        <p:grpSpPr>
          <a:xfrm>
            <a:off x="12363367" y="5964560"/>
            <a:ext cx="2343877" cy="2334721"/>
            <a:chOff x="0" y="0"/>
            <a:chExt cx="6502400" cy="6477000"/>
          </a:xfrm>
        </p:grpSpPr>
        <p:sp>
          <p:nvSpPr>
            <p:cNvPr id="21" name="Freeform 21"/>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7"/>
              <a:stretch>
                <a:fillRect l="-982" r="-982"/>
              </a:stretch>
            </a:blipFill>
          </p:spPr>
          <p:txBody>
            <a:bodyPr/>
            <a:lstStyle/>
            <a:p>
              <a:endParaRPr lang="nl-NL"/>
            </a:p>
          </p:txBody>
        </p:sp>
        <p:sp>
          <p:nvSpPr>
            <p:cNvPr id="22" name="Freeform 22"/>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nl-NL"/>
            </a:p>
          </p:txBody>
        </p:sp>
      </p:grpSp>
      <p:grpSp>
        <p:nvGrpSpPr>
          <p:cNvPr id="23" name="Group 23"/>
          <p:cNvGrpSpPr>
            <a:grpSpLocks noChangeAspect="1"/>
          </p:cNvGrpSpPr>
          <p:nvPr/>
        </p:nvGrpSpPr>
        <p:grpSpPr>
          <a:xfrm>
            <a:off x="15150501" y="3155638"/>
            <a:ext cx="2343877" cy="2334721"/>
            <a:chOff x="0" y="0"/>
            <a:chExt cx="6502400" cy="6477000"/>
          </a:xfrm>
        </p:grpSpPr>
        <p:sp>
          <p:nvSpPr>
            <p:cNvPr id="24" name="Freeform 24"/>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8"/>
              <a:stretch>
                <a:fillRect l="-799" r="-799"/>
              </a:stretch>
            </a:blipFill>
          </p:spPr>
          <p:txBody>
            <a:bodyPr/>
            <a:lstStyle/>
            <a:p>
              <a:endParaRPr lang="nl-NL"/>
            </a:p>
          </p:txBody>
        </p:sp>
        <p:sp>
          <p:nvSpPr>
            <p:cNvPr id="25" name="Freeform 25"/>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nl-NL"/>
            </a:p>
          </p:txBody>
        </p:sp>
      </p:grpSp>
      <p:grpSp>
        <p:nvGrpSpPr>
          <p:cNvPr id="26" name="Group 26"/>
          <p:cNvGrpSpPr>
            <a:grpSpLocks noChangeAspect="1"/>
          </p:cNvGrpSpPr>
          <p:nvPr/>
        </p:nvGrpSpPr>
        <p:grpSpPr>
          <a:xfrm>
            <a:off x="9396773" y="5964560"/>
            <a:ext cx="2343877" cy="2334721"/>
            <a:chOff x="0" y="0"/>
            <a:chExt cx="6502400" cy="6477000"/>
          </a:xfrm>
        </p:grpSpPr>
        <p:sp>
          <p:nvSpPr>
            <p:cNvPr id="27" name="Freeform 27"/>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9"/>
              <a:stretch>
                <a:fillRect l="-1164" r="-1164"/>
              </a:stretch>
            </a:blipFill>
          </p:spPr>
          <p:txBody>
            <a:bodyPr/>
            <a:lstStyle/>
            <a:p>
              <a:endParaRPr lang="nl-NL"/>
            </a:p>
          </p:txBody>
        </p:sp>
        <p:sp>
          <p:nvSpPr>
            <p:cNvPr id="28" name="Freeform 28"/>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nl-NL"/>
            </a:p>
          </p:txBody>
        </p:sp>
      </p:grpSp>
      <p:grpSp>
        <p:nvGrpSpPr>
          <p:cNvPr id="29" name="Group 29"/>
          <p:cNvGrpSpPr/>
          <p:nvPr/>
        </p:nvGrpSpPr>
        <p:grpSpPr>
          <a:xfrm>
            <a:off x="9396830" y="5143074"/>
            <a:ext cx="2343877" cy="577215"/>
            <a:chOff x="0" y="0"/>
            <a:chExt cx="617317" cy="152024"/>
          </a:xfrm>
        </p:grpSpPr>
        <p:sp>
          <p:nvSpPr>
            <p:cNvPr id="30" name="Freeform 30"/>
            <p:cNvSpPr/>
            <p:nvPr/>
          </p:nvSpPr>
          <p:spPr>
            <a:xfrm>
              <a:off x="0" y="0"/>
              <a:ext cx="617317" cy="152024"/>
            </a:xfrm>
            <a:custGeom>
              <a:avLst/>
              <a:gdLst/>
              <a:ahLst/>
              <a:cxnLst/>
              <a:rect l="l" t="t" r="r" b="b"/>
              <a:pathLst>
                <a:path w="617317" h="152024">
                  <a:moveTo>
                    <a:pt x="0" y="0"/>
                  </a:moveTo>
                  <a:lnTo>
                    <a:pt x="617317" y="0"/>
                  </a:lnTo>
                  <a:lnTo>
                    <a:pt x="617317" y="152024"/>
                  </a:lnTo>
                  <a:lnTo>
                    <a:pt x="0" y="152024"/>
                  </a:lnTo>
                  <a:close/>
                </a:path>
              </a:pathLst>
            </a:custGeom>
            <a:gradFill rotWithShape="1">
              <a:gsLst>
                <a:gs pos="0">
                  <a:srgbClr val="FFFFFF">
                    <a:alpha val="100000"/>
                  </a:srgbClr>
                </a:gs>
                <a:gs pos="65000">
                  <a:srgbClr val="E9EDF6">
                    <a:alpha val="100000"/>
                  </a:srgbClr>
                </a:gs>
              </a:gsLst>
              <a:lin ang="5400000"/>
            </a:gradFill>
          </p:spPr>
          <p:txBody>
            <a:bodyPr/>
            <a:lstStyle/>
            <a:p>
              <a:endParaRPr lang="nl-NL"/>
            </a:p>
          </p:txBody>
        </p:sp>
        <p:sp>
          <p:nvSpPr>
            <p:cNvPr id="31" name="TextBox 31"/>
            <p:cNvSpPr txBox="1"/>
            <p:nvPr/>
          </p:nvSpPr>
          <p:spPr>
            <a:xfrm>
              <a:off x="0" y="0"/>
              <a:ext cx="617317" cy="152024"/>
            </a:xfrm>
            <a:prstGeom prst="rect">
              <a:avLst/>
            </a:prstGeom>
          </p:spPr>
          <p:txBody>
            <a:bodyPr lIns="50800" tIns="50800" rIns="50800" bIns="50800" rtlCol="0" anchor="ctr"/>
            <a:lstStyle/>
            <a:p>
              <a:pPr algn="ctr">
                <a:lnSpc>
                  <a:spcPts val="2160"/>
                </a:lnSpc>
              </a:pPr>
              <a:endParaRPr/>
            </a:p>
          </p:txBody>
        </p:sp>
      </p:grpSp>
      <p:grpSp>
        <p:nvGrpSpPr>
          <p:cNvPr id="32" name="Group 32"/>
          <p:cNvGrpSpPr/>
          <p:nvPr/>
        </p:nvGrpSpPr>
        <p:grpSpPr>
          <a:xfrm>
            <a:off x="12273224" y="5163681"/>
            <a:ext cx="2343877" cy="577215"/>
            <a:chOff x="0" y="0"/>
            <a:chExt cx="617317" cy="152024"/>
          </a:xfrm>
        </p:grpSpPr>
        <p:sp>
          <p:nvSpPr>
            <p:cNvPr id="33" name="Freeform 33"/>
            <p:cNvSpPr/>
            <p:nvPr/>
          </p:nvSpPr>
          <p:spPr>
            <a:xfrm>
              <a:off x="0" y="0"/>
              <a:ext cx="617317" cy="152024"/>
            </a:xfrm>
            <a:custGeom>
              <a:avLst/>
              <a:gdLst/>
              <a:ahLst/>
              <a:cxnLst/>
              <a:rect l="l" t="t" r="r" b="b"/>
              <a:pathLst>
                <a:path w="617317" h="152024">
                  <a:moveTo>
                    <a:pt x="0" y="0"/>
                  </a:moveTo>
                  <a:lnTo>
                    <a:pt x="617317" y="0"/>
                  </a:lnTo>
                  <a:lnTo>
                    <a:pt x="617317" y="152024"/>
                  </a:lnTo>
                  <a:lnTo>
                    <a:pt x="0" y="152024"/>
                  </a:lnTo>
                  <a:close/>
                </a:path>
              </a:pathLst>
            </a:custGeom>
            <a:gradFill rotWithShape="1">
              <a:gsLst>
                <a:gs pos="0">
                  <a:srgbClr val="FFFFFF">
                    <a:alpha val="100000"/>
                  </a:srgbClr>
                </a:gs>
                <a:gs pos="65000">
                  <a:srgbClr val="E9EDF6">
                    <a:alpha val="100000"/>
                  </a:srgbClr>
                </a:gs>
              </a:gsLst>
              <a:lin ang="5400000"/>
            </a:gradFill>
          </p:spPr>
          <p:txBody>
            <a:bodyPr/>
            <a:lstStyle/>
            <a:p>
              <a:endParaRPr lang="nl-NL"/>
            </a:p>
          </p:txBody>
        </p:sp>
        <p:sp>
          <p:nvSpPr>
            <p:cNvPr id="34" name="TextBox 34"/>
            <p:cNvSpPr txBox="1"/>
            <p:nvPr/>
          </p:nvSpPr>
          <p:spPr>
            <a:xfrm>
              <a:off x="0" y="0"/>
              <a:ext cx="617317" cy="152024"/>
            </a:xfrm>
            <a:prstGeom prst="rect">
              <a:avLst/>
            </a:prstGeom>
          </p:spPr>
          <p:txBody>
            <a:bodyPr lIns="50800" tIns="50800" rIns="50800" bIns="50800" rtlCol="0" anchor="ctr"/>
            <a:lstStyle/>
            <a:p>
              <a:pPr algn="ctr">
                <a:lnSpc>
                  <a:spcPts val="2160"/>
                </a:lnSpc>
              </a:pPr>
              <a:endParaRPr/>
            </a:p>
          </p:txBody>
        </p:sp>
      </p:grpSp>
      <p:grpSp>
        <p:nvGrpSpPr>
          <p:cNvPr id="35" name="Group 35"/>
          <p:cNvGrpSpPr/>
          <p:nvPr/>
        </p:nvGrpSpPr>
        <p:grpSpPr>
          <a:xfrm>
            <a:off x="15150501" y="5168270"/>
            <a:ext cx="2343877" cy="577215"/>
            <a:chOff x="0" y="0"/>
            <a:chExt cx="617317" cy="152024"/>
          </a:xfrm>
        </p:grpSpPr>
        <p:sp>
          <p:nvSpPr>
            <p:cNvPr id="36" name="Freeform 36"/>
            <p:cNvSpPr/>
            <p:nvPr/>
          </p:nvSpPr>
          <p:spPr>
            <a:xfrm>
              <a:off x="0" y="0"/>
              <a:ext cx="617317" cy="152024"/>
            </a:xfrm>
            <a:custGeom>
              <a:avLst/>
              <a:gdLst/>
              <a:ahLst/>
              <a:cxnLst/>
              <a:rect l="l" t="t" r="r" b="b"/>
              <a:pathLst>
                <a:path w="617317" h="152024">
                  <a:moveTo>
                    <a:pt x="0" y="0"/>
                  </a:moveTo>
                  <a:lnTo>
                    <a:pt x="617317" y="0"/>
                  </a:lnTo>
                  <a:lnTo>
                    <a:pt x="617317" y="152024"/>
                  </a:lnTo>
                  <a:lnTo>
                    <a:pt x="0" y="152024"/>
                  </a:lnTo>
                  <a:close/>
                </a:path>
              </a:pathLst>
            </a:custGeom>
            <a:gradFill rotWithShape="1">
              <a:gsLst>
                <a:gs pos="0">
                  <a:srgbClr val="FFFFFF">
                    <a:alpha val="100000"/>
                  </a:srgbClr>
                </a:gs>
                <a:gs pos="65000">
                  <a:srgbClr val="E9EDF6">
                    <a:alpha val="100000"/>
                  </a:srgbClr>
                </a:gs>
              </a:gsLst>
              <a:lin ang="5400000"/>
            </a:gradFill>
          </p:spPr>
          <p:txBody>
            <a:bodyPr/>
            <a:lstStyle/>
            <a:p>
              <a:endParaRPr lang="nl-NL"/>
            </a:p>
          </p:txBody>
        </p:sp>
        <p:sp>
          <p:nvSpPr>
            <p:cNvPr id="37" name="TextBox 37"/>
            <p:cNvSpPr txBox="1"/>
            <p:nvPr/>
          </p:nvSpPr>
          <p:spPr>
            <a:xfrm>
              <a:off x="0" y="0"/>
              <a:ext cx="617317" cy="152024"/>
            </a:xfrm>
            <a:prstGeom prst="rect">
              <a:avLst/>
            </a:prstGeom>
          </p:spPr>
          <p:txBody>
            <a:bodyPr lIns="50800" tIns="50800" rIns="50800" bIns="50800" rtlCol="0" anchor="ctr"/>
            <a:lstStyle/>
            <a:p>
              <a:pPr algn="ctr">
                <a:lnSpc>
                  <a:spcPts val="2160"/>
                </a:lnSpc>
              </a:pPr>
              <a:endParaRPr/>
            </a:p>
          </p:txBody>
        </p:sp>
      </p:grpSp>
      <p:grpSp>
        <p:nvGrpSpPr>
          <p:cNvPr id="38" name="Group 38"/>
          <p:cNvGrpSpPr/>
          <p:nvPr/>
        </p:nvGrpSpPr>
        <p:grpSpPr>
          <a:xfrm>
            <a:off x="9396773" y="7977193"/>
            <a:ext cx="2343877" cy="577215"/>
            <a:chOff x="0" y="0"/>
            <a:chExt cx="617317" cy="152024"/>
          </a:xfrm>
        </p:grpSpPr>
        <p:sp>
          <p:nvSpPr>
            <p:cNvPr id="39" name="Freeform 39"/>
            <p:cNvSpPr/>
            <p:nvPr/>
          </p:nvSpPr>
          <p:spPr>
            <a:xfrm>
              <a:off x="0" y="0"/>
              <a:ext cx="617317" cy="152024"/>
            </a:xfrm>
            <a:custGeom>
              <a:avLst/>
              <a:gdLst/>
              <a:ahLst/>
              <a:cxnLst/>
              <a:rect l="l" t="t" r="r" b="b"/>
              <a:pathLst>
                <a:path w="617317" h="152024">
                  <a:moveTo>
                    <a:pt x="0" y="0"/>
                  </a:moveTo>
                  <a:lnTo>
                    <a:pt x="617317" y="0"/>
                  </a:lnTo>
                  <a:lnTo>
                    <a:pt x="617317" y="152024"/>
                  </a:lnTo>
                  <a:lnTo>
                    <a:pt x="0" y="152024"/>
                  </a:lnTo>
                  <a:close/>
                </a:path>
              </a:pathLst>
            </a:custGeom>
            <a:gradFill rotWithShape="1">
              <a:gsLst>
                <a:gs pos="0">
                  <a:srgbClr val="FFFFFF">
                    <a:alpha val="100000"/>
                  </a:srgbClr>
                </a:gs>
                <a:gs pos="65000">
                  <a:srgbClr val="E9EDF6">
                    <a:alpha val="100000"/>
                  </a:srgbClr>
                </a:gs>
              </a:gsLst>
              <a:lin ang="5400000"/>
            </a:gradFill>
          </p:spPr>
          <p:txBody>
            <a:bodyPr/>
            <a:lstStyle/>
            <a:p>
              <a:endParaRPr lang="nl-NL"/>
            </a:p>
          </p:txBody>
        </p:sp>
        <p:sp>
          <p:nvSpPr>
            <p:cNvPr id="40" name="TextBox 40"/>
            <p:cNvSpPr txBox="1"/>
            <p:nvPr/>
          </p:nvSpPr>
          <p:spPr>
            <a:xfrm>
              <a:off x="0" y="0"/>
              <a:ext cx="617317" cy="152024"/>
            </a:xfrm>
            <a:prstGeom prst="rect">
              <a:avLst/>
            </a:prstGeom>
          </p:spPr>
          <p:txBody>
            <a:bodyPr lIns="50800" tIns="50800" rIns="50800" bIns="50800" rtlCol="0" anchor="ctr"/>
            <a:lstStyle/>
            <a:p>
              <a:pPr algn="ctr">
                <a:lnSpc>
                  <a:spcPts val="2160"/>
                </a:lnSpc>
              </a:pPr>
              <a:endParaRPr/>
            </a:p>
          </p:txBody>
        </p:sp>
      </p:grpSp>
      <p:grpSp>
        <p:nvGrpSpPr>
          <p:cNvPr id="41" name="Group 41"/>
          <p:cNvGrpSpPr/>
          <p:nvPr/>
        </p:nvGrpSpPr>
        <p:grpSpPr>
          <a:xfrm>
            <a:off x="12363367" y="7977193"/>
            <a:ext cx="2343877" cy="577215"/>
            <a:chOff x="0" y="0"/>
            <a:chExt cx="617317" cy="152024"/>
          </a:xfrm>
        </p:grpSpPr>
        <p:sp>
          <p:nvSpPr>
            <p:cNvPr id="42" name="Freeform 42"/>
            <p:cNvSpPr/>
            <p:nvPr/>
          </p:nvSpPr>
          <p:spPr>
            <a:xfrm>
              <a:off x="0" y="0"/>
              <a:ext cx="617317" cy="152024"/>
            </a:xfrm>
            <a:custGeom>
              <a:avLst/>
              <a:gdLst/>
              <a:ahLst/>
              <a:cxnLst/>
              <a:rect l="l" t="t" r="r" b="b"/>
              <a:pathLst>
                <a:path w="617317" h="152024">
                  <a:moveTo>
                    <a:pt x="0" y="0"/>
                  </a:moveTo>
                  <a:lnTo>
                    <a:pt x="617317" y="0"/>
                  </a:lnTo>
                  <a:lnTo>
                    <a:pt x="617317" y="152024"/>
                  </a:lnTo>
                  <a:lnTo>
                    <a:pt x="0" y="152024"/>
                  </a:lnTo>
                  <a:close/>
                </a:path>
              </a:pathLst>
            </a:custGeom>
            <a:gradFill rotWithShape="1">
              <a:gsLst>
                <a:gs pos="0">
                  <a:srgbClr val="FFFFFF">
                    <a:alpha val="100000"/>
                  </a:srgbClr>
                </a:gs>
                <a:gs pos="65000">
                  <a:srgbClr val="E9EDF6">
                    <a:alpha val="100000"/>
                  </a:srgbClr>
                </a:gs>
              </a:gsLst>
              <a:lin ang="5400000"/>
            </a:gradFill>
          </p:spPr>
          <p:txBody>
            <a:bodyPr/>
            <a:lstStyle/>
            <a:p>
              <a:endParaRPr lang="nl-NL"/>
            </a:p>
          </p:txBody>
        </p:sp>
        <p:sp>
          <p:nvSpPr>
            <p:cNvPr id="43" name="TextBox 43"/>
            <p:cNvSpPr txBox="1"/>
            <p:nvPr/>
          </p:nvSpPr>
          <p:spPr>
            <a:xfrm>
              <a:off x="0" y="0"/>
              <a:ext cx="617317" cy="152024"/>
            </a:xfrm>
            <a:prstGeom prst="rect">
              <a:avLst/>
            </a:prstGeom>
          </p:spPr>
          <p:txBody>
            <a:bodyPr lIns="50800" tIns="50800" rIns="50800" bIns="50800" rtlCol="0" anchor="ctr"/>
            <a:lstStyle/>
            <a:p>
              <a:pPr algn="ctr">
                <a:lnSpc>
                  <a:spcPts val="2160"/>
                </a:lnSpc>
              </a:pPr>
              <a:endParaRPr/>
            </a:p>
          </p:txBody>
        </p:sp>
      </p:grpSp>
      <p:grpSp>
        <p:nvGrpSpPr>
          <p:cNvPr id="44" name="Group 44"/>
          <p:cNvGrpSpPr/>
          <p:nvPr/>
        </p:nvGrpSpPr>
        <p:grpSpPr>
          <a:xfrm>
            <a:off x="15329904" y="7977193"/>
            <a:ext cx="2343877" cy="577215"/>
            <a:chOff x="0" y="0"/>
            <a:chExt cx="617317" cy="152024"/>
          </a:xfrm>
        </p:grpSpPr>
        <p:sp>
          <p:nvSpPr>
            <p:cNvPr id="45" name="Freeform 45"/>
            <p:cNvSpPr/>
            <p:nvPr/>
          </p:nvSpPr>
          <p:spPr>
            <a:xfrm>
              <a:off x="0" y="0"/>
              <a:ext cx="617317" cy="152024"/>
            </a:xfrm>
            <a:custGeom>
              <a:avLst/>
              <a:gdLst/>
              <a:ahLst/>
              <a:cxnLst/>
              <a:rect l="l" t="t" r="r" b="b"/>
              <a:pathLst>
                <a:path w="617317" h="152024">
                  <a:moveTo>
                    <a:pt x="0" y="0"/>
                  </a:moveTo>
                  <a:lnTo>
                    <a:pt x="617317" y="0"/>
                  </a:lnTo>
                  <a:lnTo>
                    <a:pt x="617317" y="152024"/>
                  </a:lnTo>
                  <a:lnTo>
                    <a:pt x="0" y="152024"/>
                  </a:lnTo>
                  <a:close/>
                </a:path>
              </a:pathLst>
            </a:custGeom>
            <a:gradFill rotWithShape="1">
              <a:gsLst>
                <a:gs pos="0">
                  <a:srgbClr val="FFFFFF">
                    <a:alpha val="100000"/>
                  </a:srgbClr>
                </a:gs>
                <a:gs pos="65000">
                  <a:srgbClr val="E9EDF6">
                    <a:alpha val="100000"/>
                  </a:srgbClr>
                </a:gs>
              </a:gsLst>
              <a:lin ang="5400000"/>
            </a:gradFill>
          </p:spPr>
          <p:txBody>
            <a:bodyPr/>
            <a:lstStyle/>
            <a:p>
              <a:endParaRPr lang="nl-NL"/>
            </a:p>
          </p:txBody>
        </p:sp>
        <p:sp>
          <p:nvSpPr>
            <p:cNvPr id="46" name="TextBox 46"/>
            <p:cNvSpPr txBox="1"/>
            <p:nvPr/>
          </p:nvSpPr>
          <p:spPr>
            <a:xfrm>
              <a:off x="0" y="0"/>
              <a:ext cx="617317" cy="152024"/>
            </a:xfrm>
            <a:prstGeom prst="rect">
              <a:avLst/>
            </a:prstGeom>
          </p:spPr>
          <p:txBody>
            <a:bodyPr lIns="50800" tIns="50800" rIns="50800" bIns="50800" rtlCol="0" anchor="ctr"/>
            <a:lstStyle/>
            <a:p>
              <a:pPr algn="ctr">
                <a:lnSpc>
                  <a:spcPts val="2160"/>
                </a:lnSpc>
              </a:pPr>
              <a:endParaRPr/>
            </a:p>
          </p:txBody>
        </p:sp>
      </p:grpSp>
      <p:sp>
        <p:nvSpPr>
          <p:cNvPr id="47" name="Freeform 47"/>
          <p:cNvSpPr/>
          <p:nvPr/>
        </p:nvSpPr>
        <p:spPr>
          <a:xfrm>
            <a:off x="342725" y="374208"/>
            <a:ext cx="558783" cy="558783"/>
          </a:xfrm>
          <a:custGeom>
            <a:avLst/>
            <a:gdLst/>
            <a:ahLst/>
            <a:cxnLst/>
            <a:rect l="l" t="t" r="r" b="b"/>
            <a:pathLst>
              <a:path w="558783" h="558783">
                <a:moveTo>
                  <a:pt x="0" y="0"/>
                </a:moveTo>
                <a:lnTo>
                  <a:pt x="558783" y="0"/>
                </a:lnTo>
                <a:lnTo>
                  <a:pt x="558783" y="558782"/>
                </a:lnTo>
                <a:lnTo>
                  <a:pt x="0" y="5587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l-NL"/>
          </a:p>
        </p:txBody>
      </p:sp>
      <p:sp>
        <p:nvSpPr>
          <p:cNvPr id="48" name="TextBox 48"/>
          <p:cNvSpPr txBox="1"/>
          <p:nvPr/>
        </p:nvSpPr>
        <p:spPr>
          <a:xfrm>
            <a:off x="1104146" y="409115"/>
            <a:ext cx="10292842" cy="1171575"/>
          </a:xfrm>
          <a:prstGeom prst="rect">
            <a:avLst/>
          </a:prstGeom>
        </p:spPr>
        <p:txBody>
          <a:bodyPr lIns="0" tIns="0" rIns="0" bIns="0" rtlCol="0" anchor="t">
            <a:spAutoFit/>
          </a:bodyPr>
          <a:lstStyle/>
          <a:p>
            <a:pPr>
              <a:lnSpc>
                <a:spcPts val="4559"/>
              </a:lnSpc>
            </a:pPr>
            <a:r>
              <a:rPr lang="en-US" sz="4800">
                <a:solidFill>
                  <a:srgbClr val="5C77B9"/>
                </a:solidFill>
                <a:latin typeface="Montserrat Bold"/>
              </a:rPr>
              <a:t>LEADERSHIP COUNCIL</a:t>
            </a:r>
          </a:p>
          <a:p>
            <a:pPr algn="l">
              <a:lnSpc>
                <a:spcPts val="4559"/>
              </a:lnSpc>
            </a:pPr>
            <a:r>
              <a:rPr lang="en-US" sz="4800">
                <a:solidFill>
                  <a:srgbClr val="FFFFFF"/>
                </a:solidFill>
                <a:latin typeface="Montserrat"/>
              </a:rPr>
              <a:t>2024 </a:t>
            </a:r>
          </a:p>
        </p:txBody>
      </p:sp>
      <p:sp>
        <p:nvSpPr>
          <p:cNvPr id="49" name="TextBox 49"/>
          <p:cNvSpPr txBox="1"/>
          <p:nvPr/>
        </p:nvSpPr>
        <p:spPr>
          <a:xfrm>
            <a:off x="482738" y="2486368"/>
            <a:ext cx="7205770" cy="3467466"/>
          </a:xfrm>
          <a:prstGeom prst="rect">
            <a:avLst/>
          </a:prstGeom>
        </p:spPr>
        <p:txBody>
          <a:bodyPr lIns="0" tIns="0" rIns="0" bIns="0" rtlCol="0" anchor="t">
            <a:spAutoFit/>
          </a:bodyPr>
          <a:lstStyle/>
          <a:p>
            <a:pPr>
              <a:lnSpc>
                <a:spcPts val="2353"/>
              </a:lnSpc>
            </a:pPr>
            <a:r>
              <a:rPr lang="en-US" sz="1961">
                <a:solidFill>
                  <a:srgbClr val="000000"/>
                </a:solidFill>
                <a:latin typeface="Montserrat"/>
              </a:rPr>
              <a:t>The Leadership Council was set up considering cultures and regions to be globally representative of opinions and normally comprises:  </a:t>
            </a:r>
          </a:p>
          <a:p>
            <a:pPr>
              <a:lnSpc>
                <a:spcPts val="2353"/>
              </a:lnSpc>
            </a:pPr>
            <a:endParaRPr lang="en-US" sz="1961">
              <a:solidFill>
                <a:srgbClr val="000000"/>
              </a:solidFill>
              <a:latin typeface="Montserrat"/>
            </a:endParaRPr>
          </a:p>
          <a:p>
            <a:pPr>
              <a:lnSpc>
                <a:spcPts val="2353"/>
              </a:lnSpc>
            </a:pPr>
            <a:r>
              <a:rPr lang="en-US" sz="1961">
                <a:solidFill>
                  <a:srgbClr val="5C77B9"/>
                </a:solidFill>
                <a:latin typeface="Montserrat Bold"/>
              </a:rPr>
              <a:t>The President, plus representatives for:  </a:t>
            </a:r>
          </a:p>
          <a:p>
            <a:pPr marL="423502" lvl="1" indent="-211751" algn="just">
              <a:lnSpc>
                <a:spcPts val="2648"/>
              </a:lnSpc>
              <a:buFont typeface="Arial"/>
              <a:buChar char="•"/>
            </a:pPr>
            <a:r>
              <a:rPr lang="en-US" sz="1961">
                <a:solidFill>
                  <a:srgbClr val="000000"/>
                </a:solidFill>
                <a:latin typeface="Montserrat"/>
              </a:rPr>
              <a:t>Asia Pac </a:t>
            </a:r>
          </a:p>
          <a:p>
            <a:pPr marL="423502" lvl="1" indent="-211751" algn="just">
              <a:lnSpc>
                <a:spcPts val="2648"/>
              </a:lnSpc>
              <a:buFont typeface="Arial"/>
              <a:buChar char="•"/>
            </a:pPr>
            <a:r>
              <a:rPr lang="en-US" sz="1961">
                <a:solidFill>
                  <a:srgbClr val="000000"/>
                </a:solidFill>
                <a:latin typeface="Montserrat"/>
              </a:rPr>
              <a:t>Eastern Europe </a:t>
            </a:r>
          </a:p>
          <a:p>
            <a:pPr marL="423502" lvl="1" indent="-211751" algn="just">
              <a:lnSpc>
                <a:spcPts val="2648"/>
              </a:lnSpc>
              <a:buFont typeface="Arial"/>
              <a:buChar char="•"/>
            </a:pPr>
            <a:r>
              <a:rPr lang="en-US" sz="1961">
                <a:solidFill>
                  <a:srgbClr val="000000"/>
                </a:solidFill>
                <a:latin typeface="Montserrat"/>
              </a:rPr>
              <a:t>Western Europe </a:t>
            </a:r>
          </a:p>
          <a:p>
            <a:pPr marL="423502" lvl="1" indent="-211751" algn="just">
              <a:lnSpc>
                <a:spcPts val="2648"/>
              </a:lnSpc>
              <a:buFont typeface="Arial"/>
              <a:buChar char="•"/>
            </a:pPr>
            <a:r>
              <a:rPr lang="en-US" sz="1961">
                <a:solidFill>
                  <a:srgbClr val="000000"/>
                </a:solidFill>
                <a:latin typeface="Montserrat"/>
              </a:rPr>
              <a:t>North America </a:t>
            </a:r>
          </a:p>
          <a:p>
            <a:pPr marL="423502" lvl="1" indent="-211751" algn="just">
              <a:lnSpc>
                <a:spcPts val="2648"/>
              </a:lnSpc>
              <a:buFont typeface="Arial"/>
              <a:buChar char="•"/>
            </a:pPr>
            <a:r>
              <a:rPr lang="en-US" sz="1961">
                <a:solidFill>
                  <a:srgbClr val="000000"/>
                </a:solidFill>
                <a:latin typeface="Montserrat"/>
              </a:rPr>
              <a:t>Central and South America </a:t>
            </a:r>
          </a:p>
          <a:p>
            <a:pPr marL="423502" lvl="1" indent="-211751" algn="just">
              <a:lnSpc>
                <a:spcPts val="2648"/>
              </a:lnSpc>
              <a:buFont typeface="Arial"/>
              <a:buChar char="•"/>
            </a:pPr>
            <a:r>
              <a:rPr lang="en-US" sz="1961">
                <a:solidFill>
                  <a:srgbClr val="000000"/>
                </a:solidFill>
                <a:latin typeface="Montserrat"/>
              </a:rPr>
              <a:t>Treasurer </a:t>
            </a:r>
          </a:p>
        </p:txBody>
      </p:sp>
      <p:sp>
        <p:nvSpPr>
          <p:cNvPr id="50" name="TextBox 50"/>
          <p:cNvSpPr txBox="1"/>
          <p:nvPr/>
        </p:nvSpPr>
        <p:spPr>
          <a:xfrm>
            <a:off x="9858560" y="5237054"/>
            <a:ext cx="1420416" cy="461645"/>
          </a:xfrm>
          <a:prstGeom prst="rect">
            <a:avLst/>
          </a:prstGeom>
        </p:spPr>
        <p:txBody>
          <a:bodyPr lIns="0" tIns="0" rIns="0" bIns="0" rtlCol="0" anchor="t">
            <a:spAutoFit/>
          </a:bodyPr>
          <a:lstStyle/>
          <a:p>
            <a:pPr algn="ctr">
              <a:lnSpc>
                <a:spcPts val="1400"/>
              </a:lnSpc>
            </a:pPr>
            <a:r>
              <a:rPr lang="en-US" sz="1400">
                <a:solidFill>
                  <a:srgbClr val="5C77B9"/>
                </a:solidFill>
                <a:latin typeface="Montserrat Ultra-Bold"/>
              </a:rPr>
              <a:t>AMERICAS</a:t>
            </a:r>
          </a:p>
          <a:p>
            <a:pPr algn="ctr">
              <a:lnSpc>
                <a:spcPts val="1000"/>
              </a:lnSpc>
            </a:pPr>
            <a:r>
              <a:rPr lang="en-US" sz="1000">
                <a:solidFill>
                  <a:srgbClr val="000000"/>
                </a:solidFill>
                <a:latin typeface="Montserrat Bold"/>
              </a:rPr>
              <a:t>Claudia Montedónico</a:t>
            </a:r>
          </a:p>
          <a:p>
            <a:pPr algn="ctr">
              <a:lnSpc>
                <a:spcPts val="1200"/>
              </a:lnSpc>
            </a:pPr>
            <a:r>
              <a:rPr lang="en-US" sz="1200">
                <a:solidFill>
                  <a:srgbClr val="5C77B9"/>
                </a:solidFill>
                <a:latin typeface="Montserrat Bold"/>
              </a:rPr>
              <a:t>CHILE</a:t>
            </a:r>
          </a:p>
        </p:txBody>
      </p:sp>
      <p:sp>
        <p:nvSpPr>
          <p:cNvPr id="51" name="TextBox 51"/>
          <p:cNvSpPr txBox="1"/>
          <p:nvPr/>
        </p:nvSpPr>
        <p:spPr>
          <a:xfrm>
            <a:off x="12875225" y="5234454"/>
            <a:ext cx="1130350" cy="461645"/>
          </a:xfrm>
          <a:prstGeom prst="rect">
            <a:avLst/>
          </a:prstGeom>
        </p:spPr>
        <p:txBody>
          <a:bodyPr lIns="0" tIns="0" rIns="0" bIns="0" rtlCol="0" anchor="t">
            <a:spAutoFit/>
          </a:bodyPr>
          <a:lstStyle/>
          <a:p>
            <a:pPr marL="0" lvl="0" indent="0" algn="ctr">
              <a:lnSpc>
                <a:spcPts val="1400"/>
              </a:lnSpc>
              <a:spcBef>
                <a:spcPct val="0"/>
              </a:spcBef>
            </a:pPr>
            <a:r>
              <a:rPr lang="en-US" sz="1400" u="none" strike="noStrike">
                <a:solidFill>
                  <a:srgbClr val="5C77B9"/>
                </a:solidFill>
                <a:latin typeface="Montserrat Bold"/>
              </a:rPr>
              <a:t>TREASURER</a:t>
            </a:r>
          </a:p>
          <a:p>
            <a:pPr marL="0" lvl="0" indent="0" algn="ctr">
              <a:lnSpc>
                <a:spcPts val="1000"/>
              </a:lnSpc>
              <a:spcBef>
                <a:spcPct val="0"/>
              </a:spcBef>
            </a:pPr>
            <a:r>
              <a:rPr lang="en-US" sz="1000" u="none" strike="noStrike">
                <a:solidFill>
                  <a:srgbClr val="000000"/>
                </a:solidFill>
                <a:latin typeface="Montserrat Bold"/>
              </a:rPr>
              <a:t>Stephan Löw</a:t>
            </a:r>
          </a:p>
          <a:p>
            <a:pPr marL="0" lvl="0" indent="0" algn="ctr">
              <a:lnSpc>
                <a:spcPts val="1200"/>
              </a:lnSpc>
              <a:spcBef>
                <a:spcPct val="0"/>
              </a:spcBef>
            </a:pPr>
            <a:r>
              <a:rPr lang="en-US" sz="1200" u="none" strike="noStrike">
                <a:solidFill>
                  <a:srgbClr val="5C77B9"/>
                </a:solidFill>
                <a:latin typeface="Montserrat Bold"/>
              </a:rPr>
              <a:t>GERMANY</a:t>
            </a:r>
          </a:p>
        </p:txBody>
      </p:sp>
      <p:sp>
        <p:nvSpPr>
          <p:cNvPr id="52" name="TextBox 52"/>
          <p:cNvSpPr txBox="1"/>
          <p:nvPr/>
        </p:nvSpPr>
        <p:spPr>
          <a:xfrm>
            <a:off x="15811091" y="5216086"/>
            <a:ext cx="1168450" cy="491109"/>
          </a:xfrm>
          <a:prstGeom prst="rect">
            <a:avLst/>
          </a:prstGeom>
        </p:spPr>
        <p:txBody>
          <a:bodyPr lIns="0" tIns="0" rIns="0" bIns="0" rtlCol="0" anchor="t">
            <a:spAutoFit/>
          </a:bodyPr>
          <a:lstStyle/>
          <a:p>
            <a:pPr algn="ctr">
              <a:lnSpc>
                <a:spcPts val="1554"/>
              </a:lnSpc>
            </a:pPr>
            <a:r>
              <a:rPr lang="en-US" sz="1400">
                <a:solidFill>
                  <a:srgbClr val="5C77B9"/>
                </a:solidFill>
                <a:latin typeface="Montserrat Ultra-Bold"/>
              </a:rPr>
              <a:t>ASIAPAC</a:t>
            </a:r>
          </a:p>
          <a:p>
            <a:pPr algn="ctr">
              <a:lnSpc>
                <a:spcPts val="1110"/>
              </a:lnSpc>
            </a:pPr>
            <a:r>
              <a:rPr lang="en-US" sz="1000">
                <a:solidFill>
                  <a:srgbClr val="000000"/>
                </a:solidFill>
                <a:latin typeface="Montserrat Bold"/>
              </a:rPr>
              <a:t>Emmanuel White</a:t>
            </a:r>
          </a:p>
          <a:p>
            <a:pPr algn="ctr">
              <a:lnSpc>
                <a:spcPts val="1332"/>
              </a:lnSpc>
            </a:pPr>
            <a:r>
              <a:rPr lang="en-US" sz="1200">
                <a:solidFill>
                  <a:srgbClr val="5C77B9"/>
                </a:solidFill>
                <a:latin typeface="Montserrat Bold"/>
              </a:rPr>
              <a:t>SINGAPORE</a:t>
            </a:r>
          </a:p>
        </p:txBody>
      </p:sp>
      <p:sp>
        <p:nvSpPr>
          <p:cNvPr id="53" name="TextBox 53"/>
          <p:cNvSpPr txBox="1"/>
          <p:nvPr/>
        </p:nvSpPr>
        <p:spPr>
          <a:xfrm>
            <a:off x="9396830" y="8037344"/>
            <a:ext cx="2343877" cy="491109"/>
          </a:xfrm>
          <a:prstGeom prst="rect">
            <a:avLst/>
          </a:prstGeom>
        </p:spPr>
        <p:txBody>
          <a:bodyPr lIns="0" tIns="0" rIns="0" bIns="0" rtlCol="0" anchor="t">
            <a:spAutoFit/>
          </a:bodyPr>
          <a:lstStyle/>
          <a:p>
            <a:pPr algn="ctr">
              <a:lnSpc>
                <a:spcPts val="1554"/>
              </a:lnSpc>
            </a:pPr>
            <a:r>
              <a:rPr lang="en-US" sz="1400">
                <a:solidFill>
                  <a:srgbClr val="5C77B9"/>
                </a:solidFill>
                <a:latin typeface="Montserrat Bold"/>
              </a:rPr>
              <a:t>EMEA</a:t>
            </a:r>
          </a:p>
          <a:p>
            <a:pPr algn="ctr">
              <a:lnSpc>
                <a:spcPts val="1110"/>
              </a:lnSpc>
            </a:pPr>
            <a:r>
              <a:rPr lang="en-US" sz="1000">
                <a:solidFill>
                  <a:srgbClr val="000000"/>
                </a:solidFill>
                <a:latin typeface="Montserrat Bold"/>
              </a:rPr>
              <a:t>Adelina Rosca</a:t>
            </a:r>
          </a:p>
          <a:p>
            <a:pPr algn="ctr">
              <a:lnSpc>
                <a:spcPts val="1332"/>
              </a:lnSpc>
            </a:pPr>
            <a:r>
              <a:rPr lang="en-US" sz="1200">
                <a:solidFill>
                  <a:srgbClr val="5C77B9"/>
                </a:solidFill>
                <a:latin typeface="Montserrat Bold"/>
              </a:rPr>
              <a:t>ROMANIA</a:t>
            </a:r>
          </a:p>
        </p:txBody>
      </p:sp>
      <p:sp>
        <p:nvSpPr>
          <p:cNvPr id="54" name="TextBox 54"/>
          <p:cNvSpPr txBox="1"/>
          <p:nvPr/>
        </p:nvSpPr>
        <p:spPr>
          <a:xfrm>
            <a:off x="12822943" y="8063299"/>
            <a:ext cx="1422940" cy="491109"/>
          </a:xfrm>
          <a:prstGeom prst="rect">
            <a:avLst/>
          </a:prstGeom>
        </p:spPr>
        <p:txBody>
          <a:bodyPr lIns="0" tIns="0" rIns="0" bIns="0" rtlCol="0" anchor="t">
            <a:spAutoFit/>
          </a:bodyPr>
          <a:lstStyle/>
          <a:p>
            <a:pPr algn="ctr">
              <a:lnSpc>
                <a:spcPts val="1554"/>
              </a:lnSpc>
            </a:pPr>
            <a:r>
              <a:rPr lang="en-US" sz="1400">
                <a:solidFill>
                  <a:srgbClr val="5C77B9"/>
                </a:solidFill>
                <a:latin typeface="Montserrat Bold"/>
              </a:rPr>
              <a:t>EMEA</a:t>
            </a:r>
          </a:p>
          <a:p>
            <a:pPr algn="ctr">
              <a:lnSpc>
                <a:spcPts val="1110"/>
              </a:lnSpc>
            </a:pPr>
            <a:r>
              <a:rPr lang="en-US" sz="1000">
                <a:solidFill>
                  <a:srgbClr val="000000"/>
                </a:solidFill>
                <a:latin typeface="Montserrat Bold"/>
              </a:rPr>
              <a:t>Dror Katabi</a:t>
            </a:r>
          </a:p>
          <a:p>
            <a:pPr algn="ctr">
              <a:lnSpc>
                <a:spcPts val="1332"/>
              </a:lnSpc>
            </a:pPr>
            <a:r>
              <a:rPr lang="en-US" sz="1200">
                <a:solidFill>
                  <a:srgbClr val="5C77B9"/>
                </a:solidFill>
                <a:latin typeface="Montserrat Bold"/>
              </a:rPr>
              <a:t>ISRAEL</a:t>
            </a:r>
          </a:p>
        </p:txBody>
      </p:sp>
      <p:sp>
        <p:nvSpPr>
          <p:cNvPr id="55" name="TextBox 55"/>
          <p:cNvSpPr txBox="1"/>
          <p:nvPr/>
        </p:nvSpPr>
        <p:spPr>
          <a:xfrm>
            <a:off x="15794463" y="8046869"/>
            <a:ext cx="1414760" cy="470789"/>
          </a:xfrm>
          <a:prstGeom prst="rect">
            <a:avLst/>
          </a:prstGeom>
        </p:spPr>
        <p:txBody>
          <a:bodyPr lIns="0" tIns="0" rIns="0" bIns="0" rtlCol="0" anchor="t">
            <a:spAutoFit/>
          </a:bodyPr>
          <a:lstStyle/>
          <a:p>
            <a:pPr algn="ctr">
              <a:lnSpc>
                <a:spcPts val="1484"/>
              </a:lnSpc>
            </a:pPr>
            <a:r>
              <a:rPr lang="en-US" sz="1400">
                <a:solidFill>
                  <a:srgbClr val="5C77B9"/>
                </a:solidFill>
                <a:latin typeface="Montserrat Bold"/>
              </a:rPr>
              <a:t>PRESIDENT</a:t>
            </a:r>
          </a:p>
          <a:p>
            <a:pPr algn="ctr">
              <a:lnSpc>
                <a:spcPts val="1060"/>
              </a:lnSpc>
            </a:pPr>
            <a:r>
              <a:rPr lang="en-US" sz="1000">
                <a:solidFill>
                  <a:srgbClr val="000000"/>
                </a:solidFill>
                <a:latin typeface="Montserrat Bold"/>
              </a:rPr>
              <a:t>Gertjan van de Groep</a:t>
            </a:r>
          </a:p>
          <a:p>
            <a:pPr algn="ctr">
              <a:lnSpc>
                <a:spcPts val="1272"/>
              </a:lnSpc>
            </a:pPr>
            <a:r>
              <a:rPr lang="en-US" sz="1200">
                <a:solidFill>
                  <a:srgbClr val="5C77B9"/>
                </a:solidFill>
                <a:latin typeface="Montserrat Bold"/>
              </a:rPr>
              <a:t>NETHERLANDS</a:t>
            </a:r>
          </a:p>
        </p:txBody>
      </p:sp>
      <p:sp>
        <p:nvSpPr>
          <p:cNvPr id="56" name="TextBox 56"/>
          <p:cNvSpPr txBox="1"/>
          <p:nvPr/>
        </p:nvSpPr>
        <p:spPr>
          <a:xfrm>
            <a:off x="482737" y="6344359"/>
            <a:ext cx="6817519" cy="2076450"/>
          </a:xfrm>
          <a:prstGeom prst="rect">
            <a:avLst/>
          </a:prstGeom>
        </p:spPr>
        <p:txBody>
          <a:bodyPr lIns="0" tIns="0" rIns="0" bIns="0" rtlCol="0" anchor="t">
            <a:spAutoFit/>
          </a:bodyPr>
          <a:lstStyle/>
          <a:p>
            <a:pPr>
              <a:lnSpc>
                <a:spcPts val="2352"/>
              </a:lnSpc>
              <a:spcBef>
                <a:spcPct val="0"/>
              </a:spcBef>
            </a:pPr>
            <a:r>
              <a:rPr lang="en-US" sz="1960">
                <a:solidFill>
                  <a:srgbClr val="5C77B9"/>
                </a:solidFill>
                <a:latin typeface="Montserrat Bold"/>
              </a:rPr>
              <a:t>The role of the Leadership Council is: </a:t>
            </a:r>
          </a:p>
          <a:p>
            <a:pPr marL="423165" lvl="1" indent="-211583">
              <a:lnSpc>
                <a:spcPts val="2352"/>
              </a:lnSpc>
              <a:buFont typeface="Arial"/>
              <a:buChar char="•"/>
            </a:pPr>
            <a:r>
              <a:rPr lang="en-US" sz="1960">
                <a:solidFill>
                  <a:srgbClr val="000000"/>
                </a:solidFill>
                <a:latin typeface="Montserrat Light"/>
              </a:rPr>
              <a:t>Advise President on Long term Strategy </a:t>
            </a:r>
          </a:p>
          <a:p>
            <a:pPr marL="423165" lvl="1" indent="-211583">
              <a:lnSpc>
                <a:spcPts val="2352"/>
              </a:lnSpc>
              <a:buFont typeface="Arial"/>
              <a:buChar char="•"/>
            </a:pPr>
            <a:r>
              <a:rPr lang="en-US" sz="1960">
                <a:solidFill>
                  <a:srgbClr val="000000"/>
                </a:solidFill>
                <a:latin typeface="Montserrat Light"/>
              </a:rPr>
              <a:t>Development and interpretation of Partner Charter </a:t>
            </a:r>
          </a:p>
          <a:p>
            <a:pPr marL="423165" lvl="1" indent="-211583">
              <a:lnSpc>
                <a:spcPts val="2352"/>
              </a:lnSpc>
              <a:buFont typeface="Arial"/>
              <a:buChar char="•"/>
            </a:pPr>
            <a:r>
              <a:rPr lang="en-US" sz="1960">
                <a:solidFill>
                  <a:srgbClr val="000000"/>
                </a:solidFill>
                <a:latin typeface="Montserrat Light"/>
              </a:rPr>
              <a:t>Resolve Partner Disputes </a:t>
            </a:r>
          </a:p>
          <a:p>
            <a:pPr marL="423165" lvl="1" indent="-211583">
              <a:lnSpc>
                <a:spcPts val="2352"/>
              </a:lnSpc>
              <a:buFont typeface="Arial"/>
              <a:buChar char="•"/>
            </a:pPr>
            <a:r>
              <a:rPr lang="en-US" sz="1960">
                <a:solidFill>
                  <a:srgbClr val="000000"/>
                </a:solidFill>
                <a:latin typeface="Montserrat Light"/>
              </a:rPr>
              <a:t>Resolve Partner Performance Issues </a:t>
            </a:r>
          </a:p>
          <a:p>
            <a:pPr>
              <a:lnSpc>
                <a:spcPts val="2352"/>
              </a:lnSpc>
              <a:spcBef>
                <a:spcPct val="0"/>
              </a:spcBef>
            </a:pPr>
            <a:endParaRPr lang="en-US" sz="1960">
              <a:solidFill>
                <a:srgbClr val="000000"/>
              </a:solidFill>
              <a:latin typeface="Montserrat Light"/>
            </a:endParaRPr>
          </a:p>
          <a:p>
            <a:pPr>
              <a:lnSpc>
                <a:spcPts val="2352"/>
              </a:lnSpc>
              <a:spcBef>
                <a:spcPct val="0"/>
              </a:spcBef>
            </a:pPr>
            <a:endParaRPr lang="en-US" sz="1960">
              <a:solidFill>
                <a:srgbClr val="000000"/>
              </a:solidFill>
              <a:latin typeface="Montserrat Light"/>
            </a:endParaRPr>
          </a:p>
        </p:txBody>
      </p:sp>
      <p:sp>
        <p:nvSpPr>
          <p:cNvPr id="57" name="TextBox 57"/>
          <p:cNvSpPr txBox="1"/>
          <p:nvPr/>
        </p:nvSpPr>
        <p:spPr>
          <a:xfrm>
            <a:off x="16547585" y="9361236"/>
            <a:ext cx="1517332" cy="352293"/>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2024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1" y="0"/>
            <a:ext cx="18287987" cy="2171700"/>
            <a:chOff x="0" y="0"/>
            <a:chExt cx="2367546" cy="491452"/>
          </a:xfrm>
        </p:grpSpPr>
        <p:sp>
          <p:nvSpPr>
            <p:cNvPr id="3" name="Freeform 3"/>
            <p:cNvSpPr/>
            <p:nvPr/>
          </p:nvSpPr>
          <p:spPr>
            <a:xfrm>
              <a:off x="0" y="0"/>
              <a:ext cx="2367546" cy="491452"/>
            </a:xfrm>
            <a:custGeom>
              <a:avLst/>
              <a:gdLst/>
              <a:ahLst/>
              <a:cxnLst/>
              <a:rect l="l" t="t" r="r" b="b"/>
              <a:pathLst>
                <a:path w="2367546" h="491452">
                  <a:moveTo>
                    <a:pt x="0" y="0"/>
                  </a:moveTo>
                  <a:lnTo>
                    <a:pt x="2367546" y="0"/>
                  </a:lnTo>
                  <a:lnTo>
                    <a:pt x="2367546" y="491452"/>
                  </a:lnTo>
                  <a:lnTo>
                    <a:pt x="0" y="491452"/>
                  </a:lnTo>
                  <a:close/>
                </a:path>
              </a:pathLst>
            </a:custGeom>
            <a:solidFill>
              <a:srgbClr val="2D3A5F"/>
            </a:solidFill>
          </p:spPr>
          <p:txBody>
            <a:bodyPr/>
            <a:lstStyle/>
            <a:p>
              <a:endParaRPr lang="nl-NL" dirty="0"/>
            </a:p>
          </p:txBody>
        </p:sp>
        <p:sp>
          <p:nvSpPr>
            <p:cNvPr id="4" name="TextBox 4"/>
            <p:cNvSpPr txBox="1"/>
            <p:nvPr/>
          </p:nvSpPr>
          <p:spPr>
            <a:xfrm>
              <a:off x="0" y="0"/>
              <a:ext cx="2367546" cy="491452"/>
            </a:xfrm>
            <a:prstGeom prst="rect">
              <a:avLst/>
            </a:prstGeom>
          </p:spPr>
          <p:txBody>
            <a:bodyPr lIns="50800" tIns="50800" rIns="50800" bIns="50800" rtlCol="0" anchor="ctr"/>
            <a:lstStyle/>
            <a:p>
              <a:pPr algn="ctr">
                <a:lnSpc>
                  <a:spcPts val="2160"/>
                </a:lnSpc>
              </a:pPr>
              <a:endParaRPr/>
            </a:p>
          </p:txBody>
        </p:sp>
      </p:grpSp>
      <p:grpSp>
        <p:nvGrpSpPr>
          <p:cNvPr id="6" name="Group 6"/>
          <p:cNvGrpSpPr/>
          <p:nvPr/>
        </p:nvGrpSpPr>
        <p:grpSpPr>
          <a:xfrm>
            <a:off x="0" y="2170549"/>
            <a:ext cx="18288000" cy="8115300"/>
            <a:chOff x="0" y="0"/>
            <a:chExt cx="24384000" cy="2011680"/>
          </a:xfrm>
        </p:grpSpPr>
        <p:sp>
          <p:nvSpPr>
            <p:cNvPr id="7" name="Freeform 7"/>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8" name="Freeform 8"/>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2"/>
            <a:stretch>
              <a:fillRect t="-117" b="-117"/>
            </a:stretch>
          </a:blipFill>
        </p:spPr>
        <p:txBody>
          <a:bodyPr/>
          <a:lstStyle/>
          <a:p>
            <a:endParaRPr lang="nl-NL"/>
          </a:p>
        </p:txBody>
      </p:sp>
      <p:grpSp>
        <p:nvGrpSpPr>
          <p:cNvPr id="9" name="Group 9"/>
          <p:cNvGrpSpPr/>
          <p:nvPr/>
        </p:nvGrpSpPr>
        <p:grpSpPr>
          <a:xfrm>
            <a:off x="16324503" y="9241641"/>
            <a:ext cx="1963496" cy="589330"/>
            <a:chOff x="0" y="0"/>
            <a:chExt cx="2617994" cy="785774"/>
          </a:xfrm>
        </p:grpSpPr>
        <p:sp>
          <p:nvSpPr>
            <p:cNvPr id="10" name="Freeform 10"/>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47" name="Freeform 47"/>
          <p:cNvSpPr/>
          <p:nvPr/>
        </p:nvSpPr>
        <p:spPr>
          <a:xfrm>
            <a:off x="342725" y="374208"/>
            <a:ext cx="558783" cy="558783"/>
          </a:xfrm>
          <a:custGeom>
            <a:avLst/>
            <a:gdLst/>
            <a:ahLst/>
            <a:cxnLst/>
            <a:rect l="l" t="t" r="r" b="b"/>
            <a:pathLst>
              <a:path w="558783" h="558783">
                <a:moveTo>
                  <a:pt x="0" y="0"/>
                </a:moveTo>
                <a:lnTo>
                  <a:pt x="558783" y="0"/>
                </a:lnTo>
                <a:lnTo>
                  <a:pt x="558783" y="558782"/>
                </a:lnTo>
                <a:lnTo>
                  <a:pt x="0" y="5587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48" name="TextBox 48"/>
          <p:cNvSpPr txBox="1"/>
          <p:nvPr/>
        </p:nvSpPr>
        <p:spPr>
          <a:xfrm>
            <a:off x="986134" y="414901"/>
            <a:ext cx="10292842" cy="1184427"/>
          </a:xfrm>
          <a:prstGeom prst="rect">
            <a:avLst/>
          </a:prstGeom>
        </p:spPr>
        <p:txBody>
          <a:bodyPr lIns="0" tIns="0" rIns="0" bIns="0" rtlCol="0" anchor="t">
            <a:spAutoFit/>
          </a:bodyPr>
          <a:lstStyle/>
          <a:p>
            <a:pPr>
              <a:lnSpc>
                <a:spcPts val="4559"/>
              </a:lnSpc>
            </a:pPr>
            <a:r>
              <a:rPr lang="en-US" sz="4000" dirty="0">
                <a:solidFill>
                  <a:srgbClr val="5C77B9"/>
                </a:solidFill>
                <a:latin typeface="Montserrat Bold"/>
              </a:rPr>
              <a:t>Former Presidents</a:t>
            </a:r>
          </a:p>
          <a:p>
            <a:pPr algn="l">
              <a:lnSpc>
                <a:spcPts val="4559"/>
              </a:lnSpc>
            </a:pPr>
            <a:r>
              <a:rPr lang="en-US" sz="4000" dirty="0">
                <a:solidFill>
                  <a:srgbClr val="FFFFFF"/>
                </a:solidFill>
                <a:latin typeface="Montserrat"/>
              </a:rPr>
              <a:t>Leadership through the years </a:t>
            </a:r>
          </a:p>
        </p:txBody>
      </p:sp>
      <p:sp>
        <p:nvSpPr>
          <p:cNvPr id="49" name="TextBox 49"/>
          <p:cNvSpPr txBox="1"/>
          <p:nvPr/>
        </p:nvSpPr>
        <p:spPr>
          <a:xfrm>
            <a:off x="9677400" y="469629"/>
            <a:ext cx="7205770" cy="1204882"/>
          </a:xfrm>
          <a:prstGeom prst="rect">
            <a:avLst/>
          </a:prstGeom>
        </p:spPr>
        <p:txBody>
          <a:bodyPr lIns="0" tIns="0" rIns="0" bIns="0" rtlCol="0" anchor="t">
            <a:spAutoFit/>
          </a:bodyPr>
          <a:lstStyle/>
          <a:p>
            <a:pPr>
              <a:lnSpc>
                <a:spcPts val="2353"/>
              </a:lnSpc>
            </a:pPr>
            <a:r>
              <a:rPr lang="en-US" sz="1600" dirty="0">
                <a:solidFill>
                  <a:schemeClr val="bg1"/>
                </a:solidFill>
                <a:latin typeface="Montserrat"/>
              </a:rPr>
              <a:t>At IESF the role of President rotates. As President you lead the network. Supported by a International Executive Assistant and advised by the Leadership Council, representing all parts of the world. This overview shows our leadership through the years.</a:t>
            </a:r>
          </a:p>
        </p:txBody>
      </p:sp>
      <p:sp>
        <p:nvSpPr>
          <p:cNvPr id="57" name="TextBox 57"/>
          <p:cNvSpPr txBox="1"/>
          <p:nvPr/>
        </p:nvSpPr>
        <p:spPr>
          <a:xfrm>
            <a:off x="16547585" y="9361236"/>
            <a:ext cx="1517332" cy="352293"/>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2024</a:t>
            </a:r>
          </a:p>
        </p:txBody>
      </p:sp>
      <p:pic>
        <p:nvPicPr>
          <p:cNvPr id="59" name="Afbeelding 58" descr="Afbeelding met tekst, Menselijk gezicht, persoon, schermopname&#10;&#10;Automatisch gegenereerde beschrijving">
            <a:extLst>
              <a:ext uri="{FF2B5EF4-FFF2-40B4-BE49-F238E27FC236}">
                <a16:creationId xmlns:a16="http://schemas.microsoft.com/office/drawing/2014/main" id="{65003861-05CD-CF6D-8F1C-72A373E31C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116" y="2382203"/>
            <a:ext cx="2743200" cy="5826641"/>
          </a:xfrm>
          <a:prstGeom prst="rect">
            <a:avLst/>
          </a:prstGeom>
        </p:spPr>
      </p:pic>
      <p:pic>
        <p:nvPicPr>
          <p:cNvPr id="64" name="Afbeelding 63" descr="Afbeelding met Menselijk gezicht, person, kleding, Voorhoofd&#10;&#10;Automatisch gegenereerde beschrijving">
            <a:extLst>
              <a:ext uri="{FF2B5EF4-FFF2-40B4-BE49-F238E27FC236}">
                <a16:creationId xmlns:a16="http://schemas.microsoft.com/office/drawing/2014/main" id="{7683C8D9-35CF-6B45-F6A1-C531943BA9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5200" y="2595566"/>
            <a:ext cx="2434656" cy="1384851"/>
          </a:xfrm>
          <a:prstGeom prst="rect">
            <a:avLst/>
          </a:prstGeom>
        </p:spPr>
      </p:pic>
      <p:pic>
        <p:nvPicPr>
          <p:cNvPr id="66" name="Afbeelding 65" descr="Afbeelding met tekst, document, Lettertype, ontvangst&#10;&#10;Automatisch gegenereerde beschrijving">
            <a:extLst>
              <a:ext uri="{FF2B5EF4-FFF2-40B4-BE49-F238E27FC236}">
                <a16:creationId xmlns:a16="http://schemas.microsoft.com/office/drawing/2014/main" id="{ACAE65C5-5F0F-C12D-315E-B1982AC7C8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2841" y="3999435"/>
            <a:ext cx="2286000" cy="5522814"/>
          </a:xfrm>
          <a:prstGeom prst="rect">
            <a:avLst/>
          </a:prstGeom>
        </p:spPr>
      </p:pic>
      <p:pic>
        <p:nvPicPr>
          <p:cNvPr id="70" name="Afbeelding 69" descr="Afbeelding met tekst, Lettertype, brief, schermopname&#10;&#10;Automatisch gegenereerde beschrijving">
            <a:extLst>
              <a:ext uri="{FF2B5EF4-FFF2-40B4-BE49-F238E27FC236}">
                <a16:creationId xmlns:a16="http://schemas.microsoft.com/office/drawing/2014/main" id="{2EA98F59-F2DA-5316-DFAE-B1A17BAA81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27865" y="4762500"/>
            <a:ext cx="1992535" cy="3125544"/>
          </a:xfrm>
          <a:prstGeom prst="rect">
            <a:avLst/>
          </a:prstGeom>
        </p:spPr>
      </p:pic>
      <p:pic>
        <p:nvPicPr>
          <p:cNvPr id="72" name="Afbeelding 71" descr="Afbeelding met tekst, Menselijk gezicht, person, persoon&#10;&#10;Automatisch gegenereerde beschrijving">
            <a:extLst>
              <a:ext uri="{FF2B5EF4-FFF2-40B4-BE49-F238E27FC236}">
                <a16:creationId xmlns:a16="http://schemas.microsoft.com/office/drawing/2014/main" id="{68DED321-80AB-26DE-8039-A4F91AAF99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81824" y="2781300"/>
            <a:ext cx="2755273" cy="6681536"/>
          </a:xfrm>
          <a:prstGeom prst="rect">
            <a:avLst/>
          </a:prstGeom>
        </p:spPr>
      </p:pic>
      <p:pic>
        <p:nvPicPr>
          <p:cNvPr id="74" name="Afbeelding 73" descr="Afbeelding met tekst, Menselijk gezicht, person, persoon&#10;&#10;Automatisch gegenereerde beschrijving">
            <a:extLst>
              <a:ext uri="{FF2B5EF4-FFF2-40B4-BE49-F238E27FC236}">
                <a16:creationId xmlns:a16="http://schemas.microsoft.com/office/drawing/2014/main" id="{4F05AB42-BA24-4657-78EA-D2EC230C0F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06080" y="2705099"/>
            <a:ext cx="2533720" cy="4645153"/>
          </a:xfrm>
          <a:prstGeom prst="rect">
            <a:avLst/>
          </a:prstGeom>
        </p:spPr>
      </p:pic>
      <p:pic>
        <p:nvPicPr>
          <p:cNvPr id="76" name="Afbeelding 75" descr="Afbeelding met tekst, brief, document, papier&#10;&#10;Automatisch gegenereerde beschrijving">
            <a:extLst>
              <a:ext uri="{FF2B5EF4-FFF2-40B4-BE49-F238E27FC236}">
                <a16:creationId xmlns:a16="http://schemas.microsoft.com/office/drawing/2014/main" id="{8A3B898F-204F-3634-D5AC-0B7657980C7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925550" y="2927437"/>
            <a:ext cx="2228850" cy="6290310"/>
          </a:xfrm>
          <a:prstGeom prst="rect">
            <a:avLst/>
          </a:prstGeom>
        </p:spPr>
      </p:pic>
    </p:spTree>
    <p:extLst>
      <p:ext uri="{BB962C8B-B14F-4D97-AF65-F5344CB8AC3E}">
        <p14:creationId xmlns:p14="http://schemas.microsoft.com/office/powerpoint/2010/main" val="2265719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1" y="2010116"/>
            <a:ext cx="6066793" cy="6799274"/>
            <a:chOff x="0" y="0"/>
            <a:chExt cx="1597838" cy="1790755"/>
          </a:xfrm>
        </p:grpSpPr>
        <p:sp>
          <p:nvSpPr>
            <p:cNvPr id="3" name="Freeform 3"/>
            <p:cNvSpPr/>
            <p:nvPr/>
          </p:nvSpPr>
          <p:spPr>
            <a:xfrm>
              <a:off x="0" y="0"/>
              <a:ext cx="1597838" cy="1790755"/>
            </a:xfrm>
            <a:custGeom>
              <a:avLst/>
              <a:gdLst/>
              <a:ahLst/>
              <a:cxnLst/>
              <a:rect l="l" t="t" r="r" b="b"/>
              <a:pathLst>
                <a:path w="1597838" h="1790755">
                  <a:moveTo>
                    <a:pt x="0" y="0"/>
                  </a:moveTo>
                  <a:lnTo>
                    <a:pt x="1597838" y="0"/>
                  </a:lnTo>
                  <a:lnTo>
                    <a:pt x="1597838" y="1790755"/>
                  </a:lnTo>
                  <a:lnTo>
                    <a:pt x="0" y="1790755"/>
                  </a:lnTo>
                  <a:close/>
                </a:path>
              </a:pathLst>
            </a:custGeom>
            <a:solidFill>
              <a:srgbClr val="5C77B9">
                <a:alpha val="12941"/>
              </a:srgbClr>
            </a:solidFill>
          </p:spPr>
          <p:txBody>
            <a:bodyPr/>
            <a:lstStyle/>
            <a:p>
              <a:endParaRPr lang="nl-NL"/>
            </a:p>
          </p:txBody>
        </p:sp>
        <p:sp>
          <p:nvSpPr>
            <p:cNvPr id="4" name="TextBox 4"/>
            <p:cNvSpPr txBox="1"/>
            <p:nvPr/>
          </p:nvSpPr>
          <p:spPr>
            <a:xfrm>
              <a:off x="0" y="0"/>
              <a:ext cx="1597838" cy="1790755"/>
            </a:xfrm>
            <a:prstGeom prst="rect">
              <a:avLst/>
            </a:prstGeom>
          </p:spPr>
          <p:txBody>
            <a:bodyPr lIns="50800" tIns="50800" rIns="50800" bIns="50800" rtlCol="0" anchor="ctr"/>
            <a:lstStyle/>
            <a:p>
              <a:pPr algn="ctr">
                <a:lnSpc>
                  <a:spcPts val="2160"/>
                </a:lnSpc>
              </a:pPr>
              <a:endParaRPr/>
            </a:p>
          </p:txBody>
        </p:sp>
      </p:grpSp>
      <p:sp>
        <p:nvSpPr>
          <p:cNvPr id="5" name="Freeform 5"/>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3"/>
            <a:stretch>
              <a:fillRect t="-117" b="-117"/>
            </a:stretch>
          </a:blipFill>
        </p:spPr>
        <p:txBody>
          <a:bodyPr/>
          <a:lstStyle/>
          <a:p>
            <a:endParaRPr lang="nl-NL"/>
          </a:p>
        </p:txBody>
      </p:sp>
      <p:sp>
        <p:nvSpPr>
          <p:cNvPr id="6" name="TextBox 6"/>
          <p:cNvSpPr txBox="1"/>
          <p:nvPr/>
        </p:nvSpPr>
        <p:spPr>
          <a:xfrm>
            <a:off x="2112969" y="9542234"/>
            <a:ext cx="15590520" cy="443392"/>
          </a:xfrm>
          <a:prstGeom prst="rect">
            <a:avLst/>
          </a:prstGeom>
        </p:spPr>
        <p:txBody>
          <a:bodyPr lIns="0" tIns="0" rIns="0" bIns="0" rtlCol="0" anchor="t">
            <a:spAutoFit/>
          </a:bodyPr>
          <a:lstStyle/>
          <a:p>
            <a:pPr algn="r">
              <a:lnSpc>
                <a:spcPts val="2160"/>
              </a:lnSpc>
            </a:pPr>
            <a:r>
              <a:rPr lang="en-US" sz="1800" spc="16">
                <a:solidFill>
                  <a:srgbClr val="FFFFFF"/>
                </a:solidFill>
                <a:latin typeface="TT Rounds Condensed"/>
              </a:rPr>
              <a:t>IESF I 03</a:t>
            </a:r>
          </a:p>
        </p:txBody>
      </p:sp>
      <p:grpSp>
        <p:nvGrpSpPr>
          <p:cNvPr id="7" name="Group 7"/>
          <p:cNvGrpSpPr/>
          <p:nvPr/>
        </p:nvGrpSpPr>
        <p:grpSpPr>
          <a:xfrm>
            <a:off x="0" y="8778240"/>
            <a:ext cx="18288000" cy="1508760"/>
            <a:chOff x="0" y="0"/>
            <a:chExt cx="24384000" cy="2011680"/>
          </a:xfrm>
        </p:grpSpPr>
        <p:sp>
          <p:nvSpPr>
            <p:cNvPr id="8" name="Freeform 8"/>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9" name="Freeform 9"/>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4"/>
            <a:stretch>
              <a:fillRect t="-117" b="-117"/>
            </a:stretch>
          </a:blipFill>
        </p:spPr>
        <p:txBody>
          <a:bodyPr/>
          <a:lstStyle/>
          <a:p>
            <a:endParaRPr lang="nl-NL"/>
          </a:p>
        </p:txBody>
      </p:sp>
      <p:grpSp>
        <p:nvGrpSpPr>
          <p:cNvPr id="10" name="Group 10"/>
          <p:cNvGrpSpPr/>
          <p:nvPr/>
        </p:nvGrpSpPr>
        <p:grpSpPr>
          <a:xfrm>
            <a:off x="16324503" y="9241641"/>
            <a:ext cx="1963496" cy="589330"/>
            <a:chOff x="0" y="0"/>
            <a:chExt cx="2617994" cy="785774"/>
          </a:xfrm>
        </p:grpSpPr>
        <p:sp>
          <p:nvSpPr>
            <p:cNvPr id="11" name="Freeform 11"/>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grpSp>
        <p:nvGrpSpPr>
          <p:cNvPr id="12" name="Group 12"/>
          <p:cNvGrpSpPr/>
          <p:nvPr/>
        </p:nvGrpSpPr>
        <p:grpSpPr>
          <a:xfrm>
            <a:off x="-19051" y="0"/>
            <a:ext cx="18288000" cy="2010116"/>
            <a:chOff x="0" y="0"/>
            <a:chExt cx="24384000" cy="2680155"/>
          </a:xfrm>
        </p:grpSpPr>
        <p:sp>
          <p:nvSpPr>
            <p:cNvPr id="13" name="Freeform 13"/>
            <p:cNvSpPr/>
            <p:nvPr/>
          </p:nvSpPr>
          <p:spPr>
            <a:xfrm>
              <a:off x="0" y="0"/>
              <a:ext cx="24384000" cy="2680155"/>
            </a:xfrm>
            <a:custGeom>
              <a:avLst/>
              <a:gdLst/>
              <a:ahLst/>
              <a:cxnLst/>
              <a:rect l="l" t="t" r="r" b="b"/>
              <a:pathLst>
                <a:path w="24384000" h="2680155">
                  <a:moveTo>
                    <a:pt x="0" y="0"/>
                  </a:moveTo>
                  <a:lnTo>
                    <a:pt x="24384000" y="0"/>
                  </a:lnTo>
                  <a:lnTo>
                    <a:pt x="24384000" y="2680155"/>
                  </a:lnTo>
                  <a:lnTo>
                    <a:pt x="0" y="2680155"/>
                  </a:lnTo>
                  <a:close/>
                </a:path>
              </a:pathLst>
            </a:custGeom>
            <a:solidFill>
              <a:srgbClr val="2D3A5F"/>
            </a:solidFill>
          </p:spPr>
          <p:txBody>
            <a:bodyPr/>
            <a:lstStyle/>
            <a:p>
              <a:endParaRPr lang="nl-NL"/>
            </a:p>
          </p:txBody>
        </p:sp>
      </p:grpSp>
      <p:grpSp>
        <p:nvGrpSpPr>
          <p:cNvPr id="14" name="Group 14"/>
          <p:cNvGrpSpPr/>
          <p:nvPr/>
        </p:nvGrpSpPr>
        <p:grpSpPr>
          <a:xfrm>
            <a:off x="12261167" y="2010116"/>
            <a:ext cx="6026832" cy="6799274"/>
            <a:chOff x="0" y="0"/>
            <a:chExt cx="1587314" cy="1790755"/>
          </a:xfrm>
        </p:grpSpPr>
        <p:sp>
          <p:nvSpPr>
            <p:cNvPr id="15" name="Freeform 15"/>
            <p:cNvSpPr/>
            <p:nvPr/>
          </p:nvSpPr>
          <p:spPr>
            <a:xfrm>
              <a:off x="0" y="0"/>
              <a:ext cx="1587314" cy="1790755"/>
            </a:xfrm>
            <a:custGeom>
              <a:avLst/>
              <a:gdLst/>
              <a:ahLst/>
              <a:cxnLst/>
              <a:rect l="l" t="t" r="r" b="b"/>
              <a:pathLst>
                <a:path w="1587314" h="1790755">
                  <a:moveTo>
                    <a:pt x="0" y="0"/>
                  </a:moveTo>
                  <a:lnTo>
                    <a:pt x="1587314" y="0"/>
                  </a:lnTo>
                  <a:lnTo>
                    <a:pt x="1587314" y="1790755"/>
                  </a:lnTo>
                  <a:lnTo>
                    <a:pt x="0" y="1790755"/>
                  </a:lnTo>
                  <a:close/>
                </a:path>
              </a:pathLst>
            </a:custGeom>
            <a:solidFill>
              <a:srgbClr val="5C77B9">
                <a:alpha val="12941"/>
              </a:srgbClr>
            </a:solidFill>
          </p:spPr>
          <p:txBody>
            <a:bodyPr/>
            <a:lstStyle/>
            <a:p>
              <a:endParaRPr lang="nl-NL"/>
            </a:p>
          </p:txBody>
        </p:sp>
        <p:sp>
          <p:nvSpPr>
            <p:cNvPr id="16" name="TextBox 16"/>
            <p:cNvSpPr txBox="1"/>
            <p:nvPr/>
          </p:nvSpPr>
          <p:spPr>
            <a:xfrm>
              <a:off x="0" y="0"/>
              <a:ext cx="1587314" cy="1790755"/>
            </a:xfrm>
            <a:prstGeom prst="rect">
              <a:avLst/>
            </a:prstGeom>
          </p:spPr>
          <p:txBody>
            <a:bodyPr lIns="50800" tIns="50800" rIns="50800" bIns="50800" rtlCol="0" anchor="ctr"/>
            <a:lstStyle/>
            <a:p>
              <a:pPr algn="ctr">
                <a:lnSpc>
                  <a:spcPts val="2160"/>
                </a:lnSpc>
              </a:pPr>
              <a:endParaRPr/>
            </a:p>
          </p:txBody>
        </p:sp>
      </p:grpSp>
      <p:sp>
        <p:nvSpPr>
          <p:cNvPr id="17" name="Freeform 17"/>
          <p:cNvSpPr/>
          <p:nvPr/>
        </p:nvSpPr>
        <p:spPr>
          <a:xfrm>
            <a:off x="1195414" y="419277"/>
            <a:ext cx="703889" cy="703889"/>
          </a:xfrm>
          <a:custGeom>
            <a:avLst/>
            <a:gdLst/>
            <a:ahLst/>
            <a:cxnLst/>
            <a:rect l="l" t="t" r="r" b="b"/>
            <a:pathLst>
              <a:path w="703889" h="703889">
                <a:moveTo>
                  <a:pt x="0" y="0"/>
                </a:moveTo>
                <a:lnTo>
                  <a:pt x="703890" y="0"/>
                </a:lnTo>
                <a:lnTo>
                  <a:pt x="703890" y="703889"/>
                </a:lnTo>
                <a:lnTo>
                  <a:pt x="0" y="7038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8" name="TextBox 18"/>
          <p:cNvSpPr txBox="1"/>
          <p:nvPr/>
        </p:nvSpPr>
        <p:spPr>
          <a:xfrm>
            <a:off x="1956454" y="411405"/>
            <a:ext cx="3789624" cy="1291740"/>
          </a:xfrm>
          <a:prstGeom prst="rect">
            <a:avLst/>
          </a:prstGeom>
        </p:spPr>
        <p:txBody>
          <a:bodyPr lIns="0" tIns="0" rIns="0" bIns="0" rtlCol="0" anchor="t">
            <a:spAutoFit/>
          </a:bodyPr>
          <a:lstStyle/>
          <a:p>
            <a:pPr>
              <a:lnSpc>
                <a:spcPts val="5068"/>
              </a:lnSpc>
            </a:pPr>
            <a:r>
              <a:rPr lang="en-US" sz="4693">
                <a:solidFill>
                  <a:srgbClr val="FFFFFF"/>
                </a:solidFill>
                <a:latin typeface="Montserrat Bold"/>
              </a:rPr>
              <a:t>PARTNER BENEFITS</a:t>
            </a:r>
          </a:p>
        </p:txBody>
      </p:sp>
      <p:sp>
        <p:nvSpPr>
          <p:cNvPr id="19" name="TextBox 19"/>
          <p:cNvSpPr txBox="1"/>
          <p:nvPr/>
        </p:nvSpPr>
        <p:spPr>
          <a:xfrm>
            <a:off x="724722" y="4430338"/>
            <a:ext cx="4920342" cy="1570964"/>
          </a:xfrm>
          <a:prstGeom prst="rect">
            <a:avLst/>
          </a:prstGeom>
        </p:spPr>
        <p:txBody>
          <a:bodyPr lIns="0" tIns="0" rIns="0" bIns="0" rtlCol="0" anchor="t">
            <a:spAutoFit/>
          </a:bodyPr>
          <a:lstStyle/>
          <a:p>
            <a:pPr>
              <a:lnSpc>
                <a:spcPts val="2520"/>
              </a:lnSpc>
            </a:pPr>
            <a:r>
              <a:rPr lang="en-US" sz="2100">
                <a:solidFill>
                  <a:srgbClr val="000000"/>
                </a:solidFill>
                <a:latin typeface="Montserrat"/>
              </a:rPr>
              <a:t>Work on cross border assignments with your IESF partners. Serve clients globally through an international network. </a:t>
            </a:r>
          </a:p>
          <a:p>
            <a:pPr>
              <a:lnSpc>
                <a:spcPts val="2520"/>
              </a:lnSpc>
            </a:pPr>
            <a:endParaRPr lang="en-US" sz="2100">
              <a:solidFill>
                <a:srgbClr val="000000"/>
              </a:solidFill>
              <a:latin typeface="Montserrat"/>
            </a:endParaRPr>
          </a:p>
        </p:txBody>
      </p:sp>
      <p:sp>
        <p:nvSpPr>
          <p:cNvPr id="20" name="TextBox 20"/>
          <p:cNvSpPr txBox="1"/>
          <p:nvPr/>
        </p:nvSpPr>
        <p:spPr>
          <a:xfrm>
            <a:off x="-19051" y="2942076"/>
            <a:ext cx="6106753" cy="1458468"/>
          </a:xfrm>
          <a:prstGeom prst="rect">
            <a:avLst/>
          </a:prstGeom>
        </p:spPr>
        <p:txBody>
          <a:bodyPr lIns="0" tIns="0" rIns="0" bIns="0" rtlCol="0" anchor="t">
            <a:spAutoFit/>
          </a:bodyPr>
          <a:lstStyle/>
          <a:p>
            <a:pPr algn="ctr">
              <a:lnSpc>
                <a:spcPts val="2871"/>
              </a:lnSpc>
            </a:pPr>
            <a:r>
              <a:rPr lang="en-US" sz="2900">
                <a:solidFill>
                  <a:srgbClr val="5C77B9"/>
                </a:solidFill>
                <a:latin typeface="Montserrat Bold"/>
              </a:rPr>
              <a:t>GLOBAL PRESENCE </a:t>
            </a:r>
          </a:p>
          <a:p>
            <a:pPr algn="ctr">
              <a:lnSpc>
                <a:spcPts val="2871"/>
              </a:lnSpc>
            </a:pPr>
            <a:r>
              <a:rPr lang="en-US" sz="2900">
                <a:solidFill>
                  <a:srgbClr val="262626"/>
                </a:solidFill>
                <a:latin typeface="Montserrat"/>
              </a:rPr>
              <a:t>WITH QUALITY </a:t>
            </a:r>
          </a:p>
          <a:p>
            <a:pPr algn="ctr">
              <a:lnSpc>
                <a:spcPts val="2871"/>
              </a:lnSpc>
            </a:pPr>
            <a:r>
              <a:rPr lang="en-US" sz="2900">
                <a:solidFill>
                  <a:srgbClr val="262626"/>
                </a:solidFill>
                <a:latin typeface="Montserrat"/>
              </a:rPr>
              <a:t>SEARCH STANDARDS</a:t>
            </a:r>
          </a:p>
          <a:p>
            <a:pPr algn="ctr">
              <a:lnSpc>
                <a:spcPts val="2871"/>
              </a:lnSpc>
            </a:pPr>
            <a:endParaRPr lang="en-US" sz="2900">
              <a:solidFill>
                <a:srgbClr val="262626"/>
              </a:solidFill>
              <a:latin typeface="Montserrat"/>
            </a:endParaRPr>
          </a:p>
        </p:txBody>
      </p:sp>
      <p:sp>
        <p:nvSpPr>
          <p:cNvPr id="21" name="TextBox 21"/>
          <p:cNvSpPr txBox="1"/>
          <p:nvPr/>
        </p:nvSpPr>
        <p:spPr>
          <a:xfrm>
            <a:off x="6484698" y="2942076"/>
            <a:ext cx="5280503" cy="1819757"/>
          </a:xfrm>
          <a:prstGeom prst="rect">
            <a:avLst/>
          </a:prstGeom>
        </p:spPr>
        <p:txBody>
          <a:bodyPr lIns="0" tIns="0" rIns="0" bIns="0" rtlCol="0" anchor="t">
            <a:spAutoFit/>
          </a:bodyPr>
          <a:lstStyle/>
          <a:p>
            <a:pPr algn="ctr">
              <a:lnSpc>
                <a:spcPts val="2871"/>
              </a:lnSpc>
            </a:pPr>
            <a:r>
              <a:rPr lang="en-US" sz="2900">
                <a:solidFill>
                  <a:srgbClr val="5C77B9"/>
                </a:solidFill>
                <a:latin typeface="Montserrat Bold"/>
              </a:rPr>
              <a:t>SHARE KNOWLEDGE, </a:t>
            </a:r>
            <a:r>
              <a:rPr lang="en-US" sz="2900">
                <a:solidFill>
                  <a:srgbClr val="262626"/>
                </a:solidFill>
                <a:latin typeface="Montserrat"/>
              </a:rPr>
              <a:t>BEST PRACTICES &amp; CULTURAL COLLABORATION</a:t>
            </a:r>
            <a:r>
              <a:rPr lang="en-US" sz="2900">
                <a:solidFill>
                  <a:srgbClr val="5C77B9"/>
                </a:solidFill>
                <a:latin typeface="Montserrat Bold"/>
              </a:rPr>
              <a:t> </a:t>
            </a:r>
          </a:p>
          <a:p>
            <a:pPr algn="ctr">
              <a:lnSpc>
                <a:spcPts val="2871"/>
              </a:lnSpc>
            </a:pPr>
            <a:endParaRPr lang="en-US" sz="2900">
              <a:solidFill>
                <a:srgbClr val="5C77B9"/>
              </a:solidFill>
              <a:latin typeface="Montserrat Bold"/>
            </a:endParaRPr>
          </a:p>
          <a:p>
            <a:pPr algn="ctr">
              <a:lnSpc>
                <a:spcPts val="2871"/>
              </a:lnSpc>
            </a:pPr>
            <a:endParaRPr lang="en-US" sz="2900">
              <a:solidFill>
                <a:srgbClr val="5C77B9"/>
              </a:solidFill>
              <a:latin typeface="Montserrat Bold"/>
            </a:endParaRPr>
          </a:p>
        </p:txBody>
      </p:sp>
      <p:sp>
        <p:nvSpPr>
          <p:cNvPr id="22" name="TextBox 22"/>
          <p:cNvSpPr txBox="1"/>
          <p:nvPr/>
        </p:nvSpPr>
        <p:spPr>
          <a:xfrm>
            <a:off x="6586418" y="4430338"/>
            <a:ext cx="5178783" cy="1571625"/>
          </a:xfrm>
          <a:prstGeom prst="rect">
            <a:avLst/>
          </a:prstGeom>
        </p:spPr>
        <p:txBody>
          <a:bodyPr lIns="0" tIns="0" rIns="0" bIns="0" rtlCol="0" anchor="t">
            <a:spAutoFit/>
          </a:bodyPr>
          <a:lstStyle/>
          <a:p>
            <a:pPr>
              <a:lnSpc>
                <a:spcPts val="2520"/>
              </a:lnSpc>
            </a:pPr>
            <a:r>
              <a:rPr lang="en-US" sz="2100">
                <a:solidFill>
                  <a:srgbClr val="000000"/>
                </a:solidFill>
                <a:latin typeface="Montserrat"/>
              </a:rPr>
              <a:t>As trusted business partners, we share knowledge about best practices: industry trends, new technologies, processes, and tools. </a:t>
            </a:r>
          </a:p>
          <a:p>
            <a:pPr>
              <a:lnSpc>
                <a:spcPts val="2520"/>
              </a:lnSpc>
            </a:pPr>
            <a:endParaRPr lang="en-US" sz="2100">
              <a:solidFill>
                <a:srgbClr val="000000"/>
              </a:solidFill>
              <a:latin typeface="Montserrat"/>
            </a:endParaRPr>
          </a:p>
        </p:txBody>
      </p:sp>
      <p:sp>
        <p:nvSpPr>
          <p:cNvPr id="23" name="TextBox 23"/>
          <p:cNvSpPr txBox="1"/>
          <p:nvPr/>
        </p:nvSpPr>
        <p:spPr>
          <a:xfrm>
            <a:off x="6586418" y="5973388"/>
            <a:ext cx="5178783" cy="2320290"/>
          </a:xfrm>
          <a:prstGeom prst="rect">
            <a:avLst/>
          </a:prstGeom>
        </p:spPr>
        <p:txBody>
          <a:bodyPr lIns="0" tIns="0" rIns="0" bIns="0" rtlCol="0" anchor="t">
            <a:spAutoFit/>
          </a:bodyPr>
          <a:lstStyle/>
          <a:p>
            <a:pPr marL="453388" lvl="1" indent="-226694">
              <a:lnSpc>
                <a:spcPts val="3149"/>
              </a:lnSpc>
              <a:buFont typeface="Arial"/>
              <a:buChar char="•"/>
            </a:pPr>
            <a:r>
              <a:rPr lang="en-US" sz="2099">
                <a:solidFill>
                  <a:srgbClr val="000000"/>
                </a:solidFill>
                <a:latin typeface="Montserrat"/>
              </a:rPr>
              <a:t>Annual General Meeting (AGM)</a:t>
            </a:r>
          </a:p>
          <a:p>
            <a:pPr marL="453388" lvl="1" indent="-226694">
              <a:lnSpc>
                <a:spcPts val="3149"/>
              </a:lnSpc>
              <a:buFont typeface="Arial"/>
              <a:buChar char="•"/>
            </a:pPr>
            <a:r>
              <a:rPr lang="en-US" sz="2099">
                <a:solidFill>
                  <a:srgbClr val="000000"/>
                </a:solidFill>
                <a:latin typeface="Montserrat"/>
              </a:rPr>
              <a:t>Regional European Meeting</a:t>
            </a:r>
          </a:p>
          <a:p>
            <a:pPr marL="453388" lvl="1" indent="-226694">
              <a:lnSpc>
                <a:spcPts val="3149"/>
              </a:lnSpc>
              <a:buFont typeface="Arial"/>
              <a:buChar char="•"/>
            </a:pPr>
            <a:r>
              <a:rPr lang="en-US" sz="2099">
                <a:solidFill>
                  <a:srgbClr val="000000"/>
                </a:solidFill>
                <a:latin typeface="Montserrat"/>
              </a:rPr>
              <a:t>Webinars with Clients</a:t>
            </a:r>
          </a:p>
          <a:p>
            <a:pPr marL="453388" lvl="1" indent="-226694">
              <a:lnSpc>
                <a:spcPts val="3149"/>
              </a:lnSpc>
              <a:buFont typeface="Arial"/>
              <a:buChar char="•"/>
            </a:pPr>
            <a:r>
              <a:rPr lang="en-US" sz="2099">
                <a:solidFill>
                  <a:srgbClr val="000000"/>
                </a:solidFill>
                <a:latin typeface="Montserrat"/>
              </a:rPr>
              <a:t>Online </a:t>
            </a:r>
            <a:r>
              <a:rPr lang="en-US" sz="2099">
                <a:solidFill>
                  <a:srgbClr val="000000"/>
                </a:solidFill>
                <a:latin typeface="Montserrat Italics"/>
              </a:rPr>
              <a:t>Talks</a:t>
            </a:r>
            <a:r>
              <a:rPr lang="en-US" sz="2099">
                <a:solidFill>
                  <a:srgbClr val="000000"/>
                </a:solidFill>
                <a:latin typeface="Montserrat"/>
              </a:rPr>
              <a:t> with experts</a:t>
            </a:r>
          </a:p>
          <a:p>
            <a:pPr marL="453388" lvl="1" indent="-226694">
              <a:lnSpc>
                <a:spcPts val="3149"/>
              </a:lnSpc>
              <a:buFont typeface="Arial"/>
              <a:buChar char="•"/>
            </a:pPr>
            <a:r>
              <a:rPr lang="en-US" sz="2099">
                <a:solidFill>
                  <a:srgbClr val="000000"/>
                </a:solidFill>
                <a:latin typeface="Montserrat"/>
              </a:rPr>
              <a:t>Industry Practice Groups</a:t>
            </a:r>
          </a:p>
          <a:p>
            <a:pPr>
              <a:lnSpc>
                <a:spcPts val="3149"/>
              </a:lnSpc>
            </a:pPr>
            <a:endParaRPr lang="en-US" sz="2099">
              <a:solidFill>
                <a:srgbClr val="000000"/>
              </a:solidFill>
              <a:latin typeface="Montserrat"/>
            </a:endParaRPr>
          </a:p>
        </p:txBody>
      </p:sp>
      <p:sp>
        <p:nvSpPr>
          <p:cNvPr id="24" name="TextBox 24"/>
          <p:cNvSpPr txBox="1"/>
          <p:nvPr/>
        </p:nvSpPr>
        <p:spPr>
          <a:xfrm>
            <a:off x="12700816" y="4430338"/>
            <a:ext cx="4733394" cy="1570964"/>
          </a:xfrm>
          <a:prstGeom prst="rect">
            <a:avLst/>
          </a:prstGeom>
        </p:spPr>
        <p:txBody>
          <a:bodyPr lIns="0" tIns="0" rIns="0" bIns="0" rtlCol="0" anchor="t">
            <a:spAutoFit/>
          </a:bodyPr>
          <a:lstStyle/>
          <a:p>
            <a:pPr>
              <a:lnSpc>
                <a:spcPts val="2520"/>
              </a:lnSpc>
            </a:pPr>
            <a:r>
              <a:rPr lang="en-US" sz="2100">
                <a:solidFill>
                  <a:srgbClr val="000000"/>
                </a:solidFill>
                <a:latin typeface="Montserrat"/>
              </a:rPr>
              <a:t>Opportunity to reach new audiences, expanding the reach of social media, digital recruiting, and marketing campaigns</a:t>
            </a:r>
          </a:p>
          <a:p>
            <a:pPr>
              <a:lnSpc>
                <a:spcPts val="2520"/>
              </a:lnSpc>
            </a:pPr>
            <a:endParaRPr lang="en-US" sz="2100">
              <a:solidFill>
                <a:srgbClr val="000000"/>
              </a:solidFill>
              <a:latin typeface="Montserrat"/>
            </a:endParaRPr>
          </a:p>
        </p:txBody>
      </p:sp>
      <p:sp>
        <p:nvSpPr>
          <p:cNvPr id="25" name="TextBox 25"/>
          <p:cNvSpPr txBox="1"/>
          <p:nvPr/>
        </p:nvSpPr>
        <p:spPr>
          <a:xfrm>
            <a:off x="12644100" y="2942076"/>
            <a:ext cx="5260965" cy="1096518"/>
          </a:xfrm>
          <a:prstGeom prst="rect">
            <a:avLst/>
          </a:prstGeom>
        </p:spPr>
        <p:txBody>
          <a:bodyPr lIns="0" tIns="0" rIns="0" bIns="0" rtlCol="0" anchor="t">
            <a:spAutoFit/>
          </a:bodyPr>
          <a:lstStyle/>
          <a:p>
            <a:pPr algn="ctr">
              <a:lnSpc>
                <a:spcPts val="2871"/>
              </a:lnSpc>
            </a:pPr>
            <a:r>
              <a:rPr lang="en-US" sz="2900">
                <a:solidFill>
                  <a:srgbClr val="5C77B9"/>
                </a:solidFill>
                <a:latin typeface="Montserrat Bold"/>
              </a:rPr>
              <a:t>BRANDING &amp; </a:t>
            </a:r>
            <a:r>
              <a:rPr lang="en-US" sz="2900">
                <a:solidFill>
                  <a:srgbClr val="262626"/>
                </a:solidFill>
                <a:latin typeface="Montserrat"/>
              </a:rPr>
              <a:t>EXPANSION OF MARKETING REACH</a:t>
            </a:r>
          </a:p>
          <a:p>
            <a:pPr algn="ctr">
              <a:lnSpc>
                <a:spcPts val="2871"/>
              </a:lnSpc>
            </a:pPr>
            <a:endParaRPr lang="en-US" sz="2900">
              <a:solidFill>
                <a:srgbClr val="262626"/>
              </a:solidFill>
              <a:latin typeface="Montserrat"/>
            </a:endParaRPr>
          </a:p>
        </p:txBody>
      </p:sp>
      <p:sp>
        <p:nvSpPr>
          <p:cNvPr id="26" name="TextBox 26"/>
          <p:cNvSpPr txBox="1"/>
          <p:nvPr/>
        </p:nvSpPr>
        <p:spPr>
          <a:xfrm>
            <a:off x="12700816" y="5973388"/>
            <a:ext cx="5002673" cy="1929269"/>
          </a:xfrm>
          <a:prstGeom prst="rect">
            <a:avLst/>
          </a:prstGeom>
        </p:spPr>
        <p:txBody>
          <a:bodyPr lIns="0" tIns="0" rIns="0" bIns="0" rtlCol="0" anchor="t">
            <a:spAutoFit/>
          </a:bodyPr>
          <a:lstStyle/>
          <a:p>
            <a:pPr marL="453388" lvl="1" indent="-226694">
              <a:lnSpc>
                <a:spcPts val="3149"/>
              </a:lnSpc>
              <a:buFont typeface="Arial"/>
              <a:buChar char="•"/>
            </a:pPr>
            <a:r>
              <a:rPr lang="en-US" sz="2099">
                <a:solidFill>
                  <a:srgbClr val="000000"/>
                </a:solidFill>
                <a:latin typeface="Montserrat Light"/>
              </a:rPr>
              <a:t>Specialized Publications: LinkedIn post, blog, Whitepapers</a:t>
            </a:r>
          </a:p>
          <a:p>
            <a:pPr marL="453388" lvl="1" indent="-226694">
              <a:lnSpc>
                <a:spcPts val="3149"/>
              </a:lnSpc>
              <a:buFont typeface="Arial"/>
              <a:buChar char="•"/>
            </a:pPr>
            <a:r>
              <a:rPr lang="en-US" sz="2099">
                <a:solidFill>
                  <a:srgbClr val="000000"/>
                </a:solidFill>
                <a:latin typeface="Montserrat Light"/>
              </a:rPr>
              <a:t>Collaborations and Sponsorships</a:t>
            </a:r>
          </a:p>
          <a:p>
            <a:pPr marL="453388" lvl="1" indent="-226694">
              <a:lnSpc>
                <a:spcPts val="3149"/>
              </a:lnSpc>
              <a:buFont typeface="Arial"/>
              <a:buChar char="•"/>
            </a:pPr>
            <a:r>
              <a:rPr lang="en-US" sz="2099">
                <a:solidFill>
                  <a:srgbClr val="000000"/>
                </a:solidFill>
                <a:latin typeface="Montserrat Light"/>
              </a:rPr>
              <a:t>Data and Research</a:t>
            </a:r>
          </a:p>
          <a:p>
            <a:pPr>
              <a:lnSpc>
                <a:spcPts val="3149"/>
              </a:lnSpc>
            </a:pPr>
            <a:endParaRPr lang="en-US" sz="2099">
              <a:solidFill>
                <a:srgbClr val="000000"/>
              </a:solidFill>
              <a:latin typeface="Montserrat Light"/>
            </a:endParaRPr>
          </a:p>
        </p:txBody>
      </p:sp>
      <p:sp>
        <p:nvSpPr>
          <p:cNvPr id="27" name="TextBox 27"/>
          <p:cNvSpPr txBox="1"/>
          <p:nvPr/>
        </p:nvSpPr>
        <p:spPr>
          <a:xfrm>
            <a:off x="724722" y="5973388"/>
            <a:ext cx="4920342" cy="2320290"/>
          </a:xfrm>
          <a:prstGeom prst="rect">
            <a:avLst/>
          </a:prstGeom>
        </p:spPr>
        <p:txBody>
          <a:bodyPr lIns="0" tIns="0" rIns="0" bIns="0" rtlCol="0" anchor="t">
            <a:spAutoFit/>
          </a:bodyPr>
          <a:lstStyle/>
          <a:p>
            <a:pPr marL="453388" lvl="1" indent="-226694">
              <a:lnSpc>
                <a:spcPts val="3149"/>
              </a:lnSpc>
              <a:buFont typeface="Arial"/>
              <a:buChar char="•"/>
            </a:pPr>
            <a:r>
              <a:rPr lang="en-US" sz="2099">
                <a:solidFill>
                  <a:srgbClr val="000000"/>
                </a:solidFill>
                <a:latin typeface="Montserrat"/>
              </a:rPr>
              <a:t>Global Network of Contacts</a:t>
            </a:r>
          </a:p>
          <a:p>
            <a:pPr marL="453388" lvl="1" indent="-226694">
              <a:lnSpc>
                <a:spcPts val="3149"/>
              </a:lnSpc>
              <a:buFont typeface="Arial"/>
              <a:buChar char="•"/>
            </a:pPr>
            <a:r>
              <a:rPr lang="en-US" sz="2099">
                <a:solidFill>
                  <a:srgbClr val="000000"/>
                </a:solidFill>
                <a:latin typeface="Montserrat"/>
              </a:rPr>
              <a:t>Extensive experience in business across different countries, continents, and cultures</a:t>
            </a:r>
          </a:p>
          <a:p>
            <a:pPr>
              <a:lnSpc>
                <a:spcPts val="3149"/>
              </a:lnSpc>
            </a:pPr>
            <a:endParaRPr lang="en-US" sz="2099">
              <a:solidFill>
                <a:srgbClr val="000000"/>
              </a:solidFill>
              <a:latin typeface="Montserrat"/>
            </a:endParaRPr>
          </a:p>
          <a:p>
            <a:pPr>
              <a:lnSpc>
                <a:spcPts val="3149"/>
              </a:lnSpc>
            </a:pPr>
            <a:endParaRPr lang="en-US" sz="2099">
              <a:solidFill>
                <a:srgbClr val="000000"/>
              </a:solidFill>
              <a:latin typeface="Montserrat"/>
            </a:endParaRPr>
          </a:p>
        </p:txBody>
      </p:sp>
      <p:sp>
        <p:nvSpPr>
          <p:cNvPr id="28" name="TextBox 28"/>
          <p:cNvSpPr txBox="1"/>
          <p:nvPr/>
        </p:nvSpPr>
        <p:spPr>
          <a:xfrm>
            <a:off x="5247011" y="344730"/>
            <a:ext cx="11845574" cy="1266825"/>
          </a:xfrm>
          <a:prstGeom prst="rect">
            <a:avLst/>
          </a:prstGeom>
        </p:spPr>
        <p:txBody>
          <a:bodyPr lIns="0" tIns="0" rIns="0" bIns="0" rtlCol="0" anchor="t">
            <a:spAutoFit/>
          </a:bodyPr>
          <a:lstStyle/>
          <a:p>
            <a:pPr>
              <a:lnSpc>
                <a:spcPts val="3314"/>
              </a:lnSpc>
              <a:spcBef>
                <a:spcPct val="0"/>
              </a:spcBef>
            </a:pPr>
            <a:r>
              <a:rPr lang="en-US" sz="2762">
                <a:solidFill>
                  <a:srgbClr val="FFFFFF"/>
                </a:solidFill>
                <a:latin typeface="Montserrat"/>
              </a:rPr>
              <a:t>IESF partnership provides access to a wide array of benefits, business contacts, market data, resources and insights to help you succeed in today's competitive and rapidly evolving market. </a:t>
            </a:r>
          </a:p>
        </p:txBody>
      </p:sp>
      <p:sp>
        <p:nvSpPr>
          <p:cNvPr id="29" name="TextBox 29"/>
          <p:cNvSpPr txBox="1"/>
          <p:nvPr/>
        </p:nvSpPr>
        <p:spPr>
          <a:xfrm>
            <a:off x="16547585" y="9361236"/>
            <a:ext cx="1517332" cy="352293"/>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2024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endParaRPr lang="nl-NL"/>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algn="r">
              <a:lnSpc>
                <a:spcPts val="2160"/>
              </a:lnSpc>
            </a:pPr>
            <a:r>
              <a:rPr lang="en-US" sz="1800" spc="16">
                <a:solidFill>
                  <a:srgbClr val="FFFFFF"/>
                </a:solidFill>
                <a:latin typeface="TT Rounds Condensed"/>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sp>
        <p:nvSpPr>
          <p:cNvPr id="7" name="Freeform 7"/>
          <p:cNvSpPr/>
          <p:nvPr/>
        </p:nvSpPr>
        <p:spPr>
          <a:xfrm>
            <a:off x="773835" y="840085"/>
            <a:ext cx="652951" cy="652951"/>
          </a:xfrm>
          <a:custGeom>
            <a:avLst/>
            <a:gdLst/>
            <a:ahLst/>
            <a:cxnLst/>
            <a:rect l="l" t="t" r="r" b="b"/>
            <a:pathLst>
              <a:path w="652951" h="652951">
                <a:moveTo>
                  <a:pt x="0" y="0"/>
                </a:moveTo>
                <a:lnTo>
                  <a:pt x="652951" y="0"/>
                </a:lnTo>
                <a:lnTo>
                  <a:pt x="652951" y="652951"/>
                </a:lnTo>
                <a:lnTo>
                  <a:pt x="0" y="6529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8" name="Freeform 8"/>
          <p:cNvSpPr/>
          <p:nvPr/>
        </p:nvSpPr>
        <p:spPr>
          <a:xfrm>
            <a:off x="9610312" y="0"/>
            <a:ext cx="8677686" cy="8794058"/>
          </a:xfrm>
          <a:custGeom>
            <a:avLst/>
            <a:gdLst/>
            <a:ahLst/>
            <a:cxnLst/>
            <a:rect l="l" t="t" r="r" b="b"/>
            <a:pathLst>
              <a:path w="8677686" h="8794058">
                <a:moveTo>
                  <a:pt x="0" y="0"/>
                </a:moveTo>
                <a:lnTo>
                  <a:pt x="8677686" y="0"/>
                </a:lnTo>
                <a:lnTo>
                  <a:pt x="8677686" y="8794058"/>
                </a:lnTo>
                <a:lnTo>
                  <a:pt x="0" y="8794058"/>
                </a:lnTo>
                <a:lnTo>
                  <a:pt x="0" y="0"/>
                </a:lnTo>
                <a:close/>
              </a:path>
            </a:pathLst>
          </a:custGeom>
          <a:blipFill>
            <a:blip r:embed="rId6"/>
            <a:stretch>
              <a:fillRect l="-11661" t="-2120" r="-43509"/>
            </a:stretch>
          </a:blipFill>
        </p:spPr>
        <p:txBody>
          <a:bodyPr/>
          <a:lstStyle/>
          <a:p>
            <a:endParaRPr lang="nl-NL"/>
          </a:p>
        </p:txBody>
      </p:sp>
      <p:sp>
        <p:nvSpPr>
          <p:cNvPr id="9" name="TextBox 9"/>
          <p:cNvSpPr txBox="1"/>
          <p:nvPr/>
        </p:nvSpPr>
        <p:spPr>
          <a:xfrm>
            <a:off x="892697" y="2501204"/>
            <a:ext cx="7883269" cy="4434205"/>
          </a:xfrm>
          <a:prstGeom prst="rect">
            <a:avLst/>
          </a:prstGeom>
        </p:spPr>
        <p:txBody>
          <a:bodyPr lIns="0" tIns="0" rIns="0" bIns="0" rtlCol="0" anchor="t">
            <a:spAutoFit/>
          </a:bodyPr>
          <a:lstStyle/>
          <a:p>
            <a:pPr>
              <a:lnSpc>
                <a:spcPts val="2960"/>
              </a:lnSpc>
            </a:pPr>
            <a:r>
              <a:rPr lang="en-US" sz="2000">
                <a:solidFill>
                  <a:srgbClr val="000000"/>
                </a:solidFill>
                <a:latin typeface="Montserrat"/>
              </a:rPr>
              <a:t>IESF is constantly expanding its international network.</a:t>
            </a:r>
          </a:p>
          <a:p>
            <a:pPr>
              <a:lnSpc>
                <a:spcPts val="2960"/>
              </a:lnSpc>
            </a:pPr>
            <a:r>
              <a:rPr lang="en-US" sz="2000">
                <a:solidFill>
                  <a:srgbClr val="000000"/>
                </a:solidFill>
                <a:latin typeface="Montserrat"/>
              </a:rPr>
              <a:t>Looking for executive search consultants who share our mindset and values.</a:t>
            </a:r>
          </a:p>
          <a:p>
            <a:pPr>
              <a:lnSpc>
                <a:spcPts val="2960"/>
              </a:lnSpc>
            </a:pPr>
            <a:endParaRPr lang="en-US" sz="2000">
              <a:solidFill>
                <a:srgbClr val="000000"/>
              </a:solidFill>
              <a:latin typeface="Montserrat"/>
            </a:endParaRPr>
          </a:p>
          <a:p>
            <a:pPr>
              <a:lnSpc>
                <a:spcPts val="2960"/>
              </a:lnSpc>
            </a:pPr>
            <a:r>
              <a:rPr lang="en-US" sz="2000">
                <a:solidFill>
                  <a:srgbClr val="000000"/>
                </a:solidFill>
                <a:latin typeface="Montserrat"/>
              </a:rPr>
              <a:t>Partners must be a well established Retained Executive Search firm operating across several industrial sectors, with focus on C-level and Top Executive positions. Members are approved in a company audit based on standards of size, quality, ethical norms and financial solvency.</a:t>
            </a:r>
          </a:p>
          <a:p>
            <a:pPr>
              <a:lnSpc>
                <a:spcPts val="2960"/>
              </a:lnSpc>
            </a:pPr>
            <a:endParaRPr lang="en-US" sz="2000">
              <a:solidFill>
                <a:srgbClr val="000000"/>
              </a:solidFill>
              <a:latin typeface="Montserrat"/>
            </a:endParaRPr>
          </a:p>
          <a:p>
            <a:pPr>
              <a:lnSpc>
                <a:spcPts val="2960"/>
              </a:lnSpc>
            </a:pPr>
            <a:r>
              <a:rPr lang="en-US" sz="2000">
                <a:solidFill>
                  <a:srgbClr val="000000"/>
                </a:solidFill>
                <a:latin typeface="Montserrat"/>
              </a:rPr>
              <a:t>Become part of our international network and enjoy the diverse benefits of being one of our exclusive partners. </a:t>
            </a:r>
          </a:p>
        </p:txBody>
      </p:sp>
      <p:sp>
        <p:nvSpPr>
          <p:cNvPr id="10" name="TextBox 10"/>
          <p:cNvSpPr txBox="1"/>
          <p:nvPr/>
        </p:nvSpPr>
        <p:spPr>
          <a:xfrm>
            <a:off x="1544459" y="963910"/>
            <a:ext cx="10742772" cy="1171577"/>
          </a:xfrm>
          <a:prstGeom prst="rect">
            <a:avLst/>
          </a:prstGeom>
        </p:spPr>
        <p:txBody>
          <a:bodyPr lIns="0" tIns="0" rIns="0" bIns="0" rtlCol="0" anchor="t">
            <a:spAutoFit/>
          </a:bodyPr>
          <a:lstStyle/>
          <a:p>
            <a:pPr algn="l">
              <a:lnSpc>
                <a:spcPts val="4560"/>
              </a:lnSpc>
            </a:pPr>
            <a:r>
              <a:rPr lang="en-US" sz="4800">
                <a:solidFill>
                  <a:srgbClr val="5C77B9"/>
                </a:solidFill>
                <a:latin typeface="Montserrat Bold"/>
              </a:rPr>
              <a:t>REQUIREMENTS</a:t>
            </a:r>
          </a:p>
          <a:p>
            <a:pPr algn="l">
              <a:lnSpc>
                <a:spcPts val="4560"/>
              </a:lnSpc>
            </a:pPr>
            <a:r>
              <a:rPr lang="en-US" sz="4800">
                <a:solidFill>
                  <a:srgbClr val="000000"/>
                </a:solidFill>
                <a:latin typeface="Montserrat Light"/>
              </a:rPr>
              <a:t>FOR NEW PARTNERS </a:t>
            </a:r>
          </a:p>
        </p:txBody>
      </p:sp>
      <p:sp>
        <p:nvSpPr>
          <p:cNvPr id="11" name="TextBox 11"/>
          <p:cNvSpPr txBox="1"/>
          <p:nvPr/>
        </p:nvSpPr>
        <p:spPr>
          <a:xfrm>
            <a:off x="16415944" y="9378176"/>
            <a:ext cx="1517332" cy="352425"/>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09</a:t>
            </a:r>
          </a:p>
        </p:txBody>
      </p:sp>
      <p:sp>
        <p:nvSpPr>
          <p:cNvPr id="12" name="TextBox 12"/>
          <p:cNvSpPr txBox="1"/>
          <p:nvPr/>
        </p:nvSpPr>
        <p:spPr>
          <a:xfrm>
            <a:off x="892697" y="7489363"/>
            <a:ext cx="4837212" cy="647700"/>
          </a:xfrm>
          <a:prstGeom prst="rect">
            <a:avLst/>
          </a:prstGeom>
        </p:spPr>
        <p:txBody>
          <a:bodyPr lIns="0" tIns="0" rIns="0" bIns="0" rtlCol="0" anchor="t">
            <a:spAutoFit/>
          </a:bodyPr>
          <a:lstStyle/>
          <a:p>
            <a:pPr>
              <a:lnSpc>
                <a:spcPts val="2399"/>
              </a:lnSpc>
              <a:spcBef>
                <a:spcPct val="0"/>
              </a:spcBef>
            </a:pPr>
            <a:r>
              <a:rPr lang="en-US" sz="1999">
                <a:solidFill>
                  <a:srgbClr val="262626"/>
                </a:solidFill>
                <a:latin typeface="Montserrat"/>
                <a:hlinkClick r:id="rId7" tooltip="http://www.iesf.com/join-iesf"/>
              </a:rPr>
              <a:t>For more information and details visit:</a:t>
            </a:r>
          </a:p>
          <a:p>
            <a:pPr>
              <a:lnSpc>
                <a:spcPts val="2879"/>
              </a:lnSpc>
              <a:spcBef>
                <a:spcPct val="0"/>
              </a:spcBef>
            </a:pPr>
            <a:r>
              <a:rPr lang="en-US" sz="2399">
                <a:solidFill>
                  <a:srgbClr val="5C77B9"/>
                </a:solidFill>
                <a:latin typeface="Montserrat Ultra-Bold"/>
                <a:hlinkClick r:id="rId7" tooltip="http://www.iesf.com/join-iesf"/>
              </a:rPr>
              <a:t>www.iesf.com/join-iesf </a:t>
            </a:r>
          </a:p>
        </p:txBody>
      </p:sp>
      <p:grpSp>
        <p:nvGrpSpPr>
          <p:cNvPr id="13" name="Group 13"/>
          <p:cNvGrpSpPr/>
          <p:nvPr/>
        </p:nvGrpSpPr>
        <p:grpSpPr>
          <a:xfrm>
            <a:off x="16324503" y="9241641"/>
            <a:ext cx="1963496" cy="589330"/>
            <a:chOff x="0" y="0"/>
            <a:chExt cx="2617994" cy="785774"/>
          </a:xfrm>
        </p:grpSpPr>
        <p:sp>
          <p:nvSpPr>
            <p:cNvPr id="14" name="Freeform 14"/>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15" name="TextBox 15"/>
          <p:cNvSpPr txBox="1"/>
          <p:nvPr/>
        </p:nvSpPr>
        <p:spPr>
          <a:xfrm>
            <a:off x="16500634" y="9378242"/>
            <a:ext cx="1517332" cy="352293"/>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2024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endParaRPr lang="nl-NL"/>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algn="r">
              <a:lnSpc>
                <a:spcPts val="2160"/>
              </a:lnSpc>
            </a:pPr>
            <a:r>
              <a:rPr lang="en-US" sz="1800" spc="16">
                <a:solidFill>
                  <a:srgbClr val="FFFFFF"/>
                </a:solidFill>
                <a:latin typeface="TT Rounds Condensed"/>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7" name="Group 7"/>
          <p:cNvGrpSpPr/>
          <p:nvPr/>
        </p:nvGrpSpPr>
        <p:grpSpPr>
          <a:xfrm>
            <a:off x="16324503" y="9241641"/>
            <a:ext cx="1963496" cy="589330"/>
            <a:chOff x="0" y="0"/>
            <a:chExt cx="2617994" cy="785774"/>
          </a:xfrm>
        </p:grpSpPr>
        <p:sp>
          <p:nvSpPr>
            <p:cNvPr id="8" name="Freeform 8"/>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9" name="Freeform 9"/>
          <p:cNvSpPr/>
          <p:nvPr/>
        </p:nvSpPr>
        <p:spPr>
          <a:xfrm>
            <a:off x="0" y="2533687"/>
            <a:ext cx="18301238" cy="6244553"/>
          </a:xfrm>
          <a:custGeom>
            <a:avLst/>
            <a:gdLst/>
            <a:ahLst/>
            <a:cxnLst/>
            <a:rect l="l" t="t" r="r" b="b"/>
            <a:pathLst>
              <a:path w="18301238" h="6244553">
                <a:moveTo>
                  <a:pt x="0" y="0"/>
                </a:moveTo>
                <a:lnTo>
                  <a:pt x="18301238" y="0"/>
                </a:lnTo>
                <a:lnTo>
                  <a:pt x="18301238" y="6244553"/>
                </a:lnTo>
                <a:lnTo>
                  <a:pt x="0" y="6244553"/>
                </a:lnTo>
                <a:lnTo>
                  <a:pt x="0" y="0"/>
                </a:lnTo>
                <a:close/>
              </a:path>
            </a:pathLst>
          </a:custGeom>
          <a:blipFill>
            <a:blip r:embed="rId4"/>
            <a:stretch>
              <a:fillRect l="-275" t="-64594" r="-4858" b="-40740"/>
            </a:stretch>
          </a:blipFill>
        </p:spPr>
        <p:txBody>
          <a:bodyPr/>
          <a:lstStyle/>
          <a:p>
            <a:endParaRPr lang="nl-NL"/>
          </a:p>
        </p:txBody>
      </p:sp>
      <p:sp>
        <p:nvSpPr>
          <p:cNvPr id="10" name="TextBox 10"/>
          <p:cNvSpPr txBox="1"/>
          <p:nvPr/>
        </p:nvSpPr>
        <p:spPr>
          <a:xfrm>
            <a:off x="3666750" y="608768"/>
            <a:ext cx="10967737" cy="600075"/>
          </a:xfrm>
          <a:prstGeom prst="rect">
            <a:avLst/>
          </a:prstGeom>
        </p:spPr>
        <p:txBody>
          <a:bodyPr lIns="0" tIns="0" rIns="0" bIns="0" rtlCol="0" anchor="t">
            <a:spAutoFit/>
          </a:bodyPr>
          <a:lstStyle/>
          <a:p>
            <a:pPr algn="l">
              <a:lnSpc>
                <a:spcPts val="4559"/>
              </a:lnSpc>
            </a:pPr>
            <a:r>
              <a:rPr lang="en-US" sz="4800">
                <a:solidFill>
                  <a:srgbClr val="5C77B9"/>
                </a:solidFill>
                <a:latin typeface="Montserrat Bold"/>
              </a:rPr>
              <a:t>OUR OFFICES </a:t>
            </a:r>
            <a:r>
              <a:rPr lang="en-US" sz="4800">
                <a:solidFill>
                  <a:srgbClr val="000000"/>
                </a:solidFill>
                <a:latin typeface="Montserrat Bold"/>
              </a:rPr>
              <a:t>ABOUT IESF</a:t>
            </a:r>
          </a:p>
        </p:txBody>
      </p:sp>
      <p:sp>
        <p:nvSpPr>
          <p:cNvPr id="11" name="TextBox 11"/>
          <p:cNvSpPr txBox="1"/>
          <p:nvPr/>
        </p:nvSpPr>
        <p:spPr>
          <a:xfrm>
            <a:off x="3137365" y="1354841"/>
            <a:ext cx="12026507" cy="847725"/>
          </a:xfrm>
          <a:prstGeom prst="rect">
            <a:avLst/>
          </a:prstGeom>
        </p:spPr>
        <p:txBody>
          <a:bodyPr lIns="0" tIns="0" rIns="0" bIns="0" rtlCol="0" anchor="t">
            <a:spAutoFit/>
          </a:bodyPr>
          <a:lstStyle/>
          <a:p>
            <a:pPr algn="ctr">
              <a:lnSpc>
                <a:spcPts val="3339"/>
              </a:lnSpc>
            </a:pPr>
            <a:r>
              <a:rPr lang="en-US" sz="2783">
                <a:solidFill>
                  <a:srgbClr val="000000"/>
                </a:solidFill>
                <a:latin typeface="Montserrat"/>
              </a:rPr>
              <a:t>We’re proud to partner with leading companies providing services to the executive search and leadership consulting profession.</a:t>
            </a:r>
          </a:p>
        </p:txBody>
      </p:sp>
      <p:sp>
        <p:nvSpPr>
          <p:cNvPr id="12" name="TextBox 12"/>
          <p:cNvSpPr txBox="1"/>
          <p:nvPr/>
        </p:nvSpPr>
        <p:spPr>
          <a:xfrm>
            <a:off x="257559" y="8383088"/>
            <a:ext cx="8380363" cy="235458"/>
          </a:xfrm>
          <a:prstGeom prst="rect">
            <a:avLst/>
          </a:prstGeom>
        </p:spPr>
        <p:txBody>
          <a:bodyPr lIns="0" tIns="0" rIns="0" bIns="0" rtlCol="0" anchor="t">
            <a:spAutoFit/>
          </a:bodyPr>
          <a:lstStyle/>
          <a:p>
            <a:pPr algn="l">
              <a:lnSpc>
                <a:spcPts val="1836"/>
              </a:lnSpc>
            </a:pPr>
            <a:r>
              <a:rPr lang="en-US" sz="1700">
                <a:solidFill>
                  <a:srgbClr val="FFFFFF"/>
                </a:solidFill>
                <a:latin typeface="Montserrat Bold"/>
              </a:rPr>
              <a:t>AGM CUSCO 2022</a:t>
            </a:r>
          </a:p>
        </p:txBody>
      </p:sp>
      <p:sp>
        <p:nvSpPr>
          <p:cNvPr id="13" name="TextBox 13"/>
          <p:cNvSpPr txBox="1"/>
          <p:nvPr/>
        </p:nvSpPr>
        <p:spPr>
          <a:xfrm>
            <a:off x="16547585" y="9361236"/>
            <a:ext cx="1517332" cy="352293"/>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2024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endParaRPr lang="nl-NL"/>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algn="r">
              <a:lnSpc>
                <a:spcPts val="2160"/>
              </a:lnSpc>
            </a:pPr>
            <a:r>
              <a:rPr lang="en-US" sz="1800" spc="16">
                <a:solidFill>
                  <a:srgbClr val="FFFFFF"/>
                </a:solidFill>
                <a:latin typeface="TT Rounds Condensed"/>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7" name="Group 7"/>
          <p:cNvGrpSpPr/>
          <p:nvPr/>
        </p:nvGrpSpPr>
        <p:grpSpPr>
          <a:xfrm>
            <a:off x="16324503" y="9241641"/>
            <a:ext cx="1963496" cy="589330"/>
            <a:chOff x="0" y="0"/>
            <a:chExt cx="2617994" cy="785774"/>
          </a:xfrm>
        </p:grpSpPr>
        <p:sp>
          <p:nvSpPr>
            <p:cNvPr id="8" name="Freeform 8"/>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9" name="Freeform 9"/>
          <p:cNvSpPr/>
          <p:nvPr/>
        </p:nvSpPr>
        <p:spPr>
          <a:xfrm>
            <a:off x="1315921" y="6037849"/>
            <a:ext cx="1612806" cy="1497246"/>
          </a:xfrm>
          <a:custGeom>
            <a:avLst/>
            <a:gdLst/>
            <a:ahLst/>
            <a:cxnLst/>
            <a:rect l="l" t="t" r="r" b="b"/>
            <a:pathLst>
              <a:path w="1612806" h="1497246">
                <a:moveTo>
                  <a:pt x="0" y="0"/>
                </a:moveTo>
                <a:lnTo>
                  <a:pt x="1612806" y="0"/>
                </a:lnTo>
                <a:lnTo>
                  <a:pt x="1612806" y="1497246"/>
                </a:lnTo>
                <a:lnTo>
                  <a:pt x="0" y="1497246"/>
                </a:lnTo>
                <a:lnTo>
                  <a:pt x="0" y="0"/>
                </a:lnTo>
                <a:close/>
              </a:path>
            </a:pathLst>
          </a:custGeom>
          <a:blipFill>
            <a:blip r:embed="rId4"/>
            <a:stretch>
              <a:fillRect r="-30344" b="-2042"/>
            </a:stretch>
          </a:blipFill>
        </p:spPr>
        <p:txBody>
          <a:bodyPr/>
          <a:lstStyle/>
          <a:p>
            <a:endParaRPr lang="nl-NL"/>
          </a:p>
        </p:txBody>
      </p:sp>
      <p:sp>
        <p:nvSpPr>
          <p:cNvPr id="10" name="Freeform 10"/>
          <p:cNvSpPr/>
          <p:nvPr/>
        </p:nvSpPr>
        <p:spPr>
          <a:xfrm>
            <a:off x="11904361" y="3523872"/>
            <a:ext cx="1927095" cy="1048834"/>
          </a:xfrm>
          <a:custGeom>
            <a:avLst/>
            <a:gdLst/>
            <a:ahLst/>
            <a:cxnLst/>
            <a:rect l="l" t="t" r="r" b="b"/>
            <a:pathLst>
              <a:path w="1927095" h="1048834">
                <a:moveTo>
                  <a:pt x="0" y="0"/>
                </a:moveTo>
                <a:lnTo>
                  <a:pt x="1927095" y="0"/>
                </a:lnTo>
                <a:lnTo>
                  <a:pt x="1927095" y="1048834"/>
                </a:lnTo>
                <a:lnTo>
                  <a:pt x="0" y="1048834"/>
                </a:lnTo>
                <a:lnTo>
                  <a:pt x="0" y="0"/>
                </a:lnTo>
                <a:close/>
              </a:path>
            </a:pathLst>
          </a:custGeom>
          <a:blipFill>
            <a:blip r:embed="rId5"/>
            <a:stretch>
              <a:fillRect r="-4373" b="-6429"/>
            </a:stretch>
          </a:blipFill>
        </p:spPr>
        <p:txBody>
          <a:bodyPr/>
          <a:lstStyle/>
          <a:p>
            <a:endParaRPr lang="nl-NL"/>
          </a:p>
        </p:txBody>
      </p:sp>
      <p:sp>
        <p:nvSpPr>
          <p:cNvPr id="11" name="Freeform 11"/>
          <p:cNvSpPr/>
          <p:nvPr/>
        </p:nvSpPr>
        <p:spPr>
          <a:xfrm>
            <a:off x="4287916" y="6336200"/>
            <a:ext cx="3972992" cy="900545"/>
          </a:xfrm>
          <a:custGeom>
            <a:avLst/>
            <a:gdLst/>
            <a:ahLst/>
            <a:cxnLst/>
            <a:rect l="l" t="t" r="r" b="b"/>
            <a:pathLst>
              <a:path w="3972992" h="900545">
                <a:moveTo>
                  <a:pt x="0" y="0"/>
                </a:moveTo>
                <a:lnTo>
                  <a:pt x="3972991" y="0"/>
                </a:lnTo>
                <a:lnTo>
                  <a:pt x="3972991" y="900544"/>
                </a:lnTo>
                <a:lnTo>
                  <a:pt x="0" y="900544"/>
                </a:lnTo>
                <a:lnTo>
                  <a:pt x="0" y="0"/>
                </a:lnTo>
                <a:close/>
              </a:path>
            </a:pathLst>
          </a:custGeom>
          <a:blipFill>
            <a:blip r:embed="rId6"/>
            <a:stretch>
              <a:fillRect/>
            </a:stretch>
          </a:blipFill>
        </p:spPr>
        <p:txBody>
          <a:bodyPr/>
          <a:lstStyle/>
          <a:p>
            <a:endParaRPr lang="nl-NL"/>
          </a:p>
        </p:txBody>
      </p:sp>
      <p:sp>
        <p:nvSpPr>
          <p:cNvPr id="12" name="Freeform 12"/>
          <p:cNvSpPr/>
          <p:nvPr/>
        </p:nvSpPr>
        <p:spPr>
          <a:xfrm>
            <a:off x="3514232" y="3650827"/>
            <a:ext cx="3457603" cy="570125"/>
          </a:xfrm>
          <a:custGeom>
            <a:avLst/>
            <a:gdLst/>
            <a:ahLst/>
            <a:cxnLst/>
            <a:rect l="l" t="t" r="r" b="b"/>
            <a:pathLst>
              <a:path w="3457603" h="570125">
                <a:moveTo>
                  <a:pt x="0" y="0"/>
                </a:moveTo>
                <a:lnTo>
                  <a:pt x="3457603" y="0"/>
                </a:lnTo>
                <a:lnTo>
                  <a:pt x="3457603" y="570125"/>
                </a:lnTo>
                <a:lnTo>
                  <a:pt x="0" y="570125"/>
                </a:lnTo>
                <a:lnTo>
                  <a:pt x="0" y="0"/>
                </a:lnTo>
                <a:close/>
              </a:path>
            </a:pathLst>
          </a:custGeom>
          <a:blipFill>
            <a:blip r:embed="rId7"/>
            <a:stretch>
              <a:fillRect b="-47572"/>
            </a:stretch>
          </a:blipFill>
        </p:spPr>
        <p:txBody>
          <a:bodyPr/>
          <a:lstStyle/>
          <a:p>
            <a:endParaRPr lang="nl-NL"/>
          </a:p>
        </p:txBody>
      </p:sp>
      <p:sp>
        <p:nvSpPr>
          <p:cNvPr id="13" name="Freeform 13"/>
          <p:cNvSpPr/>
          <p:nvPr/>
        </p:nvSpPr>
        <p:spPr>
          <a:xfrm>
            <a:off x="14820434" y="3589657"/>
            <a:ext cx="2380706" cy="692465"/>
          </a:xfrm>
          <a:custGeom>
            <a:avLst/>
            <a:gdLst/>
            <a:ahLst/>
            <a:cxnLst/>
            <a:rect l="l" t="t" r="r" b="b"/>
            <a:pathLst>
              <a:path w="2380706" h="692465">
                <a:moveTo>
                  <a:pt x="0" y="0"/>
                </a:moveTo>
                <a:lnTo>
                  <a:pt x="2380707" y="0"/>
                </a:lnTo>
                <a:lnTo>
                  <a:pt x="2380707" y="692465"/>
                </a:lnTo>
                <a:lnTo>
                  <a:pt x="0" y="692465"/>
                </a:lnTo>
                <a:lnTo>
                  <a:pt x="0" y="0"/>
                </a:lnTo>
                <a:close/>
              </a:path>
            </a:pathLst>
          </a:custGeom>
          <a:blipFill>
            <a:blip r:embed="rId8"/>
            <a:stretch>
              <a:fillRect/>
            </a:stretch>
          </a:blipFill>
        </p:spPr>
        <p:txBody>
          <a:bodyPr/>
          <a:lstStyle/>
          <a:p>
            <a:endParaRPr lang="nl-NL"/>
          </a:p>
        </p:txBody>
      </p:sp>
      <p:sp>
        <p:nvSpPr>
          <p:cNvPr id="14" name="Freeform 14"/>
          <p:cNvSpPr/>
          <p:nvPr/>
        </p:nvSpPr>
        <p:spPr>
          <a:xfrm>
            <a:off x="8695777" y="5247431"/>
            <a:ext cx="2799939" cy="2773525"/>
          </a:xfrm>
          <a:custGeom>
            <a:avLst/>
            <a:gdLst/>
            <a:ahLst/>
            <a:cxnLst/>
            <a:rect l="l" t="t" r="r" b="b"/>
            <a:pathLst>
              <a:path w="2799939" h="2773525">
                <a:moveTo>
                  <a:pt x="0" y="0"/>
                </a:moveTo>
                <a:lnTo>
                  <a:pt x="2799939" y="0"/>
                </a:lnTo>
                <a:lnTo>
                  <a:pt x="2799939" y="2773524"/>
                </a:lnTo>
                <a:lnTo>
                  <a:pt x="0" y="2773524"/>
                </a:lnTo>
                <a:lnTo>
                  <a:pt x="0" y="0"/>
                </a:lnTo>
                <a:close/>
              </a:path>
            </a:pathLst>
          </a:custGeom>
          <a:blipFill>
            <a:blip r:embed="rId9">
              <a:extLst>
                <a:ext uri="{96DAC541-7B7A-43D3-8B79-37D633B846F1}">
                  <asvg:svgBlip xmlns:asvg="http://schemas.microsoft.com/office/drawing/2016/SVG/main" r:embed="rId10"/>
                </a:ext>
              </a:extLst>
            </a:blip>
            <a:stretch>
              <a:fillRect l="-14216" t="-11888" r="-15288" b="-18849"/>
            </a:stretch>
          </a:blipFill>
        </p:spPr>
        <p:txBody>
          <a:bodyPr/>
          <a:lstStyle/>
          <a:p>
            <a:endParaRPr lang="nl-NL"/>
          </a:p>
        </p:txBody>
      </p:sp>
      <p:sp>
        <p:nvSpPr>
          <p:cNvPr id="15" name="Freeform 15"/>
          <p:cNvSpPr/>
          <p:nvPr/>
        </p:nvSpPr>
        <p:spPr>
          <a:xfrm>
            <a:off x="8008711" y="3829116"/>
            <a:ext cx="2858774" cy="438345"/>
          </a:xfrm>
          <a:custGeom>
            <a:avLst/>
            <a:gdLst/>
            <a:ahLst/>
            <a:cxnLst/>
            <a:rect l="l" t="t" r="r" b="b"/>
            <a:pathLst>
              <a:path w="2858774" h="438345">
                <a:moveTo>
                  <a:pt x="0" y="0"/>
                </a:moveTo>
                <a:lnTo>
                  <a:pt x="2858774" y="0"/>
                </a:lnTo>
                <a:lnTo>
                  <a:pt x="2858774" y="438345"/>
                </a:lnTo>
                <a:lnTo>
                  <a:pt x="0" y="438345"/>
                </a:lnTo>
                <a:lnTo>
                  <a:pt x="0" y="0"/>
                </a:lnTo>
                <a:close/>
              </a:path>
            </a:pathLst>
          </a:custGeom>
          <a:blipFill>
            <a:blip r:embed="rId11"/>
            <a:stretch>
              <a:fillRect/>
            </a:stretch>
          </a:blipFill>
        </p:spPr>
        <p:txBody>
          <a:bodyPr/>
          <a:lstStyle/>
          <a:p>
            <a:endParaRPr lang="nl-NL"/>
          </a:p>
        </p:txBody>
      </p:sp>
      <p:sp>
        <p:nvSpPr>
          <p:cNvPr id="16" name="Freeform 16"/>
          <p:cNvSpPr/>
          <p:nvPr/>
        </p:nvSpPr>
        <p:spPr>
          <a:xfrm>
            <a:off x="12246255" y="6114206"/>
            <a:ext cx="1571366" cy="1367088"/>
          </a:xfrm>
          <a:custGeom>
            <a:avLst/>
            <a:gdLst/>
            <a:ahLst/>
            <a:cxnLst/>
            <a:rect l="l" t="t" r="r" b="b"/>
            <a:pathLst>
              <a:path w="1571366" h="1367088">
                <a:moveTo>
                  <a:pt x="0" y="0"/>
                </a:moveTo>
                <a:lnTo>
                  <a:pt x="1571366" y="0"/>
                </a:lnTo>
                <a:lnTo>
                  <a:pt x="1571366" y="1367088"/>
                </a:lnTo>
                <a:lnTo>
                  <a:pt x="0" y="1367088"/>
                </a:lnTo>
                <a:lnTo>
                  <a:pt x="0" y="0"/>
                </a:lnTo>
                <a:close/>
              </a:path>
            </a:pathLst>
          </a:custGeom>
          <a:blipFill>
            <a:blip r:embed="rId12"/>
            <a:stretch>
              <a:fillRect/>
            </a:stretch>
          </a:blipFill>
        </p:spPr>
        <p:txBody>
          <a:bodyPr/>
          <a:lstStyle/>
          <a:p>
            <a:endParaRPr lang="nl-NL"/>
          </a:p>
        </p:txBody>
      </p:sp>
      <p:sp>
        <p:nvSpPr>
          <p:cNvPr id="18" name="TextBox 18"/>
          <p:cNvSpPr txBox="1"/>
          <p:nvPr/>
        </p:nvSpPr>
        <p:spPr>
          <a:xfrm>
            <a:off x="4921423" y="4784508"/>
            <a:ext cx="643220" cy="224798"/>
          </a:xfrm>
          <a:prstGeom prst="rect">
            <a:avLst/>
          </a:prstGeom>
        </p:spPr>
        <p:txBody>
          <a:bodyPr lIns="0" tIns="0" rIns="0" bIns="0" rtlCol="0" anchor="t">
            <a:spAutoFit/>
          </a:bodyPr>
          <a:lstStyle/>
          <a:p>
            <a:pPr algn="ctr">
              <a:lnSpc>
                <a:spcPts val="1770"/>
              </a:lnSpc>
              <a:spcBef>
                <a:spcPct val="0"/>
              </a:spcBef>
            </a:pPr>
            <a:r>
              <a:rPr lang="en-US" sz="1475">
                <a:solidFill>
                  <a:srgbClr val="000000"/>
                </a:solidFill>
                <a:latin typeface="Montserrat Light"/>
              </a:rPr>
              <a:t>France</a:t>
            </a:r>
          </a:p>
        </p:txBody>
      </p:sp>
      <p:sp>
        <p:nvSpPr>
          <p:cNvPr id="19" name="TextBox 19"/>
          <p:cNvSpPr txBox="1"/>
          <p:nvPr/>
        </p:nvSpPr>
        <p:spPr>
          <a:xfrm>
            <a:off x="1808395" y="7811320"/>
            <a:ext cx="488672" cy="224798"/>
          </a:xfrm>
          <a:prstGeom prst="rect">
            <a:avLst/>
          </a:prstGeom>
        </p:spPr>
        <p:txBody>
          <a:bodyPr lIns="0" tIns="0" rIns="0" bIns="0" rtlCol="0" anchor="t">
            <a:spAutoFit/>
          </a:bodyPr>
          <a:lstStyle/>
          <a:p>
            <a:pPr algn="ctr">
              <a:lnSpc>
                <a:spcPts val="1770"/>
              </a:lnSpc>
              <a:spcBef>
                <a:spcPct val="0"/>
              </a:spcBef>
            </a:pPr>
            <a:r>
              <a:rPr lang="en-US" sz="1475">
                <a:solidFill>
                  <a:srgbClr val="000000"/>
                </a:solidFill>
                <a:latin typeface="Montserrat Light"/>
              </a:rPr>
              <a:t>Israel</a:t>
            </a:r>
          </a:p>
        </p:txBody>
      </p:sp>
      <p:sp>
        <p:nvSpPr>
          <p:cNvPr id="20" name="TextBox 20"/>
          <p:cNvSpPr txBox="1"/>
          <p:nvPr/>
        </p:nvSpPr>
        <p:spPr>
          <a:xfrm>
            <a:off x="12795933" y="7811320"/>
            <a:ext cx="446083" cy="224798"/>
          </a:xfrm>
          <a:prstGeom prst="rect">
            <a:avLst/>
          </a:prstGeom>
        </p:spPr>
        <p:txBody>
          <a:bodyPr lIns="0" tIns="0" rIns="0" bIns="0" rtlCol="0" anchor="t">
            <a:spAutoFit/>
          </a:bodyPr>
          <a:lstStyle/>
          <a:p>
            <a:pPr algn="ctr">
              <a:lnSpc>
                <a:spcPts val="1770"/>
              </a:lnSpc>
              <a:spcBef>
                <a:spcPct val="0"/>
              </a:spcBef>
            </a:pPr>
            <a:r>
              <a:rPr lang="en-US" sz="1475">
                <a:solidFill>
                  <a:srgbClr val="000000"/>
                </a:solidFill>
                <a:latin typeface="Montserrat Light"/>
              </a:rPr>
              <a:t>Italia</a:t>
            </a:r>
          </a:p>
        </p:txBody>
      </p:sp>
      <p:sp>
        <p:nvSpPr>
          <p:cNvPr id="21" name="TextBox 21"/>
          <p:cNvSpPr txBox="1"/>
          <p:nvPr/>
        </p:nvSpPr>
        <p:spPr>
          <a:xfrm>
            <a:off x="15634601" y="7811320"/>
            <a:ext cx="712153" cy="224798"/>
          </a:xfrm>
          <a:prstGeom prst="rect">
            <a:avLst/>
          </a:prstGeom>
        </p:spPr>
        <p:txBody>
          <a:bodyPr lIns="0" tIns="0" rIns="0" bIns="0" rtlCol="0" anchor="t">
            <a:spAutoFit/>
          </a:bodyPr>
          <a:lstStyle/>
          <a:p>
            <a:pPr algn="ctr">
              <a:lnSpc>
                <a:spcPts val="1770"/>
              </a:lnSpc>
              <a:spcBef>
                <a:spcPct val="0"/>
              </a:spcBef>
            </a:pPr>
            <a:r>
              <a:rPr lang="en-US" sz="1475">
                <a:solidFill>
                  <a:srgbClr val="000000"/>
                </a:solidFill>
                <a:latin typeface="Montserrat Light"/>
              </a:rPr>
              <a:t>Norway</a:t>
            </a:r>
          </a:p>
        </p:txBody>
      </p:sp>
      <p:sp>
        <p:nvSpPr>
          <p:cNvPr id="22" name="TextBox 22"/>
          <p:cNvSpPr txBox="1"/>
          <p:nvPr/>
        </p:nvSpPr>
        <p:spPr>
          <a:xfrm>
            <a:off x="12539274" y="4784508"/>
            <a:ext cx="657270" cy="224798"/>
          </a:xfrm>
          <a:prstGeom prst="rect">
            <a:avLst/>
          </a:prstGeom>
        </p:spPr>
        <p:txBody>
          <a:bodyPr lIns="0" tIns="0" rIns="0" bIns="0" rtlCol="0" anchor="t">
            <a:spAutoFit/>
          </a:bodyPr>
          <a:lstStyle/>
          <a:p>
            <a:pPr algn="ctr">
              <a:lnSpc>
                <a:spcPts val="1770"/>
              </a:lnSpc>
              <a:spcBef>
                <a:spcPct val="0"/>
              </a:spcBef>
            </a:pPr>
            <a:r>
              <a:rPr lang="en-US" sz="1475">
                <a:solidFill>
                  <a:srgbClr val="000000"/>
                </a:solidFill>
                <a:latin typeface="Montserrat Light"/>
              </a:rPr>
              <a:t>Mexico</a:t>
            </a:r>
          </a:p>
        </p:txBody>
      </p:sp>
      <p:sp>
        <p:nvSpPr>
          <p:cNvPr id="23" name="TextBox 23"/>
          <p:cNvSpPr txBox="1"/>
          <p:nvPr/>
        </p:nvSpPr>
        <p:spPr>
          <a:xfrm>
            <a:off x="6042095" y="7811320"/>
            <a:ext cx="1150918" cy="224798"/>
          </a:xfrm>
          <a:prstGeom prst="rect">
            <a:avLst/>
          </a:prstGeom>
        </p:spPr>
        <p:txBody>
          <a:bodyPr lIns="0" tIns="0" rIns="0" bIns="0" rtlCol="0" anchor="t">
            <a:spAutoFit/>
          </a:bodyPr>
          <a:lstStyle/>
          <a:p>
            <a:pPr algn="ctr">
              <a:lnSpc>
                <a:spcPts val="1770"/>
              </a:lnSpc>
              <a:spcBef>
                <a:spcPct val="0"/>
              </a:spcBef>
            </a:pPr>
            <a:r>
              <a:rPr lang="en-US" sz="1475">
                <a:solidFill>
                  <a:srgbClr val="000000"/>
                </a:solidFill>
                <a:latin typeface="Montserrat Light"/>
              </a:rPr>
              <a:t>Netherlands</a:t>
            </a:r>
          </a:p>
        </p:txBody>
      </p:sp>
      <p:sp>
        <p:nvSpPr>
          <p:cNvPr id="24" name="TextBox 24"/>
          <p:cNvSpPr txBox="1"/>
          <p:nvPr/>
        </p:nvSpPr>
        <p:spPr>
          <a:xfrm>
            <a:off x="15372598" y="4784508"/>
            <a:ext cx="864067" cy="224798"/>
          </a:xfrm>
          <a:prstGeom prst="rect">
            <a:avLst/>
          </a:prstGeom>
        </p:spPr>
        <p:txBody>
          <a:bodyPr lIns="0" tIns="0" rIns="0" bIns="0" rtlCol="0" anchor="t">
            <a:spAutoFit/>
          </a:bodyPr>
          <a:lstStyle/>
          <a:p>
            <a:pPr algn="ctr">
              <a:lnSpc>
                <a:spcPts val="1770"/>
              </a:lnSpc>
              <a:spcBef>
                <a:spcPct val="0"/>
              </a:spcBef>
            </a:pPr>
            <a:r>
              <a:rPr lang="en-US" sz="1475">
                <a:solidFill>
                  <a:srgbClr val="000000"/>
                </a:solidFill>
                <a:latin typeface="Montserrat Light"/>
              </a:rPr>
              <a:t>Germany</a:t>
            </a:r>
          </a:p>
        </p:txBody>
      </p:sp>
      <p:sp>
        <p:nvSpPr>
          <p:cNvPr id="25" name="TextBox 25"/>
          <p:cNvSpPr txBox="1"/>
          <p:nvPr/>
        </p:nvSpPr>
        <p:spPr>
          <a:xfrm>
            <a:off x="9589627" y="7811320"/>
            <a:ext cx="813721" cy="224798"/>
          </a:xfrm>
          <a:prstGeom prst="rect">
            <a:avLst/>
          </a:prstGeom>
        </p:spPr>
        <p:txBody>
          <a:bodyPr lIns="0" tIns="0" rIns="0" bIns="0" rtlCol="0" anchor="t">
            <a:spAutoFit/>
          </a:bodyPr>
          <a:lstStyle/>
          <a:p>
            <a:pPr algn="ctr">
              <a:lnSpc>
                <a:spcPts val="1770"/>
              </a:lnSpc>
              <a:spcBef>
                <a:spcPct val="0"/>
              </a:spcBef>
            </a:pPr>
            <a:r>
              <a:rPr lang="en-US" sz="1475">
                <a:solidFill>
                  <a:srgbClr val="000000"/>
                </a:solidFill>
                <a:latin typeface="Montserrat Light"/>
              </a:rPr>
              <a:t>Hungary</a:t>
            </a:r>
          </a:p>
        </p:txBody>
      </p:sp>
      <p:sp>
        <p:nvSpPr>
          <p:cNvPr id="26" name="TextBox 26"/>
          <p:cNvSpPr txBox="1"/>
          <p:nvPr/>
        </p:nvSpPr>
        <p:spPr>
          <a:xfrm>
            <a:off x="9205105" y="4784508"/>
            <a:ext cx="465987" cy="224798"/>
          </a:xfrm>
          <a:prstGeom prst="rect">
            <a:avLst/>
          </a:prstGeom>
        </p:spPr>
        <p:txBody>
          <a:bodyPr lIns="0" tIns="0" rIns="0" bIns="0" rtlCol="0" anchor="t">
            <a:spAutoFit/>
          </a:bodyPr>
          <a:lstStyle/>
          <a:p>
            <a:pPr algn="ctr">
              <a:lnSpc>
                <a:spcPts val="1770"/>
              </a:lnSpc>
              <a:spcBef>
                <a:spcPct val="0"/>
              </a:spcBef>
            </a:pPr>
            <a:r>
              <a:rPr lang="en-US" sz="1475">
                <a:solidFill>
                  <a:srgbClr val="000000"/>
                </a:solidFill>
                <a:latin typeface="Montserrat Light"/>
              </a:rPr>
              <a:t>India</a:t>
            </a:r>
          </a:p>
        </p:txBody>
      </p:sp>
      <p:sp>
        <p:nvSpPr>
          <p:cNvPr id="27" name="Freeform 27"/>
          <p:cNvSpPr/>
          <p:nvPr/>
        </p:nvSpPr>
        <p:spPr>
          <a:xfrm>
            <a:off x="11781620" y="750718"/>
            <a:ext cx="1994244" cy="810993"/>
          </a:xfrm>
          <a:custGeom>
            <a:avLst/>
            <a:gdLst/>
            <a:ahLst/>
            <a:cxnLst/>
            <a:rect l="l" t="t" r="r" b="b"/>
            <a:pathLst>
              <a:path w="1994244" h="810993">
                <a:moveTo>
                  <a:pt x="0" y="0"/>
                </a:moveTo>
                <a:lnTo>
                  <a:pt x="1994244" y="0"/>
                </a:lnTo>
                <a:lnTo>
                  <a:pt x="1994244" y="810993"/>
                </a:lnTo>
                <a:lnTo>
                  <a:pt x="0" y="810993"/>
                </a:lnTo>
                <a:lnTo>
                  <a:pt x="0" y="0"/>
                </a:lnTo>
                <a:close/>
              </a:path>
            </a:pathLst>
          </a:custGeom>
          <a:blipFill>
            <a:blip r:embed="rId13"/>
            <a:stretch>
              <a:fillRect/>
            </a:stretch>
          </a:blipFill>
        </p:spPr>
        <p:txBody>
          <a:bodyPr/>
          <a:lstStyle/>
          <a:p>
            <a:endParaRPr lang="nl-NL"/>
          </a:p>
        </p:txBody>
      </p:sp>
      <p:sp>
        <p:nvSpPr>
          <p:cNvPr id="28" name="Freeform 28"/>
          <p:cNvSpPr/>
          <p:nvPr/>
        </p:nvSpPr>
        <p:spPr>
          <a:xfrm>
            <a:off x="1086859" y="3000728"/>
            <a:ext cx="1656776" cy="1656776"/>
          </a:xfrm>
          <a:custGeom>
            <a:avLst/>
            <a:gdLst/>
            <a:ahLst/>
            <a:cxnLst/>
            <a:rect l="l" t="t" r="r" b="b"/>
            <a:pathLst>
              <a:path w="1656776" h="1656776">
                <a:moveTo>
                  <a:pt x="0" y="0"/>
                </a:moveTo>
                <a:lnTo>
                  <a:pt x="1656777" y="0"/>
                </a:lnTo>
                <a:lnTo>
                  <a:pt x="1656777" y="1656776"/>
                </a:lnTo>
                <a:lnTo>
                  <a:pt x="0" y="1656776"/>
                </a:lnTo>
                <a:lnTo>
                  <a:pt x="0" y="0"/>
                </a:lnTo>
                <a:close/>
              </a:path>
            </a:pathLst>
          </a:custGeom>
          <a:blipFill>
            <a:blip r:embed="rId14"/>
            <a:stretch>
              <a:fillRect/>
            </a:stretch>
          </a:blipFill>
        </p:spPr>
        <p:txBody>
          <a:bodyPr/>
          <a:lstStyle/>
          <a:p>
            <a:endParaRPr lang="nl-NL"/>
          </a:p>
        </p:txBody>
      </p:sp>
      <p:sp>
        <p:nvSpPr>
          <p:cNvPr id="29" name="Freeform 29"/>
          <p:cNvSpPr/>
          <p:nvPr/>
        </p:nvSpPr>
        <p:spPr>
          <a:xfrm>
            <a:off x="4393296" y="976123"/>
            <a:ext cx="2589836" cy="549811"/>
          </a:xfrm>
          <a:custGeom>
            <a:avLst/>
            <a:gdLst/>
            <a:ahLst/>
            <a:cxnLst/>
            <a:rect l="l" t="t" r="r" b="b"/>
            <a:pathLst>
              <a:path w="2589836" h="549811">
                <a:moveTo>
                  <a:pt x="0" y="0"/>
                </a:moveTo>
                <a:lnTo>
                  <a:pt x="2589836" y="0"/>
                </a:lnTo>
                <a:lnTo>
                  <a:pt x="2589836" y="549812"/>
                </a:lnTo>
                <a:lnTo>
                  <a:pt x="0" y="549812"/>
                </a:lnTo>
                <a:lnTo>
                  <a:pt x="0" y="0"/>
                </a:lnTo>
                <a:close/>
              </a:path>
            </a:pathLst>
          </a:custGeom>
          <a:blipFill>
            <a:blip r:embed="rId15"/>
            <a:stretch>
              <a:fillRect/>
            </a:stretch>
          </a:blipFill>
        </p:spPr>
        <p:txBody>
          <a:bodyPr/>
          <a:lstStyle/>
          <a:p>
            <a:endParaRPr lang="nl-NL"/>
          </a:p>
        </p:txBody>
      </p:sp>
      <p:sp>
        <p:nvSpPr>
          <p:cNvPr id="30" name="Freeform 30"/>
          <p:cNvSpPr/>
          <p:nvPr/>
        </p:nvSpPr>
        <p:spPr>
          <a:xfrm>
            <a:off x="1217983" y="1212653"/>
            <a:ext cx="2380489" cy="468039"/>
          </a:xfrm>
          <a:custGeom>
            <a:avLst/>
            <a:gdLst/>
            <a:ahLst/>
            <a:cxnLst/>
            <a:rect l="l" t="t" r="r" b="b"/>
            <a:pathLst>
              <a:path w="2380489" h="468039">
                <a:moveTo>
                  <a:pt x="0" y="0"/>
                </a:moveTo>
                <a:lnTo>
                  <a:pt x="2380489" y="0"/>
                </a:lnTo>
                <a:lnTo>
                  <a:pt x="2380489" y="468039"/>
                </a:lnTo>
                <a:lnTo>
                  <a:pt x="0" y="468039"/>
                </a:lnTo>
                <a:lnTo>
                  <a:pt x="0" y="0"/>
                </a:lnTo>
                <a:close/>
              </a:path>
            </a:pathLst>
          </a:custGeom>
          <a:blipFill>
            <a:blip r:embed="rId16"/>
            <a:stretch>
              <a:fillRect/>
            </a:stretch>
          </a:blipFill>
        </p:spPr>
        <p:txBody>
          <a:bodyPr/>
          <a:lstStyle/>
          <a:p>
            <a:endParaRPr lang="nl-NL"/>
          </a:p>
        </p:txBody>
      </p:sp>
      <p:sp>
        <p:nvSpPr>
          <p:cNvPr id="31" name="Freeform 31"/>
          <p:cNvSpPr/>
          <p:nvPr/>
        </p:nvSpPr>
        <p:spPr>
          <a:xfrm>
            <a:off x="14770992" y="895557"/>
            <a:ext cx="2299025" cy="630378"/>
          </a:xfrm>
          <a:custGeom>
            <a:avLst/>
            <a:gdLst/>
            <a:ahLst/>
            <a:cxnLst/>
            <a:rect l="l" t="t" r="r" b="b"/>
            <a:pathLst>
              <a:path w="2299025" h="630378">
                <a:moveTo>
                  <a:pt x="0" y="0"/>
                </a:moveTo>
                <a:lnTo>
                  <a:pt x="2299025" y="0"/>
                </a:lnTo>
                <a:lnTo>
                  <a:pt x="2299025" y="630378"/>
                </a:lnTo>
                <a:lnTo>
                  <a:pt x="0" y="630378"/>
                </a:lnTo>
                <a:lnTo>
                  <a:pt x="0" y="0"/>
                </a:lnTo>
                <a:close/>
              </a:path>
            </a:pathLst>
          </a:custGeom>
          <a:blipFill>
            <a:blip r:embed="rId17"/>
            <a:stretch>
              <a:fillRect/>
            </a:stretch>
          </a:blipFill>
        </p:spPr>
        <p:txBody>
          <a:bodyPr/>
          <a:lstStyle/>
          <a:p>
            <a:endParaRPr lang="nl-NL"/>
          </a:p>
        </p:txBody>
      </p:sp>
      <p:sp>
        <p:nvSpPr>
          <p:cNvPr id="32" name="Freeform 32"/>
          <p:cNvSpPr/>
          <p:nvPr/>
        </p:nvSpPr>
        <p:spPr>
          <a:xfrm>
            <a:off x="7980592" y="1057530"/>
            <a:ext cx="2810427" cy="468405"/>
          </a:xfrm>
          <a:custGeom>
            <a:avLst/>
            <a:gdLst/>
            <a:ahLst/>
            <a:cxnLst/>
            <a:rect l="l" t="t" r="r" b="b"/>
            <a:pathLst>
              <a:path w="2810427" h="468405">
                <a:moveTo>
                  <a:pt x="0" y="0"/>
                </a:moveTo>
                <a:lnTo>
                  <a:pt x="2810428" y="0"/>
                </a:lnTo>
                <a:lnTo>
                  <a:pt x="2810428" y="468405"/>
                </a:lnTo>
                <a:lnTo>
                  <a:pt x="0" y="468405"/>
                </a:lnTo>
                <a:lnTo>
                  <a:pt x="0" y="0"/>
                </a:lnTo>
                <a:close/>
              </a:path>
            </a:pathLst>
          </a:custGeom>
          <a:blipFill>
            <a:blip r:embed="rId18"/>
            <a:stretch>
              <a:fillRect/>
            </a:stretch>
          </a:blipFill>
        </p:spPr>
        <p:txBody>
          <a:bodyPr/>
          <a:lstStyle/>
          <a:p>
            <a:endParaRPr lang="nl-NL"/>
          </a:p>
        </p:txBody>
      </p:sp>
      <p:sp>
        <p:nvSpPr>
          <p:cNvPr id="33" name="TextBox 33"/>
          <p:cNvSpPr txBox="1"/>
          <p:nvPr/>
        </p:nvSpPr>
        <p:spPr>
          <a:xfrm>
            <a:off x="2080587" y="1959013"/>
            <a:ext cx="655281" cy="219152"/>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Austria</a:t>
            </a:r>
          </a:p>
        </p:txBody>
      </p:sp>
      <p:sp>
        <p:nvSpPr>
          <p:cNvPr id="34" name="TextBox 34"/>
          <p:cNvSpPr txBox="1"/>
          <p:nvPr/>
        </p:nvSpPr>
        <p:spPr>
          <a:xfrm>
            <a:off x="12409699" y="1959013"/>
            <a:ext cx="805234" cy="219152"/>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Belgium</a:t>
            </a:r>
          </a:p>
        </p:txBody>
      </p:sp>
      <p:sp>
        <p:nvSpPr>
          <p:cNvPr id="35" name="TextBox 35"/>
          <p:cNvSpPr txBox="1"/>
          <p:nvPr/>
        </p:nvSpPr>
        <p:spPr>
          <a:xfrm>
            <a:off x="1557086" y="4790154"/>
            <a:ext cx="716323" cy="219152"/>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Canadá</a:t>
            </a:r>
          </a:p>
        </p:txBody>
      </p:sp>
      <p:sp>
        <p:nvSpPr>
          <p:cNvPr id="36" name="TextBox 36"/>
          <p:cNvSpPr txBox="1"/>
          <p:nvPr/>
        </p:nvSpPr>
        <p:spPr>
          <a:xfrm>
            <a:off x="5452497" y="1959013"/>
            <a:ext cx="471435" cy="219261"/>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Chile</a:t>
            </a:r>
          </a:p>
        </p:txBody>
      </p:sp>
      <p:sp>
        <p:nvSpPr>
          <p:cNvPr id="37" name="TextBox 37"/>
          <p:cNvSpPr txBox="1"/>
          <p:nvPr/>
        </p:nvSpPr>
        <p:spPr>
          <a:xfrm>
            <a:off x="15551649" y="1959013"/>
            <a:ext cx="545977" cy="219152"/>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China</a:t>
            </a:r>
          </a:p>
        </p:txBody>
      </p:sp>
      <p:sp>
        <p:nvSpPr>
          <p:cNvPr id="38" name="TextBox 38"/>
          <p:cNvSpPr txBox="1"/>
          <p:nvPr/>
        </p:nvSpPr>
        <p:spPr>
          <a:xfrm>
            <a:off x="8941996" y="1959013"/>
            <a:ext cx="887620" cy="219152"/>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Denmark</a:t>
            </a:r>
          </a:p>
        </p:txBody>
      </p:sp>
      <p:sp>
        <p:nvSpPr>
          <p:cNvPr id="39" name="AutoShape 39"/>
          <p:cNvSpPr/>
          <p:nvPr/>
        </p:nvSpPr>
        <p:spPr>
          <a:xfrm flipV="1">
            <a:off x="1028700" y="2768823"/>
            <a:ext cx="16277551" cy="0"/>
          </a:xfrm>
          <a:prstGeom prst="line">
            <a:avLst/>
          </a:prstGeom>
          <a:ln w="38100" cap="flat">
            <a:solidFill>
              <a:srgbClr val="FFFFFF"/>
            </a:solidFill>
            <a:prstDash val="solid"/>
            <a:headEnd type="none" w="sm" len="sm"/>
            <a:tailEnd type="none" w="sm" len="sm"/>
          </a:ln>
        </p:spPr>
        <p:txBody>
          <a:bodyPr/>
          <a:lstStyle/>
          <a:p>
            <a:endParaRPr lang="nl-NL"/>
          </a:p>
        </p:txBody>
      </p:sp>
      <p:sp>
        <p:nvSpPr>
          <p:cNvPr id="40" name="AutoShape 40"/>
          <p:cNvSpPr/>
          <p:nvPr/>
        </p:nvSpPr>
        <p:spPr>
          <a:xfrm flipV="1">
            <a:off x="1028700" y="5514131"/>
            <a:ext cx="16277551" cy="0"/>
          </a:xfrm>
          <a:prstGeom prst="line">
            <a:avLst/>
          </a:prstGeom>
          <a:ln w="38100" cap="flat">
            <a:solidFill>
              <a:srgbClr val="FFFFFF"/>
            </a:solidFill>
            <a:prstDash val="solid"/>
            <a:headEnd type="none" w="sm" len="sm"/>
            <a:tailEnd type="none" w="sm" len="sm"/>
          </a:ln>
        </p:spPr>
        <p:txBody>
          <a:bodyPr/>
          <a:lstStyle/>
          <a:p>
            <a:endParaRPr lang="nl-NL"/>
          </a:p>
        </p:txBody>
      </p:sp>
      <p:sp>
        <p:nvSpPr>
          <p:cNvPr id="41" name="TextBox 41"/>
          <p:cNvSpPr txBox="1"/>
          <p:nvPr/>
        </p:nvSpPr>
        <p:spPr>
          <a:xfrm>
            <a:off x="16547585" y="9361236"/>
            <a:ext cx="1517332" cy="352293"/>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2024</a:t>
            </a:r>
          </a:p>
        </p:txBody>
      </p:sp>
      <p:pic>
        <p:nvPicPr>
          <p:cNvPr id="42" name="Afbeelding 41">
            <a:extLst>
              <a:ext uri="{FF2B5EF4-FFF2-40B4-BE49-F238E27FC236}">
                <a16:creationId xmlns:a16="http://schemas.microsoft.com/office/drawing/2014/main" id="{E8A8CF9C-DF56-4101-5F03-4B5F2BAACC8C}"/>
              </a:ext>
            </a:extLst>
          </p:cNvPr>
          <p:cNvPicPr>
            <a:picLocks noChangeAspect="1"/>
          </p:cNvPicPr>
          <p:nvPr/>
        </p:nvPicPr>
        <p:blipFill>
          <a:blip r:embed="rId19"/>
          <a:stretch>
            <a:fillRect/>
          </a:stretch>
        </p:blipFill>
        <p:spPr>
          <a:xfrm>
            <a:off x="15006104" y="6138394"/>
            <a:ext cx="1828800" cy="109835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endParaRPr lang="nl-NL"/>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algn="r">
              <a:lnSpc>
                <a:spcPts val="2160"/>
              </a:lnSpc>
            </a:pPr>
            <a:r>
              <a:rPr lang="en-US" sz="1800" spc="16">
                <a:solidFill>
                  <a:srgbClr val="FFFFFF"/>
                </a:solidFill>
                <a:latin typeface="TT Rounds Condensed"/>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7" name="Group 7"/>
          <p:cNvGrpSpPr/>
          <p:nvPr/>
        </p:nvGrpSpPr>
        <p:grpSpPr>
          <a:xfrm>
            <a:off x="16324503" y="9241641"/>
            <a:ext cx="1963496" cy="589330"/>
            <a:chOff x="0" y="0"/>
            <a:chExt cx="2617994" cy="785774"/>
          </a:xfrm>
        </p:grpSpPr>
        <p:sp>
          <p:nvSpPr>
            <p:cNvPr id="8" name="Freeform 8"/>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9" name="Freeform 9"/>
          <p:cNvSpPr/>
          <p:nvPr/>
        </p:nvSpPr>
        <p:spPr>
          <a:xfrm>
            <a:off x="1680867" y="824619"/>
            <a:ext cx="1969548" cy="1800571"/>
          </a:xfrm>
          <a:custGeom>
            <a:avLst/>
            <a:gdLst/>
            <a:ahLst/>
            <a:cxnLst/>
            <a:rect l="l" t="t" r="r" b="b"/>
            <a:pathLst>
              <a:path w="1969548" h="1800571">
                <a:moveTo>
                  <a:pt x="0" y="0"/>
                </a:moveTo>
                <a:lnTo>
                  <a:pt x="1969548" y="0"/>
                </a:lnTo>
                <a:lnTo>
                  <a:pt x="1969548" y="1800572"/>
                </a:lnTo>
                <a:lnTo>
                  <a:pt x="0" y="1800572"/>
                </a:lnTo>
                <a:lnTo>
                  <a:pt x="0" y="0"/>
                </a:lnTo>
                <a:close/>
              </a:path>
            </a:pathLst>
          </a:custGeom>
          <a:blipFill>
            <a:blip r:embed="rId4"/>
            <a:stretch>
              <a:fillRect l="-353940" t="-9772" r="-52497" b="-131722"/>
            </a:stretch>
          </a:blipFill>
        </p:spPr>
        <p:txBody>
          <a:bodyPr/>
          <a:lstStyle/>
          <a:p>
            <a:endParaRPr lang="nl-NL"/>
          </a:p>
        </p:txBody>
      </p:sp>
      <p:sp>
        <p:nvSpPr>
          <p:cNvPr id="10" name="Freeform 10"/>
          <p:cNvSpPr/>
          <p:nvPr/>
        </p:nvSpPr>
        <p:spPr>
          <a:xfrm>
            <a:off x="9146232" y="4108193"/>
            <a:ext cx="2577148" cy="1081145"/>
          </a:xfrm>
          <a:custGeom>
            <a:avLst/>
            <a:gdLst/>
            <a:ahLst/>
            <a:cxnLst/>
            <a:rect l="l" t="t" r="r" b="b"/>
            <a:pathLst>
              <a:path w="2577148" h="1081145">
                <a:moveTo>
                  <a:pt x="0" y="0"/>
                </a:moveTo>
                <a:lnTo>
                  <a:pt x="2577148" y="0"/>
                </a:lnTo>
                <a:lnTo>
                  <a:pt x="2577148" y="1081145"/>
                </a:lnTo>
                <a:lnTo>
                  <a:pt x="0" y="1081145"/>
                </a:lnTo>
                <a:lnTo>
                  <a:pt x="0" y="0"/>
                </a:lnTo>
                <a:close/>
              </a:path>
            </a:pathLst>
          </a:custGeom>
          <a:blipFill>
            <a:blip r:embed="rId5"/>
            <a:stretch>
              <a:fillRect/>
            </a:stretch>
          </a:blipFill>
        </p:spPr>
        <p:txBody>
          <a:bodyPr/>
          <a:lstStyle/>
          <a:p>
            <a:endParaRPr lang="nl-NL"/>
          </a:p>
        </p:txBody>
      </p:sp>
      <p:sp>
        <p:nvSpPr>
          <p:cNvPr id="11" name="Freeform 11"/>
          <p:cNvSpPr/>
          <p:nvPr/>
        </p:nvSpPr>
        <p:spPr>
          <a:xfrm>
            <a:off x="14267816" y="1207243"/>
            <a:ext cx="2339317" cy="1035324"/>
          </a:xfrm>
          <a:custGeom>
            <a:avLst/>
            <a:gdLst/>
            <a:ahLst/>
            <a:cxnLst/>
            <a:rect l="l" t="t" r="r" b="b"/>
            <a:pathLst>
              <a:path w="2339317" h="1035324">
                <a:moveTo>
                  <a:pt x="0" y="0"/>
                </a:moveTo>
                <a:lnTo>
                  <a:pt x="2339317" y="0"/>
                </a:lnTo>
                <a:lnTo>
                  <a:pt x="2339317" y="1035324"/>
                </a:lnTo>
                <a:lnTo>
                  <a:pt x="0" y="1035324"/>
                </a:lnTo>
                <a:lnTo>
                  <a:pt x="0" y="0"/>
                </a:lnTo>
                <a:close/>
              </a:path>
            </a:pathLst>
          </a:custGeom>
          <a:blipFill>
            <a:blip r:embed="rId6"/>
            <a:stretch>
              <a:fillRect l="-12328" t="-28845" r="-18685" b="-39707"/>
            </a:stretch>
          </a:blipFill>
        </p:spPr>
        <p:txBody>
          <a:bodyPr/>
          <a:lstStyle/>
          <a:p>
            <a:endParaRPr lang="nl-NL"/>
          </a:p>
        </p:txBody>
      </p:sp>
      <p:sp>
        <p:nvSpPr>
          <p:cNvPr id="12" name="Freeform 12"/>
          <p:cNvSpPr/>
          <p:nvPr/>
        </p:nvSpPr>
        <p:spPr>
          <a:xfrm>
            <a:off x="4661972" y="4374328"/>
            <a:ext cx="3231916" cy="651932"/>
          </a:xfrm>
          <a:custGeom>
            <a:avLst/>
            <a:gdLst/>
            <a:ahLst/>
            <a:cxnLst/>
            <a:rect l="l" t="t" r="r" b="b"/>
            <a:pathLst>
              <a:path w="3231916" h="651932">
                <a:moveTo>
                  <a:pt x="0" y="0"/>
                </a:moveTo>
                <a:lnTo>
                  <a:pt x="3231917" y="0"/>
                </a:lnTo>
                <a:lnTo>
                  <a:pt x="3231917" y="651932"/>
                </a:lnTo>
                <a:lnTo>
                  <a:pt x="0" y="651932"/>
                </a:lnTo>
                <a:lnTo>
                  <a:pt x="0" y="0"/>
                </a:lnTo>
                <a:close/>
              </a:path>
            </a:pathLst>
          </a:custGeom>
          <a:blipFill>
            <a:blip r:embed="rId7"/>
            <a:stretch>
              <a:fillRect/>
            </a:stretch>
          </a:blipFill>
        </p:spPr>
        <p:txBody>
          <a:bodyPr/>
          <a:lstStyle/>
          <a:p>
            <a:endParaRPr lang="nl-NL"/>
          </a:p>
        </p:txBody>
      </p:sp>
      <p:sp>
        <p:nvSpPr>
          <p:cNvPr id="13" name="Freeform 13"/>
          <p:cNvSpPr/>
          <p:nvPr/>
        </p:nvSpPr>
        <p:spPr>
          <a:xfrm>
            <a:off x="5379357" y="1354943"/>
            <a:ext cx="2929185" cy="739924"/>
          </a:xfrm>
          <a:custGeom>
            <a:avLst/>
            <a:gdLst/>
            <a:ahLst/>
            <a:cxnLst/>
            <a:rect l="l" t="t" r="r" b="b"/>
            <a:pathLst>
              <a:path w="2929185" h="739924">
                <a:moveTo>
                  <a:pt x="0" y="0"/>
                </a:moveTo>
                <a:lnTo>
                  <a:pt x="2929184" y="0"/>
                </a:lnTo>
                <a:lnTo>
                  <a:pt x="2929184" y="739924"/>
                </a:lnTo>
                <a:lnTo>
                  <a:pt x="0" y="739924"/>
                </a:lnTo>
                <a:lnTo>
                  <a:pt x="0" y="0"/>
                </a:lnTo>
                <a:close/>
              </a:path>
            </a:pathLst>
          </a:custGeom>
          <a:blipFill>
            <a:blip r:embed="rId8"/>
            <a:stretch>
              <a:fillRect/>
            </a:stretch>
          </a:blipFill>
        </p:spPr>
        <p:txBody>
          <a:bodyPr/>
          <a:lstStyle/>
          <a:p>
            <a:endParaRPr lang="nl-NL"/>
          </a:p>
        </p:txBody>
      </p:sp>
      <p:sp>
        <p:nvSpPr>
          <p:cNvPr id="14" name="Freeform 14"/>
          <p:cNvSpPr/>
          <p:nvPr/>
        </p:nvSpPr>
        <p:spPr>
          <a:xfrm>
            <a:off x="2270800" y="3750364"/>
            <a:ext cx="1552120" cy="1552120"/>
          </a:xfrm>
          <a:custGeom>
            <a:avLst/>
            <a:gdLst/>
            <a:ahLst/>
            <a:cxnLst/>
            <a:rect l="l" t="t" r="r" b="b"/>
            <a:pathLst>
              <a:path w="1552120" h="1552120">
                <a:moveTo>
                  <a:pt x="0" y="0"/>
                </a:moveTo>
                <a:lnTo>
                  <a:pt x="1552120" y="0"/>
                </a:lnTo>
                <a:lnTo>
                  <a:pt x="1552120" y="1552121"/>
                </a:lnTo>
                <a:lnTo>
                  <a:pt x="0" y="1552121"/>
                </a:lnTo>
                <a:lnTo>
                  <a:pt x="0" y="0"/>
                </a:lnTo>
                <a:close/>
              </a:path>
            </a:pathLst>
          </a:custGeom>
          <a:blipFill>
            <a:blip r:embed="rId9"/>
            <a:stretch>
              <a:fillRect/>
            </a:stretch>
          </a:blipFill>
        </p:spPr>
        <p:txBody>
          <a:bodyPr/>
          <a:lstStyle/>
          <a:p>
            <a:endParaRPr lang="nl-NL"/>
          </a:p>
        </p:txBody>
      </p:sp>
      <p:sp>
        <p:nvSpPr>
          <p:cNvPr id="15" name="Freeform 15"/>
          <p:cNvSpPr/>
          <p:nvPr/>
        </p:nvSpPr>
        <p:spPr>
          <a:xfrm>
            <a:off x="10037483" y="1248918"/>
            <a:ext cx="2501391" cy="951973"/>
          </a:xfrm>
          <a:custGeom>
            <a:avLst/>
            <a:gdLst/>
            <a:ahLst/>
            <a:cxnLst/>
            <a:rect l="l" t="t" r="r" b="b"/>
            <a:pathLst>
              <a:path w="2501391" h="951973">
                <a:moveTo>
                  <a:pt x="0" y="0"/>
                </a:moveTo>
                <a:lnTo>
                  <a:pt x="2501391" y="0"/>
                </a:lnTo>
                <a:lnTo>
                  <a:pt x="2501391" y="951974"/>
                </a:lnTo>
                <a:lnTo>
                  <a:pt x="0" y="951974"/>
                </a:lnTo>
                <a:lnTo>
                  <a:pt x="0" y="0"/>
                </a:lnTo>
                <a:close/>
              </a:path>
            </a:pathLst>
          </a:custGeom>
          <a:blipFill>
            <a:blip r:embed="rId10"/>
            <a:stretch>
              <a:fillRect/>
            </a:stretch>
          </a:blipFill>
        </p:spPr>
        <p:txBody>
          <a:bodyPr/>
          <a:lstStyle/>
          <a:p>
            <a:endParaRPr lang="nl-NL"/>
          </a:p>
        </p:txBody>
      </p:sp>
      <p:sp>
        <p:nvSpPr>
          <p:cNvPr id="16" name="Freeform 16"/>
          <p:cNvSpPr/>
          <p:nvPr/>
        </p:nvSpPr>
        <p:spPr>
          <a:xfrm>
            <a:off x="13310019" y="3904730"/>
            <a:ext cx="2731917" cy="1321555"/>
          </a:xfrm>
          <a:custGeom>
            <a:avLst/>
            <a:gdLst/>
            <a:ahLst/>
            <a:cxnLst/>
            <a:rect l="l" t="t" r="r" b="b"/>
            <a:pathLst>
              <a:path w="2731917" h="1321555">
                <a:moveTo>
                  <a:pt x="0" y="0"/>
                </a:moveTo>
                <a:lnTo>
                  <a:pt x="2731917" y="0"/>
                </a:lnTo>
                <a:lnTo>
                  <a:pt x="2731917" y="1321555"/>
                </a:lnTo>
                <a:lnTo>
                  <a:pt x="0" y="1321555"/>
                </a:lnTo>
                <a:lnTo>
                  <a:pt x="0" y="0"/>
                </a:lnTo>
                <a:close/>
              </a:path>
            </a:pathLst>
          </a:custGeom>
          <a:blipFill>
            <a:blip r:embed="rId11"/>
            <a:stretch>
              <a:fillRect l="-7400"/>
            </a:stretch>
          </a:blipFill>
        </p:spPr>
        <p:txBody>
          <a:bodyPr/>
          <a:lstStyle/>
          <a:p>
            <a:endParaRPr lang="nl-NL"/>
          </a:p>
        </p:txBody>
      </p:sp>
      <p:sp>
        <p:nvSpPr>
          <p:cNvPr id="17" name="Freeform 17"/>
          <p:cNvSpPr/>
          <p:nvPr/>
        </p:nvSpPr>
        <p:spPr>
          <a:xfrm>
            <a:off x="7027749" y="7072539"/>
            <a:ext cx="3630168" cy="397264"/>
          </a:xfrm>
          <a:custGeom>
            <a:avLst/>
            <a:gdLst/>
            <a:ahLst/>
            <a:cxnLst/>
            <a:rect l="l" t="t" r="r" b="b"/>
            <a:pathLst>
              <a:path w="3630168" h="397264">
                <a:moveTo>
                  <a:pt x="0" y="0"/>
                </a:moveTo>
                <a:lnTo>
                  <a:pt x="3630168" y="0"/>
                </a:lnTo>
                <a:lnTo>
                  <a:pt x="3630168" y="397264"/>
                </a:lnTo>
                <a:lnTo>
                  <a:pt x="0" y="39726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nl-NL"/>
          </a:p>
        </p:txBody>
      </p:sp>
      <p:sp>
        <p:nvSpPr>
          <p:cNvPr id="18" name="Freeform 18"/>
          <p:cNvSpPr/>
          <p:nvPr/>
        </p:nvSpPr>
        <p:spPr>
          <a:xfrm>
            <a:off x="1839345" y="6777264"/>
            <a:ext cx="2415030" cy="807937"/>
          </a:xfrm>
          <a:custGeom>
            <a:avLst/>
            <a:gdLst/>
            <a:ahLst/>
            <a:cxnLst/>
            <a:rect l="l" t="t" r="r" b="b"/>
            <a:pathLst>
              <a:path w="2415030" h="807937">
                <a:moveTo>
                  <a:pt x="0" y="0"/>
                </a:moveTo>
                <a:lnTo>
                  <a:pt x="2415030" y="0"/>
                </a:lnTo>
                <a:lnTo>
                  <a:pt x="2415030" y="807938"/>
                </a:lnTo>
                <a:lnTo>
                  <a:pt x="0" y="80793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nl-NL"/>
          </a:p>
        </p:txBody>
      </p:sp>
      <p:sp>
        <p:nvSpPr>
          <p:cNvPr id="19" name="Freeform 19"/>
          <p:cNvSpPr/>
          <p:nvPr/>
        </p:nvSpPr>
        <p:spPr>
          <a:xfrm>
            <a:off x="13392550" y="6865718"/>
            <a:ext cx="3643364" cy="810905"/>
          </a:xfrm>
          <a:custGeom>
            <a:avLst/>
            <a:gdLst/>
            <a:ahLst/>
            <a:cxnLst/>
            <a:rect l="l" t="t" r="r" b="b"/>
            <a:pathLst>
              <a:path w="3643364" h="810905">
                <a:moveTo>
                  <a:pt x="0" y="0"/>
                </a:moveTo>
                <a:lnTo>
                  <a:pt x="3643364" y="0"/>
                </a:lnTo>
                <a:lnTo>
                  <a:pt x="3643364" y="810906"/>
                </a:lnTo>
                <a:lnTo>
                  <a:pt x="0" y="810906"/>
                </a:lnTo>
                <a:lnTo>
                  <a:pt x="0" y="0"/>
                </a:lnTo>
                <a:close/>
              </a:path>
            </a:pathLst>
          </a:custGeom>
          <a:blipFill>
            <a:blip r:embed="rId16"/>
            <a:stretch>
              <a:fillRect/>
            </a:stretch>
          </a:blipFill>
        </p:spPr>
        <p:txBody>
          <a:bodyPr/>
          <a:lstStyle/>
          <a:p>
            <a:endParaRPr lang="nl-NL"/>
          </a:p>
        </p:txBody>
      </p:sp>
      <p:sp>
        <p:nvSpPr>
          <p:cNvPr id="20" name="TextBox 20"/>
          <p:cNvSpPr txBox="1"/>
          <p:nvPr/>
        </p:nvSpPr>
        <p:spPr>
          <a:xfrm>
            <a:off x="2270800" y="2661128"/>
            <a:ext cx="789682" cy="219075"/>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Panama</a:t>
            </a:r>
          </a:p>
        </p:txBody>
      </p:sp>
      <p:sp>
        <p:nvSpPr>
          <p:cNvPr id="21" name="TextBox 21"/>
          <p:cNvSpPr txBox="1"/>
          <p:nvPr/>
        </p:nvSpPr>
        <p:spPr>
          <a:xfrm>
            <a:off x="6416664" y="2661128"/>
            <a:ext cx="854571" cy="219075"/>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Singapur</a:t>
            </a:r>
          </a:p>
        </p:txBody>
      </p:sp>
      <p:sp>
        <p:nvSpPr>
          <p:cNvPr id="22" name="TextBox 22"/>
          <p:cNvSpPr txBox="1"/>
          <p:nvPr/>
        </p:nvSpPr>
        <p:spPr>
          <a:xfrm>
            <a:off x="2484736" y="5586639"/>
            <a:ext cx="1066354" cy="219075"/>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Southafrica</a:t>
            </a:r>
          </a:p>
        </p:txBody>
      </p:sp>
      <p:sp>
        <p:nvSpPr>
          <p:cNvPr id="23" name="TextBox 23"/>
          <p:cNvSpPr txBox="1"/>
          <p:nvPr/>
        </p:nvSpPr>
        <p:spPr>
          <a:xfrm>
            <a:off x="8781108" y="5587792"/>
            <a:ext cx="3953817" cy="216769"/>
          </a:xfrm>
          <a:prstGeom prst="rect">
            <a:avLst/>
          </a:prstGeom>
        </p:spPr>
        <p:txBody>
          <a:bodyPr lIns="0" tIns="0" rIns="0" bIns="0" rtlCol="0" anchor="t">
            <a:spAutoFit/>
          </a:bodyPr>
          <a:lstStyle/>
          <a:p>
            <a:pPr algn="ctr">
              <a:lnSpc>
                <a:spcPts val="1757"/>
              </a:lnSpc>
              <a:spcBef>
                <a:spcPct val="0"/>
              </a:spcBef>
            </a:pPr>
            <a:r>
              <a:rPr lang="en-US" sz="1464">
                <a:solidFill>
                  <a:srgbClr val="000000"/>
                </a:solidFill>
                <a:latin typeface="Montserrat Light"/>
              </a:rPr>
              <a:t>Spain &amp; Portugal</a:t>
            </a:r>
          </a:p>
        </p:txBody>
      </p:sp>
      <p:sp>
        <p:nvSpPr>
          <p:cNvPr id="24" name="TextBox 24"/>
          <p:cNvSpPr txBox="1"/>
          <p:nvPr/>
        </p:nvSpPr>
        <p:spPr>
          <a:xfrm>
            <a:off x="10974374" y="2661128"/>
            <a:ext cx="627608" cy="219075"/>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Turkey</a:t>
            </a:r>
          </a:p>
        </p:txBody>
      </p:sp>
      <p:sp>
        <p:nvSpPr>
          <p:cNvPr id="25" name="TextBox 25"/>
          <p:cNvSpPr txBox="1"/>
          <p:nvPr/>
        </p:nvSpPr>
        <p:spPr>
          <a:xfrm>
            <a:off x="8296187" y="7800749"/>
            <a:ext cx="1093291" cy="219075"/>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Switzerland</a:t>
            </a:r>
          </a:p>
        </p:txBody>
      </p:sp>
      <p:sp>
        <p:nvSpPr>
          <p:cNvPr id="26" name="TextBox 26"/>
          <p:cNvSpPr txBox="1"/>
          <p:nvPr/>
        </p:nvSpPr>
        <p:spPr>
          <a:xfrm>
            <a:off x="15214232" y="2661128"/>
            <a:ext cx="446484" cy="219075"/>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Perú</a:t>
            </a:r>
          </a:p>
        </p:txBody>
      </p:sp>
      <p:sp>
        <p:nvSpPr>
          <p:cNvPr id="27" name="TextBox 27"/>
          <p:cNvSpPr txBox="1"/>
          <p:nvPr/>
        </p:nvSpPr>
        <p:spPr>
          <a:xfrm>
            <a:off x="5946416" y="5586639"/>
            <a:ext cx="663029" cy="219075"/>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Poland</a:t>
            </a:r>
          </a:p>
        </p:txBody>
      </p:sp>
      <p:sp>
        <p:nvSpPr>
          <p:cNvPr id="28" name="TextBox 28"/>
          <p:cNvSpPr txBox="1"/>
          <p:nvPr/>
        </p:nvSpPr>
        <p:spPr>
          <a:xfrm>
            <a:off x="2605317" y="7837381"/>
            <a:ext cx="846683" cy="219075"/>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Romania</a:t>
            </a:r>
          </a:p>
        </p:txBody>
      </p:sp>
      <p:sp>
        <p:nvSpPr>
          <p:cNvPr id="29" name="TextBox 29"/>
          <p:cNvSpPr txBox="1"/>
          <p:nvPr/>
        </p:nvSpPr>
        <p:spPr>
          <a:xfrm>
            <a:off x="13892918" y="5586639"/>
            <a:ext cx="1566118" cy="219075"/>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United Kingdom</a:t>
            </a:r>
          </a:p>
        </p:txBody>
      </p:sp>
      <p:sp>
        <p:nvSpPr>
          <p:cNvPr id="30" name="TextBox 30"/>
          <p:cNvSpPr txBox="1"/>
          <p:nvPr/>
        </p:nvSpPr>
        <p:spPr>
          <a:xfrm>
            <a:off x="15016216" y="7837381"/>
            <a:ext cx="396032" cy="219075"/>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USA</a:t>
            </a:r>
          </a:p>
        </p:txBody>
      </p:sp>
      <p:sp>
        <p:nvSpPr>
          <p:cNvPr id="31" name="AutoShape 31"/>
          <p:cNvSpPr/>
          <p:nvPr/>
        </p:nvSpPr>
        <p:spPr>
          <a:xfrm flipV="1">
            <a:off x="1028700" y="3359839"/>
            <a:ext cx="16277551" cy="0"/>
          </a:xfrm>
          <a:prstGeom prst="line">
            <a:avLst/>
          </a:prstGeom>
          <a:ln w="38100" cap="flat">
            <a:solidFill>
              <a:srgbClr val="FFFFFF"/>
            </a:solidFill>
            <a:prstDash val="solid"/>
            <a:headEnd type="none" w="sm" len="sm"/>
            <a:tailEnd type="none" w="sm" len="sm"/>
          </a:ln>
        </p:spPr>
        <p:txBody>
          <a:bodyPr/>
          <a:lstStyle/>
          <a:p>
            <a:endParaRPr lang="nl-NL"/>
          </a:p>
        </p:txBody>
      </p:sp>
      <p:sp>
        <p:nvSpPr>
          <p:cNvPr id="32" name="AutoShape 32"/>
          <p:cNvSpPr/>
          <p:nvPr/>
        </p:nvSpPr>
        <p:spPr>
          <a:xfrm flipV="1">
            <a:off x="1028700" y="6262914"/>
            <a:ext cx="16277551" cy="0"/>
          </a:xfrm>
          <a:prstGeom prst="line">
            <a:avLst/>
          </a:prstGeom>
          <a:ln w="38100" cap="flat">
            <a:solidFill>
              <a:srgbClr val="FFFFFF"/>
            </a:solidFill>
            <a:prstDash val="solid"/>
            <a:headEnd type="none" w="sm" len="sm"/>
            <a:tailEnd type="none" w="sm" len="sm"/>
          </a:ln>
        </p:spPr>
        <p:txBody>
          <a:bodyPr/>
          <a:lstStyle/>
          <a:p>
            <a:endParaRPr lang="nl-NL"/>
          </a:p>
        </p:txBody>
      </p:sp>
      <p:sp>
        <p:nvSpPr>
          <p:cNvPr id="33" name="TextBox 33"/>
          <p:cNvSpPr txBox="1"/>
          <p:nvPr/>
        </p:nvSpPr>
        <p:spPr>
          <a:xfrm>
            <a:off x="16547585" y="9361236"/>
            <a:ext cx="1517332" cy="352293"/>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2024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0" y="504135"/>
            <a:ext cx="17765706" cy="10537502"/>
          </a:xfrm>
          <a:custGeom>
            <a:avLst/>
            <a:gdLst/>
            <a:ahLst/>
            <a:cxnLst/>
            <a:rect l="l" t="t" r="r" b="b"/>
            <a:pathLst>
              <a:path w="17765706" h="10537502">
                <a:moveTo>
                  <a:pt x="0" y="0"/>
                </a:moveTo>
                <a:lnTo>
                  <a:pt x="17765706" y="0"/>
                </a:lnTo>
                <a:lnTo>
                  <a:pt x="17765706" y="10537502"/>
                </a:lnTo>
                <a:lnTo>
                  <a:pt x="0" y="10537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TextBox 3"/>
          <p:cNvSpPr txBox="1"/>
          <p:nvPr/>
        </p:nvSpPr>
        <p:spPr>
          <a:xfrm>
            <a:off x="4235901" y="790575"/>
            <a:ext cx="10967737" cy="600075"/>
          </a:xfrm>
          <a:prstGeom prst="rect">
            <a:avLst/>
          </a:prstGeom>
        </p:spPr>
        <p:txBody>
          <a:bodyPr lIns="0" tIns="0" rIns="0" bIns="0" rtlCol="0" anchor="t">
            <a:spAutoFit/>
          </a:bodyPr>
          <a:lstStyle/>
          <a:p>
            <a:pPr algn="l">
              <a:lnSpc>
                <a:spcPts val="4559"/>
              </a:lnSpc>
            </a:pPr>
            <a:r>
              <a:rPr lang="en-US" sz="4800">
                <a:solidFill>
                  <a:srgbClr val="5C77B9"/>
                </a:solidFill>
                <a:latin typeface="Montserrat Bold"/>
              </a:rPr>
              <a:t>OuR Partners </a:t>
            </a:r>
            <a:r>
              <a:rPr lang="en-US" sz="4800">
                <a:solidFill>
                  <a:srgbClr val="000000"/>
                </a:solidFill>
                <a:latin typeface="Montserrat Bold"/>
              </a:rPr>
              <a:t>ABOUT IESF</a:t>
            </a:r>
          </a:p>
        </p:txBody>
      </p:sp>
      <p:sp>
        <p:nvSpPr>
          <p:cNvPr id="4" name="TextBox 4"/>
          <p:cNvSpPr txBox="1"/>
          <p:nvPr/>
        </p:nvSpPr>
        <p:spPr>
          <a:xfrm>
            <a:off x="1332844" y="1515920"/>
            <a:ext cx="16095800" cy="647568"/>
          </a:xfrm>
          <a:prstGeom prst="rect">
            <a:avLst/>
          </a:prstGeom>
        </p:spPr>
        <p:txBody>
          <a:bodyPr lIns="0" tIns="0" rIns="0" bIns="0" rtlCol="0" anchor="t">
            <a:spAutoFit/>
          </a:bodyPr>
          <a:lstStyle/>
          <a:p>
            <a:pPr algn="ctr">
              <a:lnSpc>
                <a:spcPts val="2619"/>
              </a:lnSpc>
            </a:pPr>
            <a:r>
              <a:rPr lang="en-US" sz="2183">
                <a:solidFill>
                  <a:srgbClr val="000000"/>
                </a:solidFill>
                <a:latin typeface="Montserrat"/>
              </a:rPr>
              <a:t>IESF enjoys global reach, helping international firms in mature markets while helping them forge ahead into emerging markets. Our local search consultants provide top value by finding the right talent to fit your exact needs.</a:t>
            </a:r>
          </a:p>
        </p:txBody>
      </p:sp>
      <p:sp>
        <p:nvSpPr>
          <p:cNvPr id="5" name="Freeform 5"/>
          <p:cNvSpPr/>
          <p:nvPr/>
        </p:nvSpPr>
        <p:spPr>
          <a:xfrm>
            <a:off x="482738" y="9132720"/>
            <a:ext cx="1700212" cy="846294"/>
          </a:xfrm>
          <a:custGeom>
            <a:avLst/>
            <a:gdLst/>
            <a:ahLst/>
            <a:cxnLst/>
            <a:rect l="l" t="t" r="r" b="b"/>
            <a:pathLst>
              <a:path w="1700212" h="846294">
                <a:moveTo>
                  <a:pt x="0" y="0"/>
                </a:moveTo>
                <a:lnTo>
                  <a:pt x="1700212" y="0"/>
                </a:lnTo>
                <a:lnTo>
                  <a:pt x="1700212" y="846294"/>
                </a:lnTo>
                <a:lnTo>
                  <a:pt x="0" y="846294"/>
                </a:lnTo>
                <a:lnTo>
                  <a:pt x="0" y="0"/>
                </a:lnTo>
                <a:close/>
              </a:path>
            </a:pathLst>
          </a:custGeom>
          <a:blipFill>
            <a:blip r:embed="rId4"/>
            <a:stretch>
              <a:fillRect t="-117" b="-117"/>
            </a:stretch>
          </a:blipFill>
        </p:spPr>
        <p:txBody>
          <a:bodyPr/>
          <a:lstStyle/>
          <a:p>
            <a:endParaRPr lang="nl-NL"/>
          </a:p>
        </p:txBody>
      </p:sp>
      <p:grpSp>
        <p:nvGrpSpPr>
          <p:cNvPr id="6" name="Group 6"/>
          <p:cNvGrpSpPr/>
          <p:nvPr/>
        </p:nvGrpSpPr>
        <p:grpSpPr>
          <a:xfrm>
            <a:off x="16324503" y="9241641"/>
            <a:ext cx="1963496" cy="589330"/>
            <a:chOff x="0" y="0"/>
            <a:chExt cx="2617994" cy="785774"/>
          </a:xfrm>
        </p:grpSpPr>
        <p:sp>
          <p:nvSpPr>
            <p:cNvPr id="7" name="Freeform 7"/>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8" name="TextBox 8"/>
          <p:cNvSpPr txBox="1"/>
          <p:nvPr/>
        </p:nvSpPr>
        <p:spPr>
          <a:xfrm>
            <a:off x="16547585" y="9361236"/>
            <a:ext cx="1517332" cy="352293"/>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2024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2314953" y="3457977"/>
            <a:ext cx="13672743" cy="3257550"/>
          </a:xfrm>
          <a:prstGeom prst="rect">
            <a:avLst/>
          </a:prstGeom>
        </p:spPr>
        <p:txBody>
          <a:bodyPr lIns="0" tIns="0" rIns="0" bIns="0" rtlCol="0" anchor="t">
            <a:spAutoFit/>
          </a:bodyPr>
          <a:lstStyle/>
          <a:p>
            <a:pPr algn="ctr">
              <a:lnSpc>
                <a:spcPts val="4320"/>
              </a:lnSpc>
            </a:pPr>
            <a:r>
              <a:rPr lang="en-US" sz="3600">
                <a:solidFill>
                  <a:srgbClr val="000000"/>
                </a:solidFill>
                <a:latin typeface="Montserrat"/>
              </a:rPr>
              <a:t>The world’s most recognized international executive search association. Identifying talent and leadership in </a:t>
            </a:r>
            <a:r>
              <a:rPr lang="en-US" sz="3600">
                <a:solidFill>
                  <a:srgbClr val="5C77B9"/>
                </a:solidFill>
                <a:latin typeface="Montserrat Bold"/>
              </a:rPr>
              <a:t>50 offices and 26 countries</a:t>
            </a:r>
            <a:r>
              <a:rPr lang="en-US" sz="3600">
                <a:solidFill>
                  <a:srgbClr val="5C77B9"/>
                </a:solidFill>
                <a:latin typeface="Montserrat"/>
              </a:rPr>
              <a:t>. </a:t>
            </a:r>
          </a:p>
          <a:p>
            <a:pPr algn="ctr">
              <a:lnSpc>
                <a:spcPts val="4320"/>
              </a:lnSpc>
            </a:pPr>
            <a:r>
              <a:rPr lang="en-US" sz="3600">
                <a:solidFill>
                  <a:srgbClr val="000000"/>
                </a:solidFill>
                <a:latin typeface="Montserrat"/>
              </a:rPr>
              <a:t>We are globally known as “The Local Experts” because we understand regional markets and their specific needs when it comes to retained executive recruitment.</a:t>
            </a:r>
          </a:p>
        </p:txBody>
      </p:sp>
      <p:grpSp>
        <p:nvGrpSpPr>
          <p:cNvPr id="3" name="Group 3"/>
          <p:cNvGrpSpPr/>
          <p:nvPr/>
        </p:nvGrpSpPr>
        <p:grpSpPr>
          <a:xfrm>
            <a:off x="0" y="8778240"/>
            <a:ext cx="18288000" cy="1508760"/>
            <a:chOff x="0" y="0"/>
            <a:chExt cx="24384000" cy="2011680"/>
          </a:xfrm>
        </p:grpSpPr>
        <p:sp>
          <p:nvSpPr>
            <p:cNvPr id="4" name="Freeform 4"/>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5" name="Freeform 5"/>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6" name="Group 6"/>
          <p:cNvGrpSpPr/>
          <p:nvPr/>
        </p:nvGrpSpPr>
        <p:grpSpPr>
          <a:xfrm>
            <a:off x="16324503" y="9241641"/>
            <a:ext cx="1963496" cy="589330"/>
            <a:chOff x="0" y="0"/>
            <a:chExt cx="2617994" cy="785774"/>
          </a:xfrm>
        </p:grpSpPr>
        <p:sp>
          <p:nvSpPr>
            <p:cNvPr id="7" name="Freeform 7"/>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8" name="Freeform 8"/>
          <p:cNvSpPr/>
          <p:nvPr/>
        </p:nvSpPr>
        <p:spPr>
          <a:xfrm>
            <a:off x="8711674" y="1552668"/>
            <a:ext cx="864651" cy="864651"/>
          </a:xfrm>
          <a:custGeom>
            <a:avLst/>
            <a:gdLst/>
            <a:ahLst/>
            <a:cxnLst/>
            <a:rect l="l" t="t" r="r" b="b"/>
            <a:pathLst>
              <a:path w="864651" h="864651">
                <a:moveTo>
                  <a:pt x="0" y="0"/>
                </a:moveTo>
                <a:lnTo>
                  <a:pt x="864652" y="0"/>
                </a:lnTo>
                <a:lnTo>
                  <a:pt x="864652" y="864651"/>
                </a:lnTo>
                <a:lnTo>
                  <a:pt x="0" y="8646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9" name="TextBox 9"/>
          <p:cNvSpPr txBox="1"/>
          <p:nvPr/>
        </p:nvSpPr>
        <p:spPr>
          <a:xfrm>
            <a:off x="5813679" y="2483994"/>
            <a:ext cx="6329553" cy="378078"/>
          </a:xfrm>
          <a:prstGeom prst="rect">
            <a:avLst/>
          </a:prstGeom>
        </p:spPr>
        <p:txBody>
          <a:bodyPr lIns="0" tIns="0" rIns="0" bIns="0" rtlCol="0" anchor="t">
            <a:spAutoFit/>
          </a:bodyPr>
          <a:lstStyle/>
          <a:p>
            <a:pPr algn="l">
              <a:lnSpc>
                <a:spcPts val="7128"/>
              </a:lnSpc>
            </a:pPr>
            <a:r>
              <a:rPr lang="en-US" sz="6600">
                <a:solidFill>
                  <a:srgbClr val="000000"/>
                </a:solidFill>
                <a:latin typeface="Montserrat Bold"/>
              </a:rPr>
              <a:t>WHO</a:t>
            </a:r>
            <a:r>
              <a:rPr lang="en-US" sz="6600">
                <a:solidFill>
                  <a:srgbClr val="5C77B9"/>
                </a:solidFill>
                <a:latin typeface="Montserrat Bold"/>
              </a:rPr>
              <a:t> WE</a:t>
            </a:r>
            <a:r>
              <a:rPr lang="en-US" sz="6600">
                <a:solidFill>
                  <a:srgbClr val="000000"/>
                </a:solidFill>
                <a:latin typeface="Montserrat Bold"/>
              </a:rPr>
              <a:t> ARE</a:t>
            </a:r>
          </a:p>
        </p:txBody>
      </p:sp>
      <p:sp>
        <p:nvSpPr>
          <p:cNvPr id="10" name="TextBox 10"/>
          <p:cNvSpPr txBox="1"/>
          <p:nvPr/>
        </p:nvSpPr>
        <p:spPr>
          <a:xfrm>
            <a:off x="16415944" y="9378242"/>
            <a:ext cx="1517332" cy="352293"/>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a:hlinkClick r:id="rId2" tooltip="https://www.linkedin.com/company/international-executive-search-federation/"/>
            </p:cNvPr>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2D3A5F"/>
            </a:solidFill>
          </p:spPr>
          <p:txBody>
            <a:bodyPr/>
            <a:lstStyle/>
            <a:p>
              <a:endParaRPr lang="nl-NL"/>
            </a:p>
          </p:txBody>
        </p:sp>
      </p:grpSp>
      <p:sp>
        <p:nvSpPr>
          <p:cNvPr id="4" name="Freeform 4"/>
          <p:cNvSpPr/>
          <p:nvPr/>
        </p:nvSpPr>
        <p:spPr>
          <a:xfrm>
            <a:off x="5953125" y="2300414"/>
            <a:ext cx="6381750" cy="3181350"/>
          </a:xfrm>
          <a:custGeom>
            <a:avLst/>
            <a:gdLst/>
            <a:ahLst/>
            <a:cxnLst/>
            <a:rect l="l" t="t" r="r" b="b"/>
            <a:pathLst>
              <a:path w="6381750" h="3181350">
                <a:moveTo>
                  <a:pt x="0" y="0"/>
                </a:moveTo>
                <a:lnTo>
                  <a:pt x="6381750" y="0"/>
                </a:lnTo>
                <a:lnTo>
                  <a:pt x="6381750" y="3181350"/>
                </a:lnTo>
                <a:lnTo>
                  <a:pt x="0" y="3181350"/>
                </a:lnTo>
                <a:lnTo>
                  <a:pt x="0" y="0"/>
                </a:lnTo>
                <a:close/>
              </a:path>
            </a:pathLst>
          </a:custGeom>
          <a:blipFill>
            <a:blip r:embed="rId3">
              <a:extLst>
                <a:ext uri="{96DAC541-7B7A-43D3-8B79-37D633B846F1}">
                  <asvg:svgBlip xmlns:asvg="http://schemas.microsoft.com/office/drawing/2016/SVG/main" r:embed="rId4"/>
                </a:ext>
              </a:extLst>
            </a:blip>
            <a:stretch>
              <a:fillRect t="-149" b="-149"/>
            </a:stretch>
          </a:blipFill>
        </p:spPr>
        <p:txBody>
          <a:bodyPr/>
          <a:lstStyle/>
          <a:p>
            <a:endParaRPr lang="nl-NL"/>
          </a:p>
        </p:txBody>
      </p:sp>
      <p:sp>
        <p:nvSpPr>
          <p:cNvPr id="5" name="Freeform 5"/>
          <p:cNvSpPr/>
          <p:nvPr/>
        </p:nvSpPr>
        <p:spPr>
          <a:xfrm>
            <a:off x="1593396" y="7788241"/>
            <a:ext cx="513515" cy="513515"/>
          </a:xfrm>
          <a:custGeom>
            <a:avLst/>
            <a:gdLst/>
            <a:ahLst/>
            <a:cxnLst/>
            <a:rect l="l" t="t" r="r" b="b"/>
            <a:pathLst>
              <a:path w="513515" h="513515">
                <a:moveTo>
                  <a:pt x="0" y="0"/>
                </a:moveTo>
                <a:lnTo>
                  <a:pt x="513516" y="0"/>
                </a:lnTo>
                <a:lnTo>
                  <a:pt x="513516" y="513516"/>
                </a:lnTo>
                <a:lnTo>
                  <a:pt x="0" y="5135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6" name="Freeform 6"/>
          <p:cNvSpPr/>
          <p:nvPr/>
        </p:nvSpPr>
        <p:spPr>
          <a:xfrm>
            <a:off x="12671343" y="7828847"/>
            <a:ext cx="469202" cy="547174"/>
          </a:xfrm>
          <a:custGeom>
            <a:avLst/>
            <a:gdLst/>
            <a:ahLst/>
            <a:cxnLst/>
            <a:rect l="l" t="t" r="r" b="b"/>
            <a:pathLst>
              <a:path w="469202" h="547174">
                <a:moveTo>
                  <a:pt x="0" y="0"/>
                </a:moveTo>
                <a:lnTo>
                  <a:pt x="469202" y="0"/>
                </a:lnTo>
                <a:lnTo>
                  <a:pt x="469202" y="547174"/>
                </a:lnTo>
                <a:lnTo>
                  <a:pt x="0" y="5471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7" name="Freeform 7"/>
          <p:cNvSpPr/>
          <p:nvPr/>
        </p:nvSpPr>
        <p:spPr>
          <a:xfrm>
            <a:off x="1613651" y="8785293"/>
            <a:ext cx="473007" cy="473007"/>
          </a:xfrm>
          <a:custGeom>
            <a:avLst/>
            <a:gdLst/>
            <a:ahLst/>
            <a:cxnLst/>
            <a:rect l="l" t="t" r="r" b="b"/>
            <a:pathLst>
              <a:path w="473007" h="473007">
                <a:moveTo>
                  <a:pt x="0" y="0"/>
                </a:moveTo>
                <a:lnTo>
                  <a:pt x="473006" y="0"/>
                </a:lnTo>
                <a:lnTo>
                  <a:pt x="473006" y="473007"/>
                </a:lnTo>
                <a:lnTo>
                  <a:pt x="0" y="4730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8" name="Freeform 8"/>
          <p:cNvSpPr/>
          <p:nvPr/>
        </p:nvSpPr>
        <p:spPr>
          <a:xfrm>
            <a:off x="12695583" y="8748525"/>
            <a:ext cx="444962" cy="444962"/>
          </a:xfrm>
          <a:custGeom>
            <a:avLst/>
            <a:gdLst/>
            <a:ahLst/>
            <a:cxnLst/>
            <a:rect l="l" t="t" r="r" b="b"/>
            <a:pathLst>
              <a:path w="444962" h="444962">
                <a:moveTo>
                  <a:pt x="0" y="0"/>
                </a:moveTo>
                <a:lnTo>
                  <a:pt x="444962" y="0"/>
                </a:lnTo>
                <a:lnTo>
                  <a:pt x="444962" y="444962"/>
                </a:lnTo>
                <a:lnTo>
                  <a:pt x="0" y="4449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nl-NL"/>
          </a:p>
        </p:txBody>
      </p:sp>
      <p:sp>
        <p:nvSpPr>
          <p:cNvPr id="9" name="TextBox 9"/>
          <p:cNvSpPr txBox="1"/>
          <p:nvPr/>
        </p:nvSpPr>
        <p:spPr>
          <a:xfrm>
            <a:off x="13407245" y="8788843"/>
            <a:ext cx="1871100" cy="314193"/>
          </a:xfrm>
          <a:prstGeom prst="rect">
            <a:avLst/>
          </a:prstGeom>
        </p:spPr>
        <p:txBody>
          <a:bodyPr lIns="0" tIns="0" rIns="0" bIns="0" rtlCol="0" anchor="t">
            <a:spAutoFit/>
          </a:bodyPr>
          <a:lstStyle/>
          <a:p>
            <a:pPr algn="ctr">
              <a:lnSpc>
                <a:spcPts val="2519"/>
              </a:lnSpc>
              <a:spcBef>
                <a:spcPct val="0"/>
              </a:spcBef>
            </a:pPr>
            <a:r>
              <a:rPr lang="en-US" sz="2099">
                <a:solidFill>
                  <a:srgbClr val="FFFFFF"/>
                </a:solidFill>
                <a:latin typeface="Montserrat Light"/>
              </a:rPr>
              <a:t>info@iesf.com</a:t>
            </a:r>
          </a:p>
        </p:txBody>
      </p:sp>
      <p:sp>
        <p:nvSpPr>
          <p:cNvPr id="10" name="TextBox 10"/>
          <p:cNvSpPr txBox="1"/>
          <p:nvPr/>
        </p:nvSpPr>
        <p:spPr>
          <a:xfrm>
            <a:off x="13407245" y="7945338"/>
            <a:ext cx="2177686" cy="314193"/>
          </a:xfrm>
          <a:prstGeom prst="rect">
            <a:avLst/>
          </a:prstGeom>
        </p:spPr>
        <p:txBody>
          <a:bodyPr lIns="0" tIns="0" rIns="0" bIns="0" rtlCol="0" anchor="t">
            <a:spAutoFit/>
          </a:bodyPr>
          <a:lstStyle/>
          <a:p>
            <a:pPr algn="ctr">
              <a:lnSpc>
                <a:spcPts val="2519"/>
              </a:lnSpc>
              <a:spcBef>
                <a:spcPct val="0"/>
              </a:spcBef>
            </a:pPr>
            <a:r>
              <a:rPr lang="en-US" sz="2099">
                <a:solidFill>
                  <a:srgbClr val="FFFFFF"/>
                </a:solidFill>
                <a:latin typeface="Montserrat Light"/>
              </a:rPr>
              <a:t>+34 93 238 54 86</a:t>
            </a:r>
          </a:p>
        </p:txBody>
      </p:sp>
      <p:sp>
        <p:nvSpPr>
          <p:cNvPr id="11" name="TextBox 11"/>
          <p:cNvSpPr txBox="1"/>
          <p:nvPr/>
        </p:nvSpPr>
        <p:spPr>
          <a:xfrm>
            <a:off x="2349107" y="7905300"/>
            <a:ext cx="5623322" cy="356234"/>
          </a:xfrm>
          <a:prstGeom prst="rect">
            <a:avLst/>
          </a:prstGeom>
        </p:spPr>
        <p:txBody>
          <a:bodyPr lIns="0" tIns="0" rIns="0" bIns="0" rtlCol="0" anchor="t">
            <a:spAutoFit/>
          </a:bodyPr>
          <a:lstStyle/>
          <a:p>
            <a:pPr algn="ctr">
              <a:lnSpc>
                <a:spcPts val="2940"/>
              </a:lnSpc>
            </a:pPr>
            <a:r>
              <a:rPr lang="en-US" sz="2100">
                <a:solidFill>
                  <a:srgbClr val="FFFFFF"/>
                </a:solidFill>
                <a:latin typeface="Montserrat"/>
                <a:hlinkClick r:id="rId2" tooltip="https://www.linkedin.com/company/international-executive-search-federation/"/>
              </a:rPr>
              <a:t>International Executive Search Federation</a:t>
            </a:r>
          </a:p>
        </p:txBody>
      </p:sp>
      <p:sp>
        <p:nvSpPr>
          <p:cNvPr id="12" name="TextBox 12"/>
          <p:cNvSpPr txBox="1"/>
          <p:nvPr/>
        </p:nvSpPr>
        <p:spPr>
          <a:xfrm>
            <a:off x="2349156" y="8824663"/>
            <a:ext cx="5623223" cy="356234"/>
          </a:xfrm>
          <a:prstGeom prst="rect">
            <a:avLst/>
          </a:prstGeom>
        </p:spPr>
        <p:txBody>
          <a:bodyPr lIns="0" tIns="0" rIns="0" bIns="0" rtlCol="0" anchor="t">
            <a:spAutoFit/>
          </a:bodyPr>
          <a:lstStyle/>
          <a:p>
            <a:pPr>
              <a:lnSpc>
                <a:spcPts val="2940"/>
              </a:lnSpc>
            </a:pPr>
            <a:r>
              <a:rPr lang="en-US" sz="2100">
                <a:solidFill>
                  <a:srgbClr val="FFFFFF"/>
                </a:solidFill>
                <a:latin typeface="Montserrat"/>
                <a:hlinkClick r:id="rId13" tooltip="http://www.iesf.com"/>
              </a:rPr>
              <a:t>iesf.com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3899836" y="2723859"/>
            <a:ext cx="13635514" cy="7411301"/>
          </a:xfrm>
          <a:prstGeom prst="rect">
            <a:avLst/>
          </a:prstGeom>
        </p:spPr>
        <p:txBody>
          <a:bodyPr lIns="0" tIns="0" rIns="0" bIns="0" rtlCol="0" anchor="t">
            <a:spAutoFit/>
          </a:bodyPr>
          <a:lstStyle/>
          <a:p>
            <a:pPr algn="just">
              <a:lnSpc>
                <a:spcPts val="2684"/>
              </a:lnSpc>
            </a:pPr>
            <a:r>
              <a:rPr lang="en-US" sz="2000">
                <a:solidFill>
                  <a:srgbClr val="000000"/>
                </a:solidFill>
                <a:latin typeface="Montserrat"/>
              </a:rPr>
              <a:t>Navigating today's challenging business world involves attracting and retaining top-level leaders.</a:t>
            </a:r>
          </a:p>
          <a:p>
            <a:pPr algn="just">
              <a:lnSpc>
                <a:spcPts val="2684"/>
              </a:lnSpc>
            </a:pPr>
            <a:r>
              <a:rPr lang="en-US" sz="2000">
                <a:solidFill>
                  <a:srgbClr val="000000"/>
                </a:solidFill>
                <a:latin typeface="Montserrat"/>
              </a:rPr>
              <a:t>The introduction of these new leaders is crucial; it shapes market narratives, strengthens consumer trust, and revitalizes teams and the workforce.</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When our clients choose an executive search partner, it's not just a decision but a fundamental strategy that will resonate in the future of their company.</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That's why companies must consider what truly distinguishes a competent executive search firm—one with deep industry knowledge, local insights, up-to-date technological tools, and an understanding of candidates' evolving expectations.</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This is what our clients expect from us, and what IESF seeks in each of its partners within this global network. Thus, we are at the forefront of executive search and leadership consulting, known for our global and local knowledge.</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Partnering with firms that embody this professional rigor in executive search means making a choice, committing to excellence, and promising a prosperous corporate future.</a:t>
            </a:r>
          </a:p>
          <a:p>
            <a:pPr algn="just">
              <a:lnSpc>
                <a:spcPts val="2818"/>
              </a:lnSpc>
            </a:pPr>
            <a:endParaRPr lang="en-US" sz="2000">
              <a:solidFill>
                <a:srgbClr val="000000"/>
              </a:solidFill>
              <a:latin typeface="Montserrat"/>
            </a:endParaRPr>
          </a:p>
          <a:p>
            <a:pPr algn="just">
              <a:lnSpc>
                <a:spcPts val="2818"/>
              </a:lnSpc>
            </a:pPr>
            <a:endParaRPr lang="en-US" sz="2000">
              <a:solidFill>
                <a:srgbClr val="000000"/>
              </a:solidFill>
              <a:latin typeface="Montserrat"/>
            </a:endParaRPr>
          </a:p>
          <a:p>
            <a:pPr algn="just">
              <a:lnSpc>
                <a:spcPts val="2818"/>
              </a:lnSpc>
            </a:pPr>
            <a:endParaRPr lang="en-US" sz="2000">
              <a:solidFill>
                <a:srgbClr val="000000"/>
              </a:solidFill>
              <a:latin typeface="Montserrat"/>
            </a:endParaRPr>
          </a:p>
          <a:p>
            <a:pPr algn="just">
              <a:lnSpc>
                <a:spcPts val="2818"/>
              </a:lnSpc>
            </a:pPr>
            <a:endParaRPr lang="en-US" sz="2000">
              <a:solidFill>
                <a:srgbClr val="000000"/>
              </a:solidFill>
              <a:latin typeface="Montserrat"/>
            </a:endParaRPr>
          </a:p>
          <a:p>
            <a:pPr algn="just">
              <a:lnSpc>
                <a:spcPts val="2820"/>
              </a:lnSpc>
            </a:pPr>
            <a:endParaRPr lang="en-US" sz="2000">
              <a:solidFill>
                <a:srgbClr val="000000"/>
              </a:solidFill>
              <a:latin typeface="Montserrat"/>
            </a:endParaRPr>
          </a:p>
        </p:txBody>
      </p:sp>
      <p:grpSp>
        <p:nvGrpSpPr>
          <p:cNvPr id="3" name="Group 3"/>
          <p:cNvGrpSpPr/>
          <p:nvPr/>
        </p:nvGrpSpPr>
        <p:grpSpPr>
          <a:xfrm>
            <a:off x="0" y="8778240"/>
            <a:ext cx="18288000" cy="1508760"/>
            <a:chOff x="0" y="0"/>
            <a:chExt cx="24384000" cy="2011680"/>
          </a:xfrm>
        </p:grpSpPr>
        <p:sp>
          <p:nvSpPr>
            <p:cNvPr id="4" name="Freeform 4"/>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5" name="Freeform 5"/>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6" name="Group 6"/>
          <p:cNvGrpSpPr/>
          <p:nvPr/>
        </p:nvGrpSpPr>
        <p:grpSpPr>
          <a:xfrm>
            <a:off x="16324503" y="9241641"/>
            <a:ext cx="1963496" cy="589330"/>
            <a:chOff x="0" y="0"/>
            <a:chExt cx="2617994" cy="785774"/>
          </a:xfrm>
        </p:grpSpPr>
        <p:sp>
          <p:nvSpPr>
            <p:cNvPr id="7" name="Freeform 7"/>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8" name="TextBox 8"/>
          <p:cNvSpPr txBox="1"/>
          <p:nvPr/>
        </p:nvSpPr>
        <p:spPr>
          <a:xfrm>
            <a:off x="16415944" y="9378242"/>
            <a:ext cx="1517332" cy="352293"/>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03</a:t>
            </a:r>
          </a:p>
        </p:txBody>
      </p:sp>
      <p:sp>
        <p:nvSpPr>
          <p:cNvPr id="9" name="TextBox 9"/>
          <p:cNvSpPr txBox="1"/>
          <p:nvPr/>
        </p:nvSpPr>
        <p:spPr>
          <a:xfrm>
            <a:off x="3899836" y="1351737"/>
            <a:ext cx="8965692" cy="1123719"/>
          </a:xfrm>
          <a:prstGeom prst="rect">
            <a:avLst/>
          </a:prstGeom>
        </p:spPr>
        <p:txBody>
          <a:bodyPr lIns="0" tIns="0" rIns="0" bIns="0" rtlCol="0" anchor="t">
            <a:spAutoFit/>
          </a:bodyPr>
          <a:lstStyle/>
          <a:p>
            <a:pPr algn="l">
              <a:lnSpc>
                <a:spcPts val="5759"/>
              </a:lnSpc>
            </a:pPr>
            <a:r>
              <a:rPr lang="en-US" sz="4800">
                <a:solidFill>
                  <a:srgbClr val="5C77B9"/>
                </a:solidFill>
                <a:latin typeface="Montserrat Bold"/>
              </a:rPr>
              <a:t>Gertjan van de Groep</a:t>
            </a:r>
          </a:p>
          <a:p>
            <a:pPr algn="l">
              <a:lnSpc>
                <a:spcPts val="3240"/>
              </a:lnSpc>
            </a:pPr>
            <a:r>
              <a:rPr lang="en-US" sz="2700">
                <a:solidFill>
                  <a:srgbClr val="000000"/>
                </a:solidFill>
                <a:latin typeface="Montserrat Bold"/>
              </a:rPr>
              <a:t>NETHERLANDS</a:t>
            </a:r>
          </a:p>
        </p:txBody>
      </p:sp>
      <p:grpSp>
        <p:nvGrpSpPr>
          <p:cNvPr id="10" name="Group 10"/>
          <p:cNvGrpSpPr/>
          <p:nvPr/>
        </p:nvGrpSpPr>
        <p:grpSpPr>
          <a:xfrm>
            <a:off x="3991316" y="859921"/>
            <a:ext cx="2209051" cy="436570"/>
            <a:chOff x="0" y="0"/>
            <a:chExt cx="2945402" cy="582094"/>
          </a:xfrm>
        </p:grpSpPr>
        <p:sp>
          <p:nvSpPr>
            <p:cNvPr id="11" name="Freeform 11"/>
            <p:cNvSpPr/>
            <p:nvPr/>
          </p:nvSpPr>
          <p:spPr>
            <a:xfrm>
              <a:off x="0" y="0"/>
              <a:ext cx="2945384" cy="582041"/>
            </a:xfrm>
            <a:custGeom>
              <a:avLst/>
              <a:gdLst/>
              <a:ahLst/>
              <a:cxnLst/>
              <a:rect l="l" t="t" r="r" b="b"/>
              <a:pathLst>
                <a:path w="2945384" h="582041">
                  <a:moveTo>
                    <a:pt x="0" y="0"/>
                  </a:moveTo>
                  <a:lnTo>
                    <a:pt x="2945384" y="0"/>
                  </a:lnTo>
                  <a:lnTo>
                    <a:pt x="2945384" y="582041"/>
                  </a:lnTo>
                  <a:lnTo>
                    <a:pt x="0" y="582041"/>
                  </a:lnTo>
                  <a:close/>
                </a:path>
              </a:pathLst>
            </a:custGeom>
            <a:solidFill>
              <a:srgbClr val="2D3A5F"/>
            </a:solidFill>
          </p:spPr>
          <p:txBody>
            <a:bodyPr/>
            <a:lstStyle/>
            <a:p>
              <a:endParaRPr lang="nl-NL"/>
            </a:p>
          </p:txBody>
        </p:sp>
      </p:grpSp>
      <p:sp>
        <p:nvSpPr>
          <p:cNvPr id="12" name="TextBox 12"/>
          <p:cNvSpPr txBox="1"/>
          <p:nvPr/>
        </p:nvSpPr>
        <p:spPr>
          <a:xfrm>
            <a:off x="4082757" y="878631"/>
            <a:ext cx="2222653" cy="406866"/>
          </a:xfrm>
          <a:prstGeom prst="rect">
            <a:avLst/>
          </a:prstGeom>
        </p:spPr>
        <p:txBody>
          <a:bodyPr lIns="0" tIns="0" rIns="0" bIns="0" rtlCol="0" anchor="t">
            <a:spAutoFit/>
          </a:bodyPr>
          <a:lstStyle/>
          <a:p>
            <a:pPr algn="l">
              <a:lnSpc>
                <a:spcPts val="2879"/>
              </a:lnSpc>
            </a:pPr>
            <a:r>
              <a:rPr lang="en-US" sz="2400">
                <a:solidFill>
                  <a:srgbClr val="FFFFFF"/>
                </a:solidFill>
                <a:latin typeface="Montserrat"/>
              </a:rPr>
              <a:t>PRESIDENT</a:t>
            </a:r>
          </a:p>
        </p:txBody>
      </p:sp>
      <p:grpSp>
        <p:nvGrpSpPr>
          <p:cNvPr id="13" name="Group 13"/>
          <p:cNvGrpSpPr/>
          <p:nvPr/>
        </p:nvGrpSpPr>
        <p:grpSpPr>
          <a:xfrm>
            <a:off x="11722" y="0"/>
            <a:ext cx="2360553" cy="8812252"/>
            <a:chOff x="0" y="0"/>
            <a:chExt cx="3147404" cy="11749670"/>
          </a:xfrm>
        </p:grpSpPr>
        <p:sp>
          <p:nvSpPr>
            <p:cNvPr id="14" name="Freeform 14"/>
            <p:cNvSpPr/>
            <p:nvPr/>
          </p:nvSpPr>
          <p:spPr>
            <a:xfrm>
              <a:off x="0" y="0"/>
              <a:ext cx="3147441" cy="11749659"/>
            </a:xfrm>
            <a:custGeom>
              <a:avLst/>
              <a:gdLst/>
              <a:ahLst/>
              <a:cxnLst/>
              <a:rect l="l" t="t" r="r" b="b"/>
              <a:pathLst>
                <a:path w="3147441" h="11749659">
                  <a:moveTo>
                    <a:pt x="0" y="0"/>
                  </a:moveTo>
                  <a:lnTo>
                    <a:pt x="3147441" y="0"/>
                  </a:lnTo>
                  <a:lnTo>
                    <a:pt x="3147441" y="11749659"/>
                  </a:lnTo>
                  <a:lnTo>
                    <a:pt x="0" y="11749659"/>
                  </a:lnTo>
                  <a:close/>
                </a:path>
              </a:pathLst>
            </a:custGeom>
            <a:solidFill>
              <a:srgbClr val="2D3A5F"/>
            </a:solidFill>
          </p:spPr>
          <p:txBody>
            <a:bodyPr/>
            <a:lstStyle/>
            <a:p>
              <a:endParaRPr lang="nl-NL"/>
            </a:p>
          </p:txBody>
        </p:sp>
      </p:grpSp>
      <p:grpSp>
        <p:nvGrpSpPr>
          <p:cNvPr id="15" name="Group 15"/>
          <p:cNvGrpSpPr/>
          <p:nvPr/>
        </p:nvGrpSpPr>
        <p:grpSpPr>
          <a:xfrm>
            <a:off x="1342233" y="606898"/>
            <a:ext cx="2388816" cy="2388816"/>
            <a:chOff x="0" y="0"/>
            <a:chExt cx="3185088" cy="3185088"/>
          </a:xfrm>
        </p:grpSpPr>
        <p:sp>
          <p:nvSpPr>
            <p:cNvPr id="16" name="Freeform 16"/>
            <p:cNvSpPr/>
            <p:nvPr/>
          </p:nvSpPr>
          <p:spPr>
            <a:xfrm>
              <a:off x="25400" y="25400"/>
              <a:ext cx="3147441" cy="3147441"/>
            </a:xfrm>
            <a:custGeom>
              <a:avLst/>
              <a:gdLst/>
              <a:ahLst/>
              <a:cxnLst/>
              <a:rect l="l" t="t" r="r" b="b"/>
              <a:pathLst>
                <a:path w="3147441" h="3147441">
                  <a:moveTo>
                    <a:pt x="0" y="1573657"/>
                  </a:moveTo>
                  <a:cubicBezTo>
                    <a:pt x="0" y="704596"/>
                    <a:pt x="704596" y="0"/>
                    <a:pt x="1573657" y="0"/>
                  </a:cubicBezTo>
                  <a:cubicBezTo>
                    <a:pt x="2442718" y="0"/>
                    <a:pt x="3147441" y="704596"/>
                    <a:pt x="3147441" y="1573657"/>
                  </a:cubicBezTo>
                  <a:cubicBezTo>
                    <a:pt x="3147441" y="2442718"/>
                    <a:pt x="2442845" y="3147441"/>
                    <a:pt x="1573657" y="3147441"/>
                  </a:cubicBezTo>
                  <a:cubicBezTo>
                    <a:pt x="704469" y="3147441"/>
                    <a:pt x="0" y="2442845"/>
                    <a:pt x="0" y="1573657"/>
                  </a:cubicBezTo>
                  <a:close/>
                </a:path>
              </a:pathLst>
            </a:custGeom>
            <a:solidFill>
              <a:srgbClr val="FFFFFF"/>
            </a:solidFill>
          </p:spPr>
          <p:txBody>
            <a:bodyPr/>
            <a:lstStyle/>
            <a:p>
              <a:endParaRPr lang="nl-NL"/>
            </a:p>
          </p:txBody>
        </p:sp>
        <p:sp>
          <p:nvSpPr>
            <p:cNvPr id="17" name="Freeform 17"/>
            <p:cNvSpPr/>
            <p:nvPr/>
          </p:nvSpPr>
          <p:spPr>
            <a:xfrm>
              <a:off x="0" y="0"/>
              <a:ext cx="3198114" cy="3198241"/>
            </a:xfrm>
            <a:custGeom>
              <a:avLst/>
              <a:gdLst/>
              <a:ahLst/>
              <a:cxnLst/>
              <a:rect l="l" t="t" r="r" b="b"/>
              <a:pathLst>
                <a:path w="3198114" h="3198241">
                  <a:moveTo>
                    <a:pt x="0" y="1599057"/>
                  </a:moveTo>
                  <a:cubicBezTo>
                    <a:pt x="0" y="715899"/>
                    <a:pt x="715899" y="0"/>
                    <a:pt x="1599057" y="0"/>
                  </a:cubicBezTo>
                  <a:lnTo>
                    <a:pt x="1599057" y="25400"/>
                  </a:lnTo>
                  <a:lnTo>
                    <a:pt x="1599057" y="0"/>
                  </a:lnTo>
                  <a:cubicBezTo>
                    <a:pt x="2482215" y="0"/>
                    <a:pt x="3198114" y="715899"/>
                    <a:pt x="3198114" y="1599057"/>
                  </a:cubicBezTo>
                  <a:cubicBezTo>
                    <a:pt x="3198114" y="2482215"/>
                    <a:pt x="2482215" y="3198241"/>
                    <a:pt x="1599057" y="3198241"/>
                  </a:cubicBezTo>
                  <a:lnTo>
                    <a:pt x="1599057" y="3172841"/>
                  </a:lnTo>
                  <a:lnTo>
                    <a:pt x="1599057" y="3198241"/>
                  </a:lnTo>
                  <a:cubicBezTo>
                    <a:pt x="715899" y="3198241"/>
                    <a:pt x="0" y="2482215"/>
                    <a:pt x="0" y="1599057"/>
                  </a:cubicBezTo>
                  <a:lnTo>
                    <a:pt x="25400" y="1599057"/>
                  </a:lnTo>
                  <a:lnTo>
                    <a:pt x="46736" y="1612773"/>
                  </a:lnTo>
                  <a:cubicBezTo>
                    <a:pt x="40640" y="1622298"/>
                    <a:pt x="29083" y="1626616"/>
                    <a:pt x="18161" y="1623441"/>
                  </a:cubicBezTo>
                  <a:cubicBezTo>
                    <a:pt x="7239" y="1620266"/>
                    <a:pt x="0" y="1610360"/>
                    <a:pt x="0" y="1599057"/>
                  </a:cubicBezTo>
                  <a:moveTo>
                    <a:pt x="50800" y="1599057"/>
                  </a:moveTo>
                  <a:lnTo>
                    <a:pt x="25400" y="1599057"/>
                  </a:lnTo>
                  <a:lnTo>
                    <a:pt x="4064" y="1585341"/>
                  </a:lnTo>
                  <a:cubicBezTo>
                    <a:pt x="10160" y="1575816"/>
                    <a:pt x="21717" y="1571498"/>
                    <a:pt x="32639" y="1574673"/>
                  </a:cubicBezTo>
                  <a:cubicBezTo>
                    <a:pt x="43561" y="1577848"/>
                    <a:pt x="50800" y="1587881"/>
                    <a:pt x="50800" y="1599057"/>
                  </a:cubicBezTo>
                  <a:cubicBezTo>
                    <a:pt x="50800" y="2454148"/>
                    <a:pt x="743966" y="3147314"/>
                    <a:pt x="1599057" y="3147314"/>
                  </a:cubicBezTo>
                  <a:cubicBezTo>
                    <a:pt x="2454148" y="3147314"/>
                    <a:pt x="3147314" y="2454148"/>
                    <a:pt x="3147314" y="1599057"/>
                  </a:cubicBezTo>
                  <a:lnTo>
                    <a:pt x="3172714" y="1599057"/>
                  </a:lnTo>
                  <a:lnTo>
                    <a:pt x="3147314" y="1599057"/>
                  </a:lnTo>
                  <a:cubicBezTo>
                    <a:pt x="3147441" y="743966"/>
                    <a:pt x="2454148" y="50800"/>
                    <a:pt x="1599057" y="50800"/>
                  </a:cubicBezTo>
                  <a:lnTo>
                    <a:pt x="1599057" y="25400"/>
                  </a:lnTo>
                  <a:lnTo>
                    <a:pt x="1599057" y="50800"/>
                  </a:lnTo>
                  <a:cubicBezTo>
                    <a:pt x="743966" y="50800"/>
                    <a:pt x="50800" y="743966"/>
                    <a:pt x="50800" y="1599057"/>
                  </a:cubicBezTo>
                  <a:close/>
                </a:path>
              </a:pathLst>
            </a:custGeom>
            <a:solidFill>
              <a:srgbClr val="FFFFFF"/>
            </a:solidFill>
          </p:spPr>
          <p:txBody>
            <a:bodyPr/>
            <a:lstStyle/>
            <a:p>
              <a:endParaRPr lang="nl-NL"/>
            </a:p>
          </p:txBody>
        </p:sp>
      </p:grpSp>
      <p:grpSp>
        <p:nvGrpSpPr>
          <p:cNvPr id="18" name="Group 18"/>
          <p:cNvGrpSpPr/>
          <p:nvPr/>
        </p:nvGrpSpPr>
        <p:grpSpPr>
          <a:xfrm>
            <a:off x="1326335" y="591000"/>
            <a:ext cx="2420613" cy="2420613"/>
            <a:chOff x="0" y="0"/>
            <a:chExt cx="3227483" cy="3227483"/>
          </a:xfrm>
        </p:grpSpPr>
        <p:sp>
          <p:nvSpPr>
            <p:cNvPr id="19" name="Freeform 19"/>
            <p:cNvSpPr/>
            <p:nvPr/>
          </p:nvSpPr>
          <p:spPr>
            <a:xfrm>
              <a:off x="53975" y="53975"/>
              <a:ext cx="3147441" cy="3147441"/>
            </a:xfrm>
            <a:custGeom>
              <a:avLst/>
              <a:gdLst/>
              <a:ahLst/>
              <a:cxnLst/>
              <a:rect l="l" t="t" r="r" b="b"/>
              <a:pathLst>
                <a:path w="3147441" h="3147441">
                  <a:moveTo>
                    <a:pt x="0" y="1573657"/>
                  </a:moveTo>
                  <a:cubicBezTo>
                    <a:pt x="0" y="704596"/>
                    <a:pt x="704596" y="0"/>
                    <a:pt x="1573657" y="0"/>
                  </a:cubicBezTo>
                  <a:cubicBezTo>
                    <a:pt x="2442718" y="0"/>
                    <a:pt x="3147441" y="704596"/>
                    <a:pt x="3147441" y="1573657"/>
                  </a:cubicBezTo>
                  <a:cubicBezTo>
                    <a:pt x="3147441" y="2442718"/>
                    <a:pt x="2442845" y="3147441"/>
                    <a:pt x="1573657" y="3147441"/>
                  </a:cubicBezTo>
                  <a:cubicBezTo>
                    <a:pt x="704469" y="3147441"/>
                    <a:pt x="0" y="2442845"/>
                    <a:pt x="0" y="1573657"/>
                  </a:cubicBezTo>
                  <a:close/>
                </a:path>
              </a:pathLst>
            </a:custGeom>
            <a:blipFill>
              <a:blip r:embed="rId4"/>
              <a:stretch>
                <a:fillRect l="-1714" t="-30462" r="-828" b="-29575"/>
              </a:stretch>
            </a:blipFill>
          </p:spPr>
          <p:txBody>
            <a:bodyPr/>
            <a:lstStyle/>
            <a:p>
              <a:endParaRPr lang="nl-NL"/>
            </a:p>
          </p:txBody>
        </p:sp>
        <p:sp>
          <p:nvSpPr>
            <p:cNvPr id="20" name="Freeform 20"/>
            <p:cNvSpPr/>
            <p:nvPr/>
          </p:nvSpPr>
          <p:spPr>
            <a:xfrm>
              <a:off x="0" y="0"/>
              <a:ext cx="3255264" cy="3255391"/>
            </a:xfrm>
            <a:custGeom>
              <a:avLst/>
              <a:gdLst/>
              <a:ahLst/>
              <a:cxnLst/>
              <a:rect l="l" t="t" r="r" b="b"/>
              <a:pathLst>
                <a:path w="3255264" h="3255391">
                  <a:moveTo>
                    <a:pt x="0" y="1627632"/>
                  </a:moveTo>
                  <a:cubicBezTo>
                    <a:pt x="0" y="728726"/>
                    <a:pt x="728726" y="0"/>
                    <a:pt x="1627632" y="0"/>
                  </a:cubicBezTo>
                  <a:lnTo>
                    <a:pt x="1627632" y="53975"/>
                  </a:lnTo>
                  <a:lnTo>
                    <a:pt x="1627632" y="0"/>
                  </a:lnTo>
                  <a:cubicBezTo>
                    <a:pt x="2526538" y="0"/>
                    <a:pt x="3255264" y="728726"/>
                    <a:pt x="3255264" y="1627632"/>
                  </a:cubicBezTo>
                  <a:cubicBezTo>
                    <a:pt x="3255264" y="2526538"/>
                    <a:pt x="2526665" y="3255391"/>
                    <a:pt x="1627632" y="3255391"/>
                  </a:cubicBezTo>
                  <a:lnTo>
                    <a:pt x="1627632" y="3201416"/>
                  </a:lnTo>
                  <a:lnTo>
                    <a:pt x="1627632" y="3255391"/>
                  </a:lnTo>
                  <a:cubicBezTo>
                    <a:pt x="728726" y="3255391"/>
                    <a:pt x="0" y="2526665"/>
                    <a:pt x="0" y="1627632"/>
                  </a:cubicBezTo>
                  <a:lnTo>
                    <a:pt x="53975" y="1627632"/>
                  </a:lnTo>
                  <a:lnTo>
                    <a:pt x="99695" y="1656207"/>
                  </a:lnTo>
                  <a:cubicBezTo>
                    <a:pt x="86995" y="1676654"/>
                    <a:pt x="62230" y="1686179"/>
                    <a:pt x="38989" y="1679448"/>
                  </a:cubicBezTo>
                  <a:cubicBezTo>
                    <a:pt x="15748" y="1672717"/>
                    <a:pt x="0" y="1651762"/>
                    <a:pt x="0" y="1627632"/>
                  </a:cubicBezTo>
                  <a:moveTo>
                    <a:pt x="107950" y="1627632"/>
                  </a:moveTo>
                  <a:lnTo>
                    <a:pt x="53975" y="1627632"/>
                  </a:lnTo>
                  <a:lnTo>
                    <a:pt x="8255" y="1599057"/>
                  </a:lnTo>
                  <a:cubicBezTo>
                    <a:pt x="20955" y="1578610"/>
                    <a:pt x="45720" y="1569085"/>
                    <a:pt x="68961" y="1575816"/>
                  </a:cubicBezTo>
                  <a:cubicBezTo>
                    <a:pt x="92202" y="1582547"/>
                    <a:pt x="108077" y="1603629"/>
                    <a:pt x="108077" y="1627759"/>
                  </a:cubicBezTo>
                  <a:cubicBezTo>
                    <a:pt x="108077" y="2467102"/>
                    <a:pt x="788543" y="3147441"/>
                    <a:pt x="1627759" y="3147441"/>
                  </a:cubicBezTo>
                  <a:cubicBezTo>
                    <a:pt x="2466975" y="3147441"/>
                    <a:pt x="3147441" y="2466975"/>
                    <a:pt x="3147441" y="1627759"/>
                  </a:cubicBezTo>
                  <a:lnTo>
                    <a:pt x="3201416" y="1627759"/>
                  </a:lnTo>
                  <a:lnTo>
                    <a:pt x="3147441" y="1627759"/>
                  </a:lnTo>
                  <a:cubicBezTo>
                    <a:pt x="3147441" y="788416"/>
                    <a:pt x="2466975" y="107950"/>
                    <a:pt x="1627632" y="107950"/>
                  </a:cubicBezTo>
                  <a:lnTo>
                    <a:pt x="1627632" y="53975"/>
                  </a:lnTo>
                  <a:lnTo>
                    <a:pt x="1627632" y="107950"/>
                  </a:lnTo>
                  <a:cubicBezTo>
                    <a:pt x="788416" y="107950"/>
                    <a:pt x="107950" y="788416"/>
                    <a:pt x="107950" y="1627632"/>
                  </a:cubicBezTo>
                  <a:close/>
                </a:path>
              </a:pathLst>
            </a:custGeom>
            <a:solidFill>
              <a:srgbClr val="FFFFFF"/>
            </a:solidFill>
          </p:spPr>
          <p:txBody>
            <a:bodyPr/>
            <a:lstStyle/>
            <a:p>
              <a:endParaRPr lang="nl-NL"/>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0936182" y="2839687"/>
            <a:ext cx="965615" cy="1023490"/>
          </a:xfrm>
          <a:custGeom>
            <a:avLst/>
            <a:gdLst/>
            <a:ahLst/>
            <a:cxnLst/>
            <a:rect l="l" t="t" r="r" b="b"/>
            <a:pathLst>
              <a:path w="965615" h="1023490">
                <a:moveTo>
                  <a:pt x="0" y="0"/>
                </a:moveTo>
                <a:lnTo>
                  <a:pt x="965614" y="0"/>
                </a:lnTo>
                <a:lnTo>
                  <a:pt x="965614" y="1023491"/>
                </a:lnTo>
                <a:lnTo>
                  <a:pt x="0" y="1023491"/>
                </a:lnTo>
                <a:lnTo>
                  <a:pt x="0" y="0"/>
                </a:lnTo>
                <a:close/>
              </a:path>
            </a:pathLst>
          </a:custGeom>
          <a:blipFill>
            <a:blip r:embed="rId3">
              <a:extLst>
                <a:ext uri="{96DAC541-7B7A-43D3-8B79-37D633B846F1}">
                  <asvg:svgBlip xmlns:asvg="http://schemas.microsoft.com/office/drawing/2016/SVG/main" r:embed="rId4"/>
                </a:ext>
              </a:extLst>
            </a:blip>
            <a:stretch>
              <a:fillRect l="-2996" r="-2996"/>
            </a:stretch>
          </a:blipFill>
        </p:spPr>
        <p:txBody>
          <a:bodyPr/>
          <a:lstStyle/>
          <a:p>
            <a:endParaRPr lang="nl-NL"/>
          </a:p>
        </p:txBody>
      </p:sp>
      <p:sp>
        <p:nvSpPr>
          <p:cNvPr id="3" name="TextBox 3"/>
          <p:cNvSpPr txBox="1"/>
          <p:nvPr/>
        </p:nvSpPr>
        <p:spPr>
          <a:xfrm>
            <a:off x="7272975" y="4798153"/>
            <a:ext cx="2102565" cy="508725"/>
          </a:xfrm>
          <a:prstGeom prst="rect">
            <a:avLst/>
          </a:prstGeom>
        </p:spPr>
        <p:txBody>
          <a:bodyPr lIns="0" tIns="0" rIns="0" bIns="0" rtlCol="0" anchor="t">
            <a:spAutoFit/>
          </a:bodyPr>
          <a:lstStyle/>
          <a:p>
            <a:pPr algn="ctr">
              <a:lnSpc>
                <a:spcPts val="3600"/>
              </a:lnSpc>
            </a:pPr>
            <a:r>
              <a:rPr lang="en-US" sz="3000">
                <a:solidFill>
                  <a:srgbClr val="000000"/>
                </a:solidFill>
                <a:latin typeface="Montserrat"/>
              </a:rPr>
              <a:t>Offices</a:t>
            </a:r>
          </a:p>
        </p:txBody>
      </p:sp>
      <p:sp>
        <p:nvSpPr>
          <p:cNvPr id="4" name="TextBox 4"/>
          <p:cNvSpPr txBox="1"/>
          <p:nvPr/>
        </p:nvSpPr>
        <p:spPr>
          <a:xfrm>
            <a:off x="7378335" y="3925051"/>
            <a:ext cx="2102565" cy="998964"/>
          </a:xfrm>
          <a:prstGeom prst="rect">
            <a:avLst/>
          </a:prstGeom>
        </p:spPr>
        <p:txBody>
          <a:bodyPr lIns="0" tIns="0" rIns="0" bIns="0" rtlCol="0" anchor="t">
            <a:spAutoFit/>
          </a:bodyPr>
          <a:lstStyle/>
          <a:p>
            <a:pPr algn="ctr">
              <a:lnSpc>
                <a:spcPts val="7200"/>
              </a:lnSpc>
            </a:pPr>
            <a:r>
              <a:rPr lang="en-US" sz="6000">
                <a:solidFill>
                  <a:srgbClr val="5C77B9"/>
                </a:solidFill>
                <a:latin typeface="Arimo Bold"/>
              </a:rPr>
              <a:t>50+</a:t>
            </a:r>
          </a:p>
        </p:txBody>
      </p:sp>
      <p:sp>
        <p:nvSpPr>
          <p:cNvPr id="5" name="Freeform 5"/>
          <p:cNvSpPr/>
          <p:nvPr/>
        </p:nvSpPr>
        <p:spPr>
          <a:xfrm>
            <a:off x="7648269" y="2871825"/>
            <a:ext cx="1124505" cy="1124505"/>
          </a:xfrm>
          <a:custGeom>
            <a:avLst/>
            <a:gdLst/>
            <a:ahLst/>
            <a:cxnLst/>
            <a:rect l="l" t="t" r="r" b="b"/>
            <a:pathLst>
              <a:path w="1124505" h="1124505">
                <a:moveTo>
                  <a:pt x="0" y="0"/>
                </a:moveTo>
                <a:lnTo>
                  <a:pt x="1124505" y="0"/>
                </a:lnTo>
                <a:lnTo>
                  <a:pt x="1124505" y="1124505"/>
                </a:lnTo>
                <a:lnTo>
                  <a:pt x="0" y="11245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6" name="Freeform 6"/>
          <p:cNvSpPr/>
          <p:nvPr/>
        </p:nvSpPr>
        <p:spPr>
          <a:xfrm>
            <a:off x="4800021" y="2799247"/>
            <a:ext cx="1095062" cy="1095062"/>
          </a:xfrm>
          <a:custGeom>
            <a:avLst/>
            <a:gdLst/>
            <a:ahLst/>
            <a:cxnLst/>
            <a:rect l="l" t="t" r="r" b="b"/>
            <a:pathLst>
              <a:path w="1095062" h="1095062">
                <a:moveTo>
                  <a:pt x="0" y="0"/>
                </a:moveTo>
                <a:lnTo>
                  <a:pt x="1095061" y="0"/>
                </a:lnTo>
                <a:lnTo>
                  <a:pt x="1095061" y="1095062"/>
                </a:lnTo>
                <a:lnTo>
                  <a:pt x="0" y="10950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7" name="TextBox 7"/>
          <p:cNvSpPr txBox="1"/>
          <p:nvPr/>
        </p:nvSpPr>
        <p:spPr>
          <a:xfrm>
            <a:off x="14075668" y="3761301"/>
            <a:ext cx="2107470" cy="998964"/>
          </a:xfrm>
          <a:prstGeom prst="rect">
            <a:avLst/>
          </a:prstGeom>
        </p:spPr>
        <p:txBody>
          <a:bodyPr lIns="0" tIns="0" rIns="0" bIns="0" rtlCol="0" anchor="t">
            <a:spAutoFit/>
          </a:bodyPr>
          <a:lstStyle/>
          <a:p>
            <a:pPr algn="ctr">
              <a:lnSpc>
                <a:spcPts val="7200"/>
              </a:lnSpc>
            </a:pPr>
            <a:r>
              <a:rPr lang="en-US" sz="6000">
                <a:solidFill>
                  <a:srgbClr val="5C77B9"/>
                </a:solidFill>
                <a:latin typeface="Arimo Bold"/>
              </a:rPr>
              <a:t>250+</a:t>
            </a:r>
          </a:p>
        </p:txBody>
      </p:sp>
      <p:sp>
        <p:nvSpPr>
          <p:cNvPr id="8" name="Freeform 8"/>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9"/>
            <a:stretch>
              <a:fillRect t="-117" b="-117"/>
            </a:stretch>
          </a:blipFill>
        </p:spPr>
        <p:txBody>
          <a:bodyPr/>
          <a:lstStyle/>
          <a:p>
            <a:endParaRPr lang="nl-NL"/>
          </a:p>
        </p:txBody>
      </p:sp>
      <p:sp>
        <p:nvSpPr>
          <p:cNvPr id="9" name="TextBox 9"/>
          <p:cNvSpPr txBox="1"/>
          <p:nvPr/>
        </p:nvSpPr>
        <p:spPr>
          <a:xfrm>
            <a:off x="2112969" y="9542234"/>
            <a:ext cx="15590520" cy="443392"/>
          </a:xfrm>
          <a:prstGeom prst="rect">
            <a:avLst/>
          </a:prstGeom>
        </p:spPr>
        <p:txBody>
          <a:bodyPr lIns="0" tIns="0" rIns="0" bIns="0" rtlCol="0" anchor="t">
            <a:spAutoFit/>
          </a:bodyPr>
          <a:lstStyle/>
          <a:p>
            <a:pPr algn="r">
              <a:lnSpc>
                <a:spcPts val="2160"/>
              </a:lnSpc>
            </a:pPr>
            <a:r>
              <a:rPr lang="en-US" sz="1800" spc="16">
                <a:solidFill>
                  <a:srgbClr val="FFFFFF"/>
                </a:solidFill>
                <a:latin typeface="TT Rounds Condensed"/>
              </a:rPr>
              <a:t>IESF I 03</a:t>
            </a:r>
          </a:p>
        </p:txBody>
      </p:sp>
      <p:grpSp>
        <p:nvGrpSpPr>
          <p:cNvPr id="10" name="Group 10"/>
          <p:cNvGrpSpPr/>
          <p:nvPr/>
        </p:nvGrpSpPr>
        <p:grpSpPr>
          <a:xfrm>
            <a:off x="0" y="8778240"/>
            <a:ext cx="18288000" cy="1508760"/>
            <a:chOff x="0" y="0"/>
            <a:chExt cx="24384000" cy="2011680"/>
          </a:xfrm>
        </p:grpSpPr>
        <p:sp>
          <p:nvSpPr>
            <p:cNvPr id="11" name="Freeform 11"/>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12" name="Freeform 12"/>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10"/>
            <a:stretch>
              <a:fillRect t="-117" b="-117"/>
            </a:stretch>
          </a:blipFill>
        </p:spPr>
        <p:txBody>
          <a:bodyPr/>
          <a:lstStyle/>
          <a:p>
            <a:endParaRPr lang="nl-NL"/>
          </a:p>
        </p:txBody>
      </p:sp>
      <p:grpSp>
        <p:nvGrpSpPr>
          <p:cNvPr id="13" name="Group 13"/>
          <p:cNvGrpSpPr/>
          <p:nvPr/>
        </p:nvGrpSpPr>
        <p:grpSpPr>
          <a:xfrm>
            <a:off x="16324503" y="9241641"/>
            <a:ext cx="1963496" cy="589330"/>
            <a:chOff x="0" y="0"/>
            <a:chExt cx="2617994" cy="785774"/>
          </a:xfrm>
        </p:grpSpPr>
        <p:sp>
          <p:nvSpPr>
            <p:cNvPr id="14" name="Freeform 14"/>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grpSp>
        <p:nvGrpSpPr>
          <p:cNvPr id="15" name="Group 15"/>
          <p:cNvGrpSpPr/>
          <p:nvPr/>
        </p:nvGrpSpPr>
        <p:grpSpPr>
          <a:xfrm>
            <a:off x="-19051" y="0"/>
            <a:ext cx="18288000" cy="1728216"/>
            <a:chOff x="0" y="0"/>
            <a:chExt cx="24384000" cy="2304288"/>
          </a:xfrm>
        </p:grpSpPr>
        <p:sp>
          <p:nvSpPr>
            <p:cNvPr id="16" name="Freeform 16"/>
            <p:cNvSpPr/>
            <p:nvPr/>
          </p:nvSpPr>
          <p:spPr>
            <a:xfrm>
              <a:off x="0" y="0"/>
              <a:ext cx="24384000" cy="2304288"/>
            </a:xfrm>
            <a:custGeom>
              <a:avLst/>
              <a:gdLst/>
              <a:ahLst/>
              <a:cxnLst/>
              <a:rect l="l" t="t" r="r" b="b"/>
              <a:pathLst>
                <a:path w="24384000" h="2304288">
                  <a:moveTo>
                    <a:pt x="0" y="0"/>
                  </a:moveTo>
                  <a:lnTo>
                    <a:pt x="24384000" y="0"/>
                  </a:lnTo>
                  <a:lnTo>
                    <a:pt x="24384000" y="2304288"/>
                  </a:lnTo>
                  <a:lnTo>
                    <a:pt x="0" y="2304288"/>
                  </a:lnTo>
                  <a:close/>
                </a:path>
              </a:pathLst>
            </a:custGeom>
            <a:solidFill>
              <a:srgbClr val="2D3A5F"/>
            </a:solidFill>
          </p:spPr>
          <p:txBody>
            <a:bodyPr/>
            <a:lstStyle/>
            <a:p>
              <a:endParaRPr lang="nl-NL"/>
            </a:p>
          </p:txBody>
        </p:sp>
      </p:grpSp>
      <p:sp>
        <p:nvSpPr>
          <p:cNvPr id="17" name="Freeform 17"/>
          <p:cNvSpPr/>
          <p:nvPr/>
        </p:nvSpPr>
        <p:spPr>
          <a:xfrm>
            <a:off x="1827860" y="2773924"/>
            <a:ext cx="1095062" cy="1095062"/>
          </a:xfrm>
          <a:custGeom>
            <a:avLst/>
            <a:gdLst/>
            <a:ahLst/>
            <a:cxnLst/>
            <a:rect l="l" t="t" r="r" b="b"/>
            <a:pathLst>
              <a:path w="1095062" h="1095062">
                <a:moveTo>
                  <a:pt x="0" y="0"/>
                </a:moveTo>
                <a:lnTo>
                  <a:pt x="1095061" y="0"/>
                </a:lnTo>
                <a:lnTo>
                  <a:pt x="1095061" y="1095062"/>
                </a:lnTo>
                <a:lnTo>
                  <a:pt x="0" y="10950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nl-NL"/>
          </a:p>
        </p:txBody>
      </p:sp>
      <p:sp>
        <p:nvSpPr>
          <p:cNvPr id="18" name="Freeform 18"/>
          <p:cNvSpPr/>
          <p:nvPr/>
        </p:nvSpPr>
        <p:spPr>
          <a:xfrm rot="5400000">
            <a:off x="14607524" y="2906011"/>
            <a:ext cx="894515" cy="894514"/>
          </a:xfrm>
          <a:custGeom>
            <a:avLst/>
            <a:gdLst/>
            <a:ahLst/>
            <a:cxnLst/>
            <a:rect l="l" t="t" r="r" b="b"/>
            <a:pathLst>
              <a:path w="894515" h="894514">
                <a:moveTo>
                  <a:pt x="0" y="0"/>
                </a:moveTo>
                <a:lnTo>
                  <a:pt x="894514" y="0"/>
                </a:lnTo>
                <a:lnTo>
                  <a:pt x="894514" y="894515"/>
                </a:lnTo>
                <a:lnTo>
                  <a:pt x="0" y="89451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nl-NL"/>
          </a:p>
        </p:txBody>
      </p:sp>
      <p:sp>
        <p:nvSpPr>
          <p:cNvPr id="19" name="Freeform 19">
            <a:hlinkClick r:id="rId15" tooltip="https://iesf.com/iesf-in-the-top-40-global-talent-providers-2023-by-hunt-scanlon/"/>
          </p:cNvPr>
          <p:cNvSpPr/>
          <p:nvPr/>
        </p:nvSpPr>
        <p:spPr>
          <a:xfrm rot="-1149583">
            <a:off x="14691258" y="6890292"/>
            <a:ext cx="727048" cy="1196786"/>
          </a:xfrm>
          <a:custGeom>
            <a:avLst/>
            <a:gdLst/>
            <a:ahLst/>
            <a:cxnLst/>
            <a:rect l="l" t="t" r="r" b="b"/>
            <a:pathLst>
              <a:path w="727048" h="1196786">
                <a:moveTo>
                  <a:pt x="0" y="0"/>
                </a:moveTo>
                <a:lnTo>
                  <a:pt x="727047" y="0"/>
                </a:lnTo>
                <a:lnTo>
                  <a:pt x="727047" y="1196786"/>
                </a:lnTo>
                <a:lnTo>
                  <a:pt x="0" y="119678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nl-NL"/>
          </a:p>
        </p:txBody>
      </p:sp>
      <p:sp>
        <p:nvSpPr>
          <p:cNvPr id="20" name="TextBox 20"/>
          <p:cNvSpPr txBox="1"/>
          <p:nvPr/>
        </p:nvSpPr>
        <p:spPr>
          <a:xfrm>
            <a:off x="9945919" y="3887926"/>
            <a:ext cx="2946142" cy="942975"/>
          </a:xfrm>
          <a:prstGeom prst="rect">
            <a:avLst/>
          </a:prstGeom>
        </p:spPr>
        <p:txBody>
          <a:bodyPr lIns="0" tIns="0" rIns="0" bIns="0" rtlCol="0" anchor="t">
            <a:spAutoFit/>
          </a:bodyPr>
          <a:lstStyle/>
          <a:p>
            <a:pPr algn="ctr">
              <a:lnSpc>
                <a:spcPts val="7200"/>
              </a:lnSpc>
            </a:pPr>
            <a:r>
              <a:rPr lang="en-US" sz="6000">
                <a:solidFill>
                  <a:srgbClr val="5C77B9"/>
                </a:solidFill>
                <a:latin typeface="Arimo Bold"/>
              </a:rPr>
              <a:t>250+</a:t>
            </a:r>
          </a:p>
        </p:txBody>
      </p:sp>
      <p:sp>
        <p:nvSpPr>
          <p:cNvPr id="21" name="TextBox 21"/>
          <p:cNvSpPr txBox="1"/>
          <p:nvPr/>
        </p:nvSpPr>
        <p:spPr>
          <a:xfrm>
            <a:off x="9783113" y="4779780"/>
            <a:ext cx="3540330" cy="508725"/>
          </a:xfrm>
          <a:prstGeom prst="rect">
            <a:avLst/>
          </a:prstGeom>
        </p:spPr>
        <p:txBody>
          <a:bodyPr lIns="0" tIns="0" rIns="0" bIns="0" rtlCol="0" anchor="t">
            <a:spAutoFit/>
          </a:bodyPr>
          <a:lstStyle/>
          <a:p>
            <a:pPr algn="ctr">
              <a:lnSpc>
                <a:spcPts val="3600"/>
              </a:lnSpc>
            </a:pPr>
            <a:r>
              <a:rPr lang="en-US" sz="3000">
                <a:solidFill>
                  <a:srgbClr val="000000"/>
                </a:solidFill>
                <a:latin typeface="Montserrat"/>
              </a:rPr>
              <a:t>Consultants</a:t>
            </a:r>
          </a:p>
        </p:txBody>
      </p:sp>
      <p:sp>
        <p:nvSpPr>
          <p:cNvPr id="22" name="TextBox 22"/>
          <p:cNvSpPr txBox="1"/>
          <p:nvPr/>
        </p:nvSpPr>
        <p:spPr>
          <a:xfrm>
            <a:off x="1432506" y="3904389"/>
            <a:ext cx="2288704" cy="998964"/>
          </a:xfrm>
          <a:prstGeom prst="rect">
            <a:avLst/>
          </a:prstGeom>
        </p:spPr>
        <p:txBody>
          <a:bodyPr lIns="0" tIns="0" rIns="0" bIns="0" rtlCol="0" anchor="t">
            <a:spAutoFit/>
          </a:bodyPr>
          <a:lstStyle/>
          <a:p>
            <a:pPr algn="ctr">
              <a:lnSpc>
                <a:spcPts val="7200"/>
              </a:lnSpc>
            </a:pPr>
            <a:r>
              <a:rPr lang="en-US" sz="6000">
                <a:solidFill>
                  <a:srgbClr val="5C77B9"/>
                </a:solidFill>
                <a:latin typeface="Arimo Bold"/>
              </a:rPr>
              <a:t>20+</a:t>
            </a:r>
          </a:p>
        </p:txBody>
      </p:sp>
      <p:sp>
        <p:nvSpPr>
          <p:cNvPr id="23" name="TextBox 23"/>
          <p:cNvSpPr txBox="1"/>
          <p:nvPr/>
        </p:nvSpPr>
        <p:spPr>
          <a:xfrm>
            <a:off x="1028700" y="4758925"/>
            <a:ext cx="2736202" cy="508725"/>
          </a:xfrm>
          <a:prstGeom prst="rect">
            <a:avLst/>
          </a:prstGeom>
        </p:spPr>
        <p:txBody>
          <a:bodyPr lIns="0" tIns="0" rIns="0" bIns="0" rtlCol="0" anchor="t">
            <a:spAutoFit/>
          </a:bodyPr>
          <a:lstStyle/>
          <a:p>
            <a:pPr algn="ctr">
              <a:lnSpc>
                <a:spcPts val="3600"/>
              </a:lnSpc>
            </a:pPr>
            <a:r>
              <a:rPr lang="en-US" sz="3000">
                <a:solidFill>
                  <a:srgbClr val="000000"/>
                </a:solidFill>
                <a:latin typeface="Montserrat"/>
              </a:rPr>
              <a:t>Years</a:t>
            </a:r>
          </a:p>
        </p:txBody>
      </p:sp>
      <p:sp>
        <p:nvSpPr>
          <p:cNvPr id="24" name="TextBox 24"/>
          <p:cNvSpPr txBox="1"/>
          <p:nvPr/>
        </p:nvSpPr>
        <p:spPr>
          <a:xfrm>
            <a:off x="4248156" y="3967755"/>
            <a:ext cx="2107470" cy="998964"/>
          </a:xfrm>
          <a:prstGeom prst="rect">
            <a:avLst/>
          </a:prstGeom>
        </p:spPr>
        <p:txBody>
          <a:bodyPr lIns="0" tIns="0" rIns="0" bIns="0" rtlCol="0" anchor="t">
            <a:spAutoFit/>
          </a:bodyPr>
          <a:lstStyle/>
          <a:p>
            <a:pPr algn="ctr">
              <a:lnSpc>
                <a:spcPts val="7200"/>
              </a:lnSpc>
            </a:pPr>
            <a:r>
              <a:rPr lang="en-US" sz="6000">
                <a:solidFill>
                  <a:srgbClr val="5C77B9"/>
                </a:solidFill>
                <a:latin typeface="Arimo Bold"/>
              </a:rPr>
              <a:t>26</a:t>
            </a:r>
          </a:p>
        </p:txBody>
      </p:sp>
      <p:sp>
        <p:nvSpPr>
          <p:cNvPr id="25" name="TextBox 25"/>
          <p:cNvSpPr txBox="1"/>
          <p:nvPr/>
        </p:nvSpPr>
        <p:spPr>
          <a:xfrm>
            <a:off x="3965273" y="4915878"/>
            <a:ext cx="2736202" cy="508725"/>
          </a:xfrm>
          <a:prstGeom prst="rect">
            <a:avLst/>
          </a:prstGeom>
        </p:spPr>
        <p:txBody>
          <a:bodyPr lIns="0" tIns="0" rIns="0" bIns="0" rtlCol="0" anchor="t">
            <a:spAutoFit/>
          </a:bodyPr>
          <a:lstStyle/>
          <a:p>
            <a:pPr algn="ctr">
              <a:lnSpc>
                <a:spcPts val="3600"/>
              </a:lnSpc>
            </a:pPr>
            <a:r>
              <a:rPr lang="en-US" sz="3000">
                <a:solidFill>
                  <a:srgbClr val="000000"/>
                </a:solidFill>
                <a:latin typeface="Montserrat"/>
              </a:rPr>
              <a:t>Countries</a:t>
            </a:r>
          </a:p>
        </p:txBody>
      </p:sp>
      <p:sp>
        <p:nvSpPr>
          <p:cNvPr id="26" name="TextBox 26"/>
          <p:cNvSpPr txBox="1"/>
          <p:nvPr/>
        </p:nvSpPr>
        <p:spPr>
          <a:xfrm>
            <a:off x="13555767" y="4652640"/>
            <a:ext cx="2998029" cy="970389"/>
          </a:xfrm>
          <a:prstGeom prst="rect">
            <a:avLst/>
          </a:prstGeom>
        </p:spPr>
        <p:txBody>
          <a:bodyPr lIns="0" tIns="0" rIns="0" bIns="0" rtlCol="0" anchor="t">
            <a:spAutoFit/>
          </a:bodyPr>
          <a:lstStyle/>
          <a:p>
            <a:pPr algn="ctr">
              <a:lnSpc>
                <a:spcPts val="3600"/>
              </a:lnSpc>
            </a:pPr>
            <a:r>
              <a:rPr lang="en-US" sz="3000">
                <a:solidFill>
                  <a:srgbClr val="000000"/>
                </a:solidFill>
                <a:latin typeface="Montserrat"/>
              </a:rPr>
              <a:t>Successful Cross borders</a:t>
            </a:r>
          </a:p>
        </p:txBody>
      </p:sp>
      <p:sp>
        <p:nvSpPr>
          <p:cNvPr id="27" name="TextBox 27"/>
          <p:cNvSpPr txBox="1"/>
          <p:nvPr/>
        </p:nvSpPr>
        <p:spPr>
          <a:xfrm>
            <a:off x="72390" y="6382955"/>
            <a:ext cx="18105118" cy="1000125"/>
          </a:xfrm>
          <a:prstGeom prst="rect">
            <a:avLst/>
          </a:prstGeom>
        </p:spPr>
        <p:txBody>
          <a:bodyPr lIns="0" tIns="0" rIns="0" bIns="0" rtlCol="0" anchor="t">
            <a:spAutoFit/>
          </a:bodyPr>
          <a:lstStyle/>
          <a:p>
            <a:pPr algn="ctr">
              <a:lnSpc>
                <a:spcPts val="5040"/>
              </a:lnSpc>
            </a:pPr>
            <a:r>
              <a:rPr lang="en-US" sz="4200">
                <a:solidFill>
                  <a:srgbClr val="2D3A5F"/>
                </a:solidFill>
                <a:latin typeface="Montserrat Bold"/>
              </a:rPr>
              <a:t>TOP 40 WORLDWIDE BY HUNT SCALON</a:t>
            </a:r>
          </a:p>
          <a:p>
            <a:pPr algn="ctr">
              <a:lnSpc>
                <a:spcPts val="2879"/>
              </a:lnSpc>
            </a:pPr>
            <a:r>
              <a:rPr lang="en-US" sz="2400">
                <a:solidFill>
                  <a:srgbClr val="000000"/>
                </a:solidFill>
                <a:latin typeface="Montserrat"/>
              </a:rPr>
              <a:t>The most prestigious global association of executive search firms.</a:t>
            </a:r>
          </a:p>
        </p:txBody>
      </p:sp>
      <p:sp>
        <p:nvSpPr>
          <p:cNvPr id="28" name="TextBox 28"/>
          <p:cNvSpPr txBox="1"/>
          <p:nvPr/>
        </p:nvSpPr>
        <p:spPr>
          <a:xfrm>
            <a:off x="16415944" y="9378242"/>
            <a:ext cx="1517332" cy="352293"/>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04</a:t>
            </a:r>
          </a:p>
        </p:txBody>
      </p:sp>
      <p:sp>
        <p:nvSpPr>
          <p:cNvPr id="29" name="TextBox 29"/>
          <p:cNvSpPr txBox="1"/>
          <p:nvPr/>
        </p:nvSpPr>
        <p:spPr>
          <a:xfrm>
            <a:off x="91440" y="516607"/>
            <a:ext cx="18105120" cy="938784"/>
          </a:xfrm>
          <a:prstGeom prst="rect">
            <a:avLst/>
          </a:prstGeom>
        </p:spPr>
        <p:txBody>
          <a:bodyPr lIns="0" tIns="0" rIns="0" bIns="0" rtlCol="0" anchor="t">
            <a:spAutoFit/>
          </a:bodyPr>
          <a:lstStyle/>
          <a:p>
            <a:pPr algn="ctr">
              <a:lnSpc>
                <a:spcPts val="7128"/>
              </a:lnSpc>
            </a:pPr>
            <a:r>
              <a:rPr lang="en-US" sz="6600">
                <a:solidFill>
                  <a:srgbClr val="FFFFFF"/>
                </a:solidFill>
                <a:latin typeface="Montserrat Bold"/>
              </a:rPr>
              <a:t>ABOUT </a:t>
            </a:r>
            <a:r>
              <a:rPr lang="en-US" sz="6600">
                <a:solidFill>
                  <a:srgbClr val="5C77B9"/>
                </a:solidFill>
                <a:latin typeface="Montserrat Bold"/>
              </a:rPr>
              <a:t>US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2112969" y="9542234"/>
            <a:ext cx="15590520" cy="443392"/>
          </a:xfrm>
          <a:prstGeom prst="rect">
            <a:avLst/>
          </a:prstGeom>
        </p:spPr>
        <p:txBody>
          <a:bodyPr lIns="0" tIns="0" rIns="0" bIns="0" rtlCol="0" anchor="t">
            <a:spAutoFit/>
          </a:bodyPr>
          <a:lstStyle/>
          <a:p>
            <a:pPr algn="r">
              <a:lnSpc>
                <a:spcPts val="2160"/>
              </a:lnSpc>
            </a:pPr>
            <a:r>
              <a:rPr lang="en-US" sz="1800" spc="16">
                <a:solidFill>
                  <a:srgbClr val="FFFFFF"/>
                </a:solidFill>
                <a:latin typeface="TT Rounds Condensed"/>
              </a:rPr>
              <a:t>IESF I 03</a:t>
            </a:r>
          </a:p>
        </p:txBody>
      </p:sp>
      <p:grpSp>
        <p:nvGrpSpPr>
          <p:cNvPr id="3" name="Group 3"/>
          <p:cNvGrpSpPr/>
          <p:nvPr/>
        </p:nvGrpSpPr>
        <p:grpSpPr>
          <a:xfrm>
            <a:off x="0" y="8778240"/>
            <a:ext cx="18288000" cy="1508760"/>
            <a:chOff x="0" y="0"/>
            <a:chExt cx="24384000" cy="2011680"/>
          </a:xfrm>
        </p:grpSpPr>
        <p:sp>
          <p:nvSpPr>
            <p:cNvPr id="4" name="Freeform 4"/>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5" name="Freeform 5"/>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2"/>
            <a:stretch>
              <a:fillRect t="-117" b="-117"/>
            </a:stretch>
          </a:blipFill>
        </p:spPr>
        <p:txBody>
          <a:bodyPr/>
          <a:lstStyle/>
          <a:p>
            <a:endParaRPr lang="nl-NL"/>
          </a:p>
        </p:txBody>
      </p:sp>
      <p:grpSp>
        <p:nvGrpSpPr>
          <p:cNvPr id="6" name="Group 6"/>
          <p:cNvGrpSpPr/>
          <p:nvPr/>
        </p:nvGrpSpPr>
        <p:grpSpPr>
          <a:xfrm>
            <a:off x="16324503" y="9241641"/>
            <a:ext cx="1963496" cy="589330"/>
            <a:chOff x="0" y="0"/>
            <a:chExt cx="2617994" cy="785774"/>
          </a:xfrm>
        </p:grpSpPr>
        <p:sp>
          <p:nvSpPr>
            <p:cNvPr id="7" name="Freeform 7"/>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grpSp>
        <p:nvGrpSpPr>
          <p:cNvPr id="8" name="Group 8"/>
          <p:cNvGrpSpPr/>
          <p:nvPr/>
        </p:nvGrpSpPr>
        <p:grpSpPr>
          <a:xfrm>
            <a:off x="847154" y="882224"/>
            <a:ext cx="1550919" cy="394554"/>
            <a:chOff x="0" y="0"/>
            <a:chExt cx="1914632" cy="487082"/>
          </a:xfrm>
        </p:grpSpPr>
        <p:sp>
          <p:nvSpPr>
            <p:cNvPr id="9" name="Freeform 9"/>
            <p:cNvSpPr/>
            <p:nvPr/>
          </p:nvSpPr>
          <p:spPr>
            <a:xfrm>
              <a:off x="0" y="0"/>
              <a:ext cx="1914652" cy="487045"/>
            </a:xfrm>
            <a:custGeom>
              <a:avLst/>
              <a:gdLst/>
              <a:ahLst/>
              <a:cxnLst/>
              <a:rect l="l" t="t" r="r" b="b"/>
              <a:pathLst>
                <a:path w="1914652" h="487045">
                  <a:moveTo>
                    <a:pt x="0" y="0"/>
                  </a:moveTo>
                  <a:lnTo>
                    <a:pt x="1914652" y="0"/>
                  </a:lnTo>
                  <a:lnTo>
                    <a:pt x="1914652" y="487045"/>
                  </a:lnTo>
                  <a:lnTo>
                    <a:pt x="0" y="487045"/>
                  </a:lnTo>
                  <a:close/>
                </a:path>
              </a:pathLst>
            </a:custGeom>
            <a:solidFill>
              <a:srgbClr val="2D3A5F"/>
            </a:solidFill>
          </p:spPr>
          <p:txBody>
            <a:bodyPr/>
            <a:lstStyle/>
            <a:p>
              <a:endParaRPr lang="nl-NL"/>
            </a:p>
          </p:txBody>
        </p:sp>
      </p:grpSp>
      <p:sp>
        <p:nvSpPr>
          <p:cNvPr id="10" name="TextBox 10"/>
          <p:cNvSpPr txBox="1"/>
          <p:nvPr/>
        </p:nvSpPr>
        <p:spPr>
          <a:xfrm>
            <a:off x="841784" y="1429178"/>
            <a:ext cx="12133465" cy="1743077"/>
          </a:xfrm>
          <a:prstGeom prst="rect">
            <a:avLst/>
          </a:prstGeom>
        </p:spPr>
        <p:txBody>
          <a:bodyPr lIns="0" tIns="0" rIns="0" bIns="0" rtlCol="0" anchor="t">
            <a:spAutoFit/>
          </a:bodyPr>
          <a:lstStyle/>
          <a:p>
            <a:pPr>
              <a:lnSpc>
                <a:spcPts val="4560"/>
              </a:lnSpc>
            </a:pPr>
            <a:r>
              <a:rPr lang="en-US" sz="4800">
                <a:solidFill>
                  <a:srgbClr val="5C77B9"/>
                </a:solidFill>
                <a:latin typeface="Montserrat Bold"/>
              </a:rPr>
              <a:t>PRESENCE IN 4 CONTINENTS </a:t>
            </a:r>
          </a:p>
          <a:p>
            <a:pPr algn="l">
              <a:lnSpc>
                <a:spcPts val="4560"/>
              </a:lnSpc>
            </a:pPr>
            <a:r>
              <a:rPr lang="en-US" sz="4800">
                <a:solidFill>
                  <a:srgbClr val="262626"/>
                </a:solidFill>
                <a:latin typeface="Montserrat"/>
              </a:rPr>
              <a:t>AND 15 SECTOR PRACTICES</a:t>
            </a:r>
          </a:p>
          <a:p>
            <a:pPr algn="l">
              <a:lnSpc>
                <a:spcPts val="4560"/>
              </a:lnSpc>
            </a:pPr>
            <a:endParaRPr lang="en-US" sz="4800">
              <a:solidFill>
                <a:srgbClr val="262626"/>
              </a:solidFill>
              <a:latin typeface="Montserrat"/>
            </a:endParaRPr>
          </a:p>
        </p:txBody>
      </p:sp>
      <p:grpSp>
        <p:nvGrpSpPr>
          <p:cNvPr id="11" name="Group 11"/>
          <p:cNvGrpSpPr/>
          <p:nvPr/>
        </p:nvGrpSpPr>
        <p:grpSpPr>
          <a:xfrm>
            <a:off x="12274624" y="0"/>
            <a:ext cx="6013375" cy="8794058"/>
            <a:chOff x="0" y="0"/>
            <a:chExt cx="8017833" cy="11725410"/>
          </a:xfrm>
        </p:grpSpPr>
        <p:sp>
          <p:nvSpPr>
            <p:cNvPr id="12" name="Freeform 12"/>
            <p:cNvSpPr/>
            <p:nvPr/>
          </p:nvSpPr>
          <p:spPr>
            <a:xfrm>
              <a:off x="0" y="0"/>
              <a:ext cx="8017844" cy="11725402"/>
            </a:xfrm>
            <a:custGeom>
              <a:avLst/>
              <a:gdLst/>
              <a:ahLst/>
              <a:cxnLst/>
              <a:rect l="l" t="t" r="r" b="b"/>
              <a:pathLst>
                <a:path w="8017844" h="11725402">
                  <a:moveTo>
                    <a:pt x="0" y="0"/>
                  </a:moveTo>
                  <a:lnTo>
                    <a:pt x="8017844" y="0"/>
                  </a:lnTo>
                  <a:lnTo>
                    <a:pt x="8017844" y="11725402"/>
                  </a:lnTo>
                  <a:lnTo>
                    <a:pt x="0" y="11725402"/>
                  </a:lnTo>
                  <a:close/>
                </a:path>
              </a:pathLst>
            </a:custGeom>
            <a:solidFill>
              <a:srgbClr val="2D3A5F"/>
            </a:solidFill>
          </p:spPr>
          <p:txBody>
            <a:bodyPr/>
            <a:lstStyle/>
            <a:p>
              <a:endParaRPr lang="nl-NL"/>
            </a:p>
          </p:txBody>
        </p:sp>
      </p:grpSp>
      <p:sp>
        <p:nvSpPr>
          <p:cNvPr id="13" name="Freeform 13"/>
          <p:cNvSpPr/>
          <p:nvPr/>
        </p:nvSpPr>
        <p:spPr>
          <a:xfrm>
            <a:off x="-446272" y="1432130"/>
            <a:ext cx="12720896" cy="7545237"/>
          </a:xfrm>
          <a:custGeom>
            <a:avLst/>
            <a:gdLst/>
            <a:ahLst/>
            <a:cxnLst/>
            <a:rect l="l" t="t" r="r" b="b"/>
            <a:pathLst>
              <a:path w="12720896" h="7545237">
                <a:moveTo>
                  <a:pt x="0" y="0"/>
                </a:moveTo>
                <a:lnTo>
                  <a:pt x="12720896" y="0"/>
                </a:lnTo>
                <a:lnTo>
                  <a:pt x="12720896" y="7545237"/>
                </a:lnTo>
                <a:lnTo>
                  <a:pt x="0" y="75452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14" name="TextBox 14"/>
          <p:cNvSpPr txBox="1"/>
          <p:nvPr/>
        </p:nvSpPr>
        <p:spPr>
          <a:xfrm>
            <a:off x="16415944" y="9378242"/>
            <a:ext cx="1517332" cy="352293"/>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05</a:t>
            </a:r>
          </a:p>
        </p:txBody>
      </p:sp>
      <p:sp>
        <p:nvSpPr>
          <p:cNvPr id="15" name="TextBox 15"/>
          <p:cNvSpPr txBox="1"/>
          <p:nvPr/>
        </p:nvSpPr>
        <p:spPr>
          <a:xfrm>
            <a:off x="12541324" y="249089"/>
            <a:ext cx="5601169" cy="8076309"/>
          </a:xfrm>
          <a:prstGeom prst="rect">
            <a:avLst/>
          </a:prstGeom>
        </p:spPr>
        <p:txBody>
          <a:bodyPr lIns="0" tIns="0" rIns="0" bIns="0" rtlCol="0" anchor="t">
            <a:spAutoFit/>
          </a:bodyPr>
          <a:lstStyle/>
          <a:p>
            <a:pPr marL="374189" lvl="1" indent="-187095">
              <a:lnSpc>
                <a:spcPts val="4332"/>
              </a:lnSpc>
              <a:buFont typeface="Arial"/>
              <a:buChar char="•"/>
            </a:pPr>
            <a:r>
              <a:rPr lang="en-US" sz="1733" spc="3">
                <a:solidFill>
                  <a:srgbClr val="FFFFFF"/>
                </a:solidFill>
                <a:latin typeface="Montserrat"/>
              </a:rPr>
              <a:t>LEADERSHIP &amp; TALENT SERVICES</a:t>
            </a:r>
          </a:p>
          <a:p>
            <a:pPr marL="374189" lvl="1" indent="-187095">
              <a:lnSpc>
                <a:spcPts val="4332"/>
              </a:lnSpc>
              <a:buFont typeface="Arial"/>
              <a:buChar char="•"/>
            </a:pPr>
            <a:r>
              <a:rPr lang="en-US" sz="1733" spc="3">
                <a:solidFill>
                  <a:srgbClr val="FFFFFF"/>
                </a:solidFill>
                <a:latin typeface="Montserrat"/>
              </a:rPr>
              <a:t>MANUFACTURING </a:t>
            </a:r>
          </a:p>
          <a:p>
            <a:pPr marL="374189" lvl="1" indent="-187095">
              <a:lnSpc>
                <a:spcPts val="4332"/>
              </a:lnSpc>
              <a:buFont typeface="Arial"/>
              <a:buChar char="•"/>
            </a:pPr>
            <a:r>
              <a:rPr lang="en-US" sz="1733" spc="3">
                <a:solidFill>
                  <a:srgbClr val="FFFFFF"/>
                </a:solidFill>
                <a:latin typeface="Montserrat"/>
              </a:rPr>
              <a:t>LIFE SCIENCES </a:t>
            </a:r>
          </a:p>
          <a:p>
            <a:pPr marL="374189" lvl="1" indent="-187095">
              <a:lnSpc>
                <a:spcPts val="4332"/>
              </a:lnSpc>
              <a:buFont typeface="Arial"/>
              <a:buChar char="•"/>
            </a:pPr>
            <a:r>
              <a:rPr lang="en-US" sz="1733" spc="3">
                <a:solidFill>
                  <a:srgbClr val="FFFFFF"/>
                </a:solidFill>
                <a:latin typeface="Montserrat"/>
              </a:rPr>
              <a:t>RENEWABLE ENERGY &amp; SUSTAINABILITY </a:t>
            </a:r>
          </a:p>
          <a:p>
            <a:pPr marL="374189" lvl="1" indent="-187095">
              <a:lnSpc>
                <a:spcPts val="4332"/>
              </a:lnSpc>
              <a:buFont typeface="Arial"/>
              <a:buChar char="•"/>
            </a:pPr>
            <a:r>
              <a:rPr lang="en-US" sz="1733" spc="3">
                <a:solidFill>
                  <a:srgbClr val="FFFFFF"/>
                </a:solidFill>
                <a:latin typeface="Montserrat"/>
              </a:rPr>
              <a:t>RETAIL &amp; FMCG</a:t>
            </a:r>
          </a:p>
          <a:p>
            <a:pPr marL="374189" lvl="1" indent="-187095">
              <a:lnSpc>
                <a:spcPts val="4332"/>
              </a:lnSpc>
              <a:buFont typeface="Arial"/>
              <a:buChar char="•"/>
            </a:pPr>
            <a:r>
              <a:rPr lang="en-US" sz="1733" spc="3">
                <a:solidFill>
                  <a:srgbClr val="FFFFFF"/>
                </a:solidFill>
                <a:latin typeface="Montserrat"/>
              </a:rPr>
              <a:t> BANKING &amp; FINANCIAL  </a:t>
            </a:r>
          </a:p>
          <a:p>
            <a:pPr marL="374189" lvl="1" indent="-187095">
              <a:lnSpc>
                <a:spcPts val="4332"/>
              </a:lnSpc>
              <a:buFont typeface="Arial"/>
              <a:buChar char="•"/>
            </a:pPr>
            <a:r>
              <a:rPr lang="en-US" sz="1733" spc="3">
                <a:solidFill>
                  <a:srgbClr val="FFFFFF"/>
                </a:solidFill>
                <a:latin typeface="Montserrat"/>
              </a:rPr>
              <a:t>IT, MEDIA &amp; COMMUNICATIONS</a:t>
            </a:r>
          </a:p>
          <a:p>
            <a:pPr marL="374189" lvl="1" indent="-187095">
              <a:lnSpc>
                <a:spcPts val="4332"/>
              </a:lnSpc>
              <a:buFont typeface="Arial"/>
              <a:buChar char="•"/>
            </a:pPr>
            <a:r>
              <a:rPr lang="en-US" sz="1733" spc="3">
                <a:solidFill>
                  <a:srgbClr val="FFFFFF"/>
                </a:solidFill>
                <a:latin typeface="Montserrat"/>
              </a:rPr>
              <a:t>LOGISTICS &amp; TRANSPORT </a:t>
            </a:r>
          </a:p>
          <a:p>
            <a:pPr marL="374189" lvl="1" indent="-187095">
              <a:lnSpc>
                <a:spcPts val="4332"/>
              </a:lnSpc>
              <a:buFont typeface="Arial"/>
              <a:buChar char="•"/>
            </a:pPr>
            <a:r>
              <a:rPr lang="en-US" sz="1733" spc="3">
                <a:solidFill>
                  <a:srgbClr val="FFFFFF"/>
                </a:solidFill>
                <a:latin typeface="Montserrat"/>
              </a:rPr>
              <a:t>APPAREL &amp; LUXURY</a:t>
            </a:r>
          </a:p>
          <a:p>
            <a:pPr marL="374189" lvl="1" indent="-187095">
              <a:lnSpc>
                <a:spcPts val="4332"/>
              </a:lnSpc>
              <a:buFont typeface="Arial"/>
              <a:buChar char="•"/>
            </a:pPr>
            <a:r>
              <a:rPr lang="en-US" sz="1733" spc="3">
                <a:solidFill>
                  <a:srgbClr val="FFFFFF"/>
                </a:solidFill>
                <a:latin typeface="Montserrat"/>
              </a:rPr>
              <a:t>PROFESSIONAL SERVICES &amp; GOVERNMENT</a:t>
            </a:r>
          </a:p>
          <a:p>
            <a:pPr marL="374189" lvl="1" indent="-187095">
              <a:lnSpc>
                <a:spcPts val="4332"/>
              </a:lnSpc>
              <a:buFont typeface="Arial"/>
              <a:buChar char="•"/>
            </a:pPr>
            <a:r>
              <a:rPr lang="en-US" sz="1733" spc="3">
                <a:solidFill>
                  <a:srgbClr val="FFFFFF"/>
                </a:solidFill>
                <a:latin typeface="Montserrat"/>
              </a:rPr>
              <a:t>OIL, GAS &amp; CHEMICALS </a:t>
            </a:r>
          </a:p>
          <a:p>
            <a:pPr marL="374189" lvl="1" indent="-187095">
              <a:lnSpc>
                <a:spcPts val="4332"/>
              </a:lnSpc>
              <a:buFont typeface="Arial"/>
              <a:buChar char="•"/>
            </a:pPr>
            <a:r>
              <a:rPr lang="en-US" sz="1733" spc="3">
                <a:solidFill>
                  <a:srgbClr val="FFFFFF"/>
                </a:solidFill>
                <a:latin typeface="Montserrat"/>
              </a:rPr>
              <a:t>AUTOMOTIVE </a:t>
            </a:r>
          </a:p>
          <a:p>
            <a:pPr marL="374189" lvl="1" indent="-187095">
              <a:lnSpc>
                <a:spcPts val="4332"/>
              </a:lnSpc>
              <a:buFont typeface="Arial"/>
              <a:buChar char="•"/>
            </a:pPr>
            <a:r>
              <a:rPr lang="en-US" sz="1733" spc="3">
                <a:solidFill>
                  <a:srgbClr val="FFFFFF"/>
                </a:solidFill>
                <a:latin typeface="Montserrat"/>
              </a:rPr>
              <a:t>LEGAL</a:t>
            </a:r>
          </a:p>
          <a:p>
            <a:pPr marL="374189" lvl="1" indent="-187095">
              <a:lnSpc>
                <a:spcPts val="4332"/>
              </a:lnSpc>
              <a:buFont typeface="Arial"/>
              <a:buChar char="•"/>
            </a:pPr>
            <a:r>
              <a:rPr lang="en-US" sz="1733" spc="3">
                <a:solidFill>
                  <a:srgbClr val="FFFFFF"/>
                </a:solidFill>
                <a:latin typeface="Montserrat"/>
              </a:rPr>
              <a:t>AGRIBUSINESS</a:t>
            </a:r>
          </a:p>
          <a:p>
            <a:pPr marL="374189" lvl="1" indent="-187095" algn="l">
              <a:lnSpc>
                <a:spcPts val="4332"/>
              </a:lnSpc>
              <a:buFont typeface="Arial"/>
              <a:buChar char="•"/>
            </a:pPr>
            <a:r>
              <a:rPr lang="en-US" sz="1733" spc="3">
                <a:solidFill>
                  <a:srgbClr val="FFFFFF"/>
                </a:solidFill>
                <a:latin typeface="Montserrat"/>
              </a:rPr>
              <a:t>CONSTRUCTION </a:t>
            </a:r>
          </a:p>
        </p:txBody>
      </p:sp>
      <p:sp>
        <p:nvSpPr>
          <p:cNvPr id="16" name="TextBox 16"/>
          <p:cNvSpPr txBox="1"/>
          <p:nvPr/>
        </p:nvSpPr>
        <p:spPr>
          <a:xfrm>
            <a:off x="952500" y="953830"/>
            <a:ext cx="8198817" cy="291820"/>
          </a:xfrm>
          <a:prstGeom prst="rect">
            <a:avLst/>
          </a:prstGeom>
        </p:spPr>
        <p:txBody>
          <a:bodyPr lIns="0" tIns="0" rIns="0" bIns="0" rtlCol="0" anchor="t">
            <a:spAutoFit/>
          </a:bodyPr>
          <a:lstStyle/>
          <a:p>
            <a:pPr algn="l">
              <a:lnSpc>
                <a:spcPts val="2218"/>
              </a:lnSpc>
            </a:pPr>
            <a:r>
              <a:rPr lang="en-US" sz="2054">
                <a:solidFill>
                  <a:srgbClr val="FFFFFF"/>
                </a:solidFill>
                <a:latin typeface="Montserrat Bold"/>
              </a:rPr>
              <a:t>IESF 2024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8116318" y="3855382"/>
            <a:ext cx="9188926" cy="5908548"/>
          </a:xfrm>
          <a:prstGeom prst="rect">
            <a:avLst/>
          </a:prstGeom>
        </p:spPr>
        <p:txBody>
          <a:bodyPr lIns="0" tIns="0" rIns="0" bIns="0" rtlCol="0" anchor="t">
            <a:spAutoFit/>
          </a:bodyPr>
          <a:lstStyle/>
          <a:p>
            <a:pPr>
              <a:lnSpc>
                <a:spcPts val="5507"/>
              </a:lnSpc>
            </a:pPr>
            <a:r>
              <a:rPr lang="en-US" sz="3399">
                <a:solidFill>
                  <a:srgbClr val="5C77B9"/>
                </a:solidFill>
                <a:latin typeface="Montserrat Bold"/>
              </a:rPr>
              <a:t>OUR PARTNERS FIRMS</a:t>
            </a:r>
          </a:p>
          <a:p>
            <a:pPr marL="453390" lvl="1" indent="-226695">
              <a:lnSpc>
                <a:spcPts val="3402"/>
              </a:lnSpc>
              <a:buFont typeface="Arial"/>
              <a:buChar char="•"/>
            </a:pPr>
            <a:r>
              <a:rPr lang="en-US" sz="2100">
                <a:solidFill>
                  <a:srgbClr val="000000"/>
                </a:solidFill>
                <a:latin typeface="Montserrat"/>
              </a:rPr>
              <a:t>Business owners and representatives of local independent firms. </a:t>
            </a:r>
          </a:p>
          <a:p>
            <a:pPr marL="453390" lvl="1" indent="-226695">
              <a:lnSpc>
                <a:spcPts val="3402"/>
              </a:lnSpc>
              <a:buFont typeface="Arial"/>
              <a:buChar char="•"/>
            </a:pPr>
            <a:r>
              <a:rPr lang="en-US" sz="2100">
                <a:solidFill>
                  <a:srgbClr val="000000"/>
                </a:solidFill>
                <a:latin typeface="Montserrat"/>
              </a:rPr>
              <a:t>Only retained Search. Some with complementary services such as coaching &amp; leadership development. </a:t>
            </a:r>
          </a:p>
          <a:p>
            <a:pPr marL="453390" lvl="1" indent="-226695">
              <a:lnSpc>
                <a:spcPts val="3402"/>
              </a:lnSpc>
              <a:buFont typeface="Arial"/>
              <a:buChar char="•"/>
            </a:pPr>
            <a:r>
              <a:rPr lang="en-US" sz="2100">
                <a:solidFill>
                  <a:srgbClr val="000000"/>
                </a:solidFill>
                <a:latin typeface="Montserrat"/>
              </a:rPr>
              <a:t>Activity across several industries and functions, with focus on C-suite &amp; Top Executives and Management. </a:t>
            </a:r>
          </a:p>
          <a:p>
            <a:pPr marL="453390" lvl="1" indent="-226695">
              <a:lnSpc>
                <a:spcPts val="3402"/>
              </a:lnSpc>
              <a:buFont typeface="Arial"/>
              <a:buChar char="•"/>
            </a:pPr>
            <a:r>
              <a:rPr lang="en-US" sz="2100">
                <a:solidFill>
                  <a:srgbClr val="000000"/>
                </a:solidFill>
                <a:latin typeface="Montserrat"/>
              </a:rPr>
              <a:t>Every partner is exclusive for their country. </a:t>
            </a:r>
          </a:p>
          <a:p>
            <a:pPr marL="453390" lvl="1" indent="-226695">
              <a:lnSpc>
                <a:spcPts val="3402"/>
              </a:lnSpc>
              <a:buFont typeface="Arial"/>
              <a:buChar char="•"/>
            </a:pPr>
            <a:r>
              <a:rPr lang="en-US" sz="2100">
                <a:solidFill>
                  <a:srgbClr val="000000"/>
                </a:solidFill>
                <a:latin typeface="Montserrat"/>
              </a:rPr>
              <a:t>Partners meet each other at the Annual Global Meeting (AGM) in September and the Regional meeting in April each year.</a:t>
            </a:r>
          </a:p>
          <a:p>
            <a:pPr>
              <a:lnSpc>
                <a:spcPts val="3563"/>
              </a:lnSpc>
            </a:pPr>
            <a:endParaRPr lang="en-US" sz="2100">
              <a:solidFill>
                <a:srgbClr val="000000"/>
              </a:solidFill>
              <a:latin typeface="Montserrat"/>
            </a:endParaRPr>
          </a:p>
          <a:p>
            <a:pPr>
              <a:lnSpc>
                <a:spcPts val="3563"/>
              </a:lnSpc>
            </a:pPr>
            <a:endParaRPr lang="en-US" sz="2100">
              <a:solidFill>
                <a:srgbClr val="000000"/>
              </a:solidFill>
              <a:latin typeface="Montserrat"/>
            </a:endParaRPr>
          </a:p>
          <a:p>
            <a:pPr>
              <a:lnSpc>
                <a:spcPts val="3563"/>
              </a:lnSpc>
            </a:pPr>
            <a:endParaRPr lang="en-US" sz="2100">
              <a:solidFill>
                <a:srgbClr val="000000"/>
              </a:solidFill>
              <a:latin typeface="Montserrat"/>
            </a:endParaRPr>
          </a:p>
          <a:p>
            <a:pPr>
              <a:lnSpc>
                <a:spcPts val="3563"/>
              </a:lnSpc>
            </a:pPr>
            <a:endParaRPr lang="en-US" sz="2100">
              <a:solidFill>
                <a:srgbClr val="000000"/>
              </a:solidFill>
              <a:latin typeface="Montserrat"/>
            </a:endParaRPr>
          </a:p>
        </p:txBody>
      </p:sp>
      <p:sp>
        <p:nvSpPr>
          <p:cNvPr id="3" name="Freeform 3"/>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3"/>
            <a:stretch>
              <a:fillRect t="-117" b="-117"/>
            </a:stretch>
          </a:blipFill>
        </p:spPr>
        <p:txBody>
          <a:bodyPr/>
          <a:lstStyle/>
          <a:p>
            <a:endParaRPr lang="nl-NL"/>
          </a:p>
        </p:txBody>
      </p:sp>
      <p:sp>
        <p:nvSpPr>
          <p:cNvPr id="4" name="TextBox 4"/>
          <p:cNvSpPr txBox="1"/>
          <p:nvPr/>
        </p:nvSpPr>
        <p:spPr>
          <a:xfrm>
            <a:off x="2112969" y="9542234"/>
            <a:ext cx="15590520" cy="443392"/>
          </a:xfrm>
          <a:prstGeom prst="rect">
            <a:avLst/>
          </a:prstGeom>
        </p:spPr>
        <p:txBody>
          <a:bodyPr lIns="0" tIns="0" rIns="0" bIns="0" rtlCol="0" anchor="t">
            <a:spAutoFit/>
          </a:bodyPr>
          <a:lstStyle/>
          <a:p>
            <a:pPr algn="r">
              <a:lnSpc>
                <a:spcPts val="2160"/>
              </a:lnSpc>
            </a:pPr>
            <a:r>
              <a:rPr lang="en-US" sz="1800" spc="16">
                <a:solidFill>
                  <a:srgbClr val="FFFFFF"/>
                </a:solidFill>
                <a:latin typeface="TT Rounds Condensed"/>
              </a:rPr>
              <a:t>IESF I 03</a:t>
            </a:r>
          </a:p>
        </p:txBody>
      </p:sp>
      <p:grpSp>
        <p:nvGrpSpPr>
          <p:cNvPr id="5" name="Group 5"/>
          <p:cNvGrpSpPr/>
          <p:nvPr/>
        </p:nvGrpSpPr>
        <p:grpSpPr>
          <a:xfrm>
            <a:off x="0" y="8778240"/>
            <a:ext cx="18288000" cy="1508760"/>
            <a:chOff x="0" y="0"/>
            <a:chExt cx="24384000" cy="2011680"/>
          </a:xfrm>
        </p:grpSpPr>
        <p:sp>
          <p:nvSpPr>
            <p:cNvPr id="6" name="Freeform 6"/>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7" name="Freeform 7"/>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4"/>
            <a:stretch>
              <a:fillRect t="-117" b="-117"/>
            </a:stretch>
          </a:blipFill>
        </p:spPr>
        <p:txBody>
          <a:bodyPr/>
          <a:lstStyle/>
          <a:p>
            <a:endParaRPr lang="nl-NL"/>
          </a:p>
        </p:txBody>
      </p:sp>
      <p:grpSp>
        <p:nvGrpSpPr>
          <p:cNvPr id="8" name="Group 8"/>
          <p:cNvGrpSpPr/>
          <p:nvPr/>
        </p:nvGrpSpPr>
        <p:grpSpPr>
          <a:xfrm>
            <a:off x="16324503" y="9241641"/>
            <a:ext cx="1963496" cy="589330"/>
            <a:chOff x="0" y="0"/>
            <a:chExt cx="2617994" cy="785774"/>
          </a:xfrm>
        </p:grpSpPr>
        <p:sp>
          <p:nvSpPr>
            <p:cNvPr id="9" name="Freeform 9"/>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grpSp>
        <p:nvGrpSpPr>
          <p:cNvPr id="10" name="Group 10"/>
          <p:cNvGrpSpPr/>
          <p:nvPr/>
        </p:nvGrpSpPr>
        <p:grpSpPr>
          <a:xfrm>
            <a:off x="0" y="6279"/>
            <a:ext cx="7424472" cy="8787778"/>
            <a:chOff x="0" y="0"/>
            <a:chExt cx="1138150" cy="1347141"/>
          </a:xfrm>
        </p:grpSpPr>
        <p:sp>
          <p:nvSpPr>
            <p:cNvPr id="11" name="Freeform 11"/>
            <p:cNvSpPr/>
            <p:nvPr/>
          </p:nvSpPr>
          <p:spPr>
            <a:xfrm>
              <a:off x="0" y="0"/>
              <a:ext cx="1138150" cy="1347141"/>
            </a:xfrm>
            <a:custGeom>
              <a:avLst/>
              <a:gdLst/>
              <a:ahLst/>
              <a:cxnLst/>
              <a:rect l="l" t="t" r="r" b="b"/>
              <a:pathLst>
                <a:path w="1138150" h="1347141">
                  <a:moveTo>
                    <a:pt x="0" y="0"/>
                  </a:moveTo>
                  <a:lnTo>
                    <a:pt x="1138150" y="0"/>
                  </a:lnTo>
                  <a:lnTo>
                    <a:pt x="1138150" y="1347141"/>
                  </a:lnTo>
                  <a:lnTo>
                    <a:pt x="0" y="1347141"/>
                  </a:lnTo>
                  <a:close/>
                </a:path>
              </a:pathLst>
            </a:custGeom>
            <a:blipFill>
              <a:blip r:embed="rId5"/>
              <a:stretch>
                <a:fillRect l="-20957" r="-36858"/>
              </a:stretch>
            </a:blipFill>
          </p:spPr>
          <p:txBody>
            <a:bodyPr/>
            <a:lstStyle/>
            <a:p>
              <a:endParaRPr lang="nl-NL"/>
            </a:p>
          </p:txBody>
        </p:sp>
      </p:grpSp>
      <p:sp>
        <p:nvSpPr>
          <p:cNvPr id="12" name="Freeform 12"/>
          <p:cNvSpPr/>
          <p:nvPr/>
        </p:nvSpPr>
        <p:spPr>
          <a:xfrm>
            <a:off x="8116318" y="1123857"/>
            <a:ext cx="581682" cy="581682"/>
          </a:xfrm>
          <a:custGeom>
            <a:avLst/>
            <a:gdLst/>
            <a:ahLst/>
            <a:cxnLst/>
            <a:rect l="l" t="t" r="r" b="b"/>
            <a:pathLst>
              <a:path w="581682" h="581682">
                <a:moveTo>
                  <a:pt x="0" y="0"/>
                </a:moveTo>
                <a:lnTo>
                  <a:pt x="581682" y="0"/>
                </a:lnTo>
                <a:lnTo>
                  <a:pt x="581682" y="581682"/>
                </a:lnTo>
                <a:lnTo>
                  <a:pt x="0" y="5816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13" name="TextBox 13"/>
          <p:cNvSpPr txBox="1"/>
          <p:nvPr/>
        </p:nvSpPr>
        <p:spPr>
          <a:xfrm>
            <a:off x="8772759" y="1133475"/>
            <a:ext cx="7219985" cy="1820279"/>
          </a:xfrm>
          <a:prstGeom prst="rect">
            <a:avLst/>
          </a:prstGeom>
        </p:spPr>
        <p:txBody>
          <a:bodyPr lIns="0" tIns="0" rIns="0" bIns="0" rtlCol="0" anchor="t">
            <a:spAutoFit/>
          </a:bodyPr>
          <a:lstStyle/>
          <a:p>
            <a:pPr>
              <a:lnSpc>
                <a:spcPts val="4776"/>
              </a:lnSpc>
            </a:pPr>
            <a:r>
              <a:rPr lang="en-US" sz="4800">
                <a:solidFill>
                  <a:srgbClr val="5C77B9"/>
                </a:solidFill>
                <a:latin typeface="Montserrat Bold"/>
              </a:rPr>
              <a:t>GLOBAL NETWORK </a:t>
            </a:r>
          </a:p>
          <a:p>
            <a:pPr algn="l">
              <a:lnSpc>
                <a:spcPts val="4778"/>
              </a:lnSpc>
            </a:pPr>
            <a:r>
              <a:rPr lang="en-US" sz="4800">
                <a:solidFill>
                  <a:srgbClr val="262626"/>
                </a:solidFill>
                <a:latin typeface="Montserrat"/>
              </a:rPr>
              <a:t>AND LOCAL INSIGHTS</a:t>
            </a:r>
          </a:p>
          <a:p>
            <a:pPr algn="l">
              <a:lnSpc>
                <a:spcPts val="4778"/>
              </a:lnSpc>
            </a:pPr>
            <a:endParaRPr lang="en-US" sz="4800">
              <a:solidFill>
                <a:srgbClr val="262626"/>
              </a:solidFill>
              <a:latin typeface="Montserrat"/>
            </a:endParaRPr>
          </a:p>
        </p:txBody>
      </p:sp>
      <p:sp>
        <p:nvSpPr>
          <p:cNvPr id="14" name="TextBox 14"/>
          <p:cNvSpPr txBox="1"/>
          <p:nvPr/>
        </p:nvSpPr>
        <p:spPr>
          <a:xfrm>
            <a:off x="16415944" y="9378242"/>
            <a:ext cx="1517332" cy="352293"/>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06</a:t>
            </a:r>
          </a:p>
        </p:txBody>
      </p:sp>
      <p:sp>
        <p:nvSpPr>
          <p:cNvPr id="15" name="TextBox 15"/>
          <p:cNvSpPr txBox="1"/>
          <p:nvPr/>
        </p:nvSpPr>
        <p:spPr>
          <a:xfrm>
            <a:off x="8144109" y="2629464"/>
            <a:ext cx="9559380" cy="942578"/>
          </a:xfrm>
          <a:prstGeom prst="rect">
            <a:avLst/>
          </a:prstGeom>
        </p:spPr>
        <p:txBody>
          <a:bodyPr lIns="0" tIns="0" rIns="0" bIns="0" rtlCol="0" anchor="t">
            <a:spAutoFit/>
          </a:bodyPr>
          <a:lstStyle/>
          <a:p>
            <a:pPr>
              <a:lnSpc>
                <a:spcPts val="2519"/>
              </a:lnSpc>
              <a:spcBef>
                <a:spcPct val="0"/>
              </a:spcBef>
            </a:pPr>
            <a:r>
              <a:rPr lang="en-US" sz="2099">
                <a:solidFill>
                  <a:srgbClr val="000000"/>
                </a:solidFill>
                <a:latin typeface="Montserrat Light"/>
              </a:rPr>
              <a:t>IESF was founded in 2002 by partners in Asia and Europe with a clear vision of growing a Global Group, unhidered by corporate restrictions and rigidity and as an answer to our clients’ growing needs.</a:t>
            </a:r>
          </a:p>
        </p:txBody>
      </p:sp>
      <p:sp>
        <p:nvSpPr>
          <p:cNvPr id="16" name="TextBox 16"/>
          <p:cNvSpPr txBox="1"/>
          <p:nvPr/>
        </p:nvSpPr>
        <p:spPr>
          <a:xfrm>
            <a:off x="5089007" y="8440001"/>
            <a:ext cx="6338804" cy="202877"/>
          </a:xfrm>
          <a:prstGeom prst="rect">
            <a:avLst/>
          </a:prstGeom>
        </p:spPr>
        <p:txBody>
          <a:bodyPr lIns="0" tIns="0" rIns="0" bIns="0" rtlCol="0" anchor="t">
            <a:spAutoFit/>
          </a:bodyPr>
          <a:lstStyle/>
          <a:p>
            <a:pPr algn="l">
              <a:lnSpc>
                <a:spcPts val="1552"/>
              </a:lnSpc>
            </a:pPr>
            <a:r>
              <a:rPr lang="en-US" sz="1437">
                <a:solidFill>
                  <a:srgbClr val="FFFFFF"/>
                </a:solidFill>
                <a:latin typeface="Montserrat Bold"/>
              </a:rPr>
              <a:t>AGM SINGAPORE 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2112969" y="9542234"/>
            <a:ext cx="15590520" cy="443392"/>
          </a:xfrm>
          <a:prstGeom prst="rect">
            <a:avLst/>
          </a:prstGeom>
        </p:spPr>
        <p:txBody>
          <a:bodyPr lIns="0" tIns="0" rIns="0" bIns="0" rtlCol="0" anchor="t">
            <a:spAutoFit/>
          </a:bodyPr>
          <a:lstStyle/>
          <a:p>
            <a:pPr algn="r">
              <a:lnSpc>
                <a:spcPts val="2160"/>
              </a:lnSpc>
            </a:pPr>
            <a:r>
              <a:rPr lang="en-US" sz="1800" spc="16">
                <a:solidFill>
                  <a:srgbClr val="FFFFFF"/>
                </a:solidFill>
                <a:latin typeface="TT Rounds Condensed"/>
              </a:rPr>
              <a:t>IESF I 03</a:t>
            </a:r>
          </a:p>
        </p:txBody>
      </p:sp>
      <p:grpSp>
        <p:nvGrpSpPr>
          <p:cNvPr id="3" name="Group 3"/>
          <p:cNvGrpSpPr/>
          <p:nvPr/>
        </p:nvGrpSpPr>
        <p:grpSpPr>
          <a:xfrm>
            <a:off x="0" y="8778240"/>
            <a:ext cx="18288000" cy="1508760"/>
            <a:chOff x="0" y="0"/>
            <a:chExt cx="24384000" cy="2011680"/>
          </a:xfrm>
        </p:grpSpPr>
        <p:sp>
          <p:nvSpPr>
            <p:cNvPr id="4" name="Freeform 4"/>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5" name="Freeform 5"/>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2"/>
            <a:stretch>
              <a:fillRect t="-117" b="-117"/>
            </a:stretch>
          </a:blipFill>
        </p:spPr>
        <p:txBody>
          <a:bodyPr/>
          <a:lstStyle/>
          <a:p>
            <a:endParaRPr lang="nl-NL"/>
          </a:p>
        </p:txBody>
      </p:sp>
      <p:grpSp>
        <p:nvGrpSpPr>
          <p:cNvPr id="6" name="Group 6"/>
          <p:cNvGrpSpPr/>
          <p:nvPr/>
        </p:nvGrpSpPr>
        <p:grpSpPr>
          <a:xfrm>
            <a:off x="16324503" y="9241641"/>
            <a:ext cx="1963496" cy="589330"/>
            <a:chOff x="0" y="0"/>
            <a:chExt cx="2617994" cy="785774"/>
          </a:xfrm>
        </p:grpSpPr>
        <p:sp>
          <p:nvSpPr>
            <p:cNvPr id="7" name="Freeform 7"/>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graphicFrame>
        <p:nvGraphicFramePr>
          <p:cNvPr id="8" name="Table 8"/>
          <p:cNvGraphicFramePr>
            <a:graphicFrameLocks noGrp="1"/>
          </p:cNvGraphicFramePr>
          <p:nvPr/>
        </p:nvGraphicFramePr>
        <p:xfrm>
          <a:off x="6867979" y="3329085"/>
          <a:ext cx="11065298" cy="5060504"/>
        </p:xfrm>
        <a:graphic>
          <a:graphicData uri="http://schemas.openxmlformats.org/drawingml/2006/table">
            <a:tbl>
              <a:tblPr/>
              <a:tblGrid>
                <a:gridCol w="3439486">
                  <a:extLst>
                    <a:ext uri="{9D8B030D-6E8A-4147-A177-3AD203B41FA5}">
                      <a16:colId xmlns:a16="http://schemas.microsoft.com/office/drawing/2014/main" val="20000"/>
                    </a:ext>
                  </a:extLst>
                </a:gridCol>
                <a:gridCol w="3822481">
                  <a:extLst>
                    <a:ext uri="{9D8B030D-6E8A-4147-A177-3AD203B41FA5}">
                      <a16:colId xmlns:a16="http://schemas.microsoft.com/office/drawing/2014/main" val="20001"/>
                    </a:ext>
                  </a:extLst>
                </a:gridCol>
                <a:gridCol w="3803331">
                  <a:extLst>
                    <a:ext uri="{9D8B030D-6E8A-4147-A177-3AD203B41FA5}">
                      <a16:colId xmlns:a16="http://schemas.microsoft.com/office/drawing/2014/main" val="20002"/>
                    </a:ext>
                  </a:extLst>
                </a:gridCol>
              </a:tblGrid>
              <a:tr h="632563">
                <a:tc>
                  <a:txBody>
                    <a:bodyPr/>
                    <a:lstStyle/>
                    <a:p>
                      <a:pPr algn="l">
                        <a:lnSpc>
                          <a:spcPts val="2239"/>
                        </a:lnSpc>
                        <a:defRPr/>
                      </a:pPr>
                      <a:r>
                        <a:rPr lang="en-US" sz="1599">
                          <a:solidFill>
                            <a:srgbClr val="5C77B9"/>
                          </a:solidFill>
                          <a:latin typeface="Montserrat Bold"/>
                        </a:rPr>
                        <a:t>POSITION</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239"/>
                        </a:lnSpc>
                        <a:defRPr/>
                      </a:pPr>
                      <a:r>
                        <a:rPr lang="en-US" sz="1599">
                          <a:solidFill>
                            <a:srgbClr val="5C77B9"/>
                          </a:solidFill>
                          <a:latin typeface="Montserrat Bold"/>
                        </a:rPr>
                        <a:t>SECTOR PRACTICE</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239"/>
                        </a:lnSpc>
                        <a:defRPr/>
                      </a:pPr>
                      <a:r>
                        <a:rPr lang="en-US" sz="1599">
                          <a:solidFill>
                            <a:srgbClr val="5C77B9"/>
                          </a:solidFill>
                          <a:latin typeface="Montserrat Bold"/>
                        </a:rPr>
                        <a:t>CROSSBORDER</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632563">
                <a:tc>
                  <a:txBody>
                    <a:bodyPr/>
                    <a:lstStyle/>
                    <a:p>
                      <a:pPr algn="l">
                        <a:lnSpc>
                          <a:spcPts val="2099"/>
                        </a:lnSpc>
                        <a:defRPr/>
                      </a:pPr>
                      <a:r>
                        <a:rPr lang="en-US" sz="1499">
                          <a:solidFill>
                            <a:srgbClr val="000000"/>
                          </a:solidFill>
                          <a:latin typeface="Montserrat"/>
                        </a:rPr>
                        <a:t>General Plant Director</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099"/>
                        </a:lnSpc>
                        <a:defRPr/>
                      </a:pPr>
                      <a:r>
                        <a:rPr lang="en-US" sz="1499">
                          <a:solidFill>
                            <a:srgbClr val="000000"/>
                          </a:solidFill>
                          <a:latin typeface="Montserrat"/>
                        </a:rPr>
                        <a:t>AGRIBUSINESS</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099"/>
                        </a:lnSpc>
                        <a:defRPr/>
                      </a:pPr>
                      <a:r>
                        <a:rPr lang="en-US" sz="1499">
                          <a:solidFill>
                            <a:srgbClr val="000000"/>
                          </a:solidFill>
                          <a:latin typeface="Montserrat"/>
                        </a:rPr>
                        <a:t>Poland - Netherlands</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632563">
                <a:tc>
                  <a:txBody>
                    <a:bodyPr/>
                    <a:lstStyle/>
                    <a:p>
                      <a:pPr algn="l">
                        <a:lnSpc>
                          <a:spcPts val="2099"/>
                        </a:lnSpc>
                        <a:defRPr/>
                      </a:pPr>
                      <a:r>
                        <a:rPr lang="en-US" sz="1499">
                          <a:solidFill>
                            <a:srgbClr val="000000"/>
                          </a:solidFill>
                          <a:latin typeface="Montserrat"/>
                        </a:rPr>
                        <a:t>Sales Representative</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099"/>
                        </a:lnSpc>
                        <a:defRPr/>
                      </a:pPr>
                      <a:r>
                        <a:rPr lang="en-US" sz="1499">
                          <a:solidFill>
                            <a:srgbClr val="000000"/>
                          </a:solidFill>
                          <a:latin typeface="Montserrat"/>
                        </a:rPr>
                        <a:t>MANUFACTURING</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099"/>
                        </a:lnSpc>
                        <a:defRPr/>
                      </a:pPr>
                      <a:r>
                        <a:rPr lang="en-US" sz="1499">
                          <a:solidFill>
                            <a:srgbClr val="000000"/>
                          </a:solidFill>
                          <a:latin typeface="Montserrat"/>
                        </a:rPr>
                        <a:t>USA - United Kingdom</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632563">
                <a:tc>
                  <a:txBody>
                    <a:bodyPr/>
                    <a:lstStyle/>
                    <a:p>
                      <a:pPr algn="l">
                        <a:lnSpc>
                          <a:spcPts val="2099"/>
                        </a:lnSpc>
                        <a:defRPr/>
                      </a:pPr>
                      <a:r>
                        <a:rPr lang="en-US" sz="1499">
                          <a:solidFill>
                            <a:srgbClr val="000000"/>
                          </a:solidFill>
                          <a:latin typeface="Montserrat"/>
                        </a:rPr>
                        <a:t>Managing Director</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099"/>
                        </a:lnSpc>
                        <a:defRPr/>
                      </a:pPr>
                      <a:r>
                        <a:rPr lang="en-US" sz="1499">
                          <a:solidFill>
                            <a:srgbClr val="000000"/>
                          </a:solidFill>
                          <a:latin typeface="Montserrat"/>
                        </a:rPr>
                        <a:t>AGRIBUSINESS</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099"/>
                        </a:lnSpc>
                        <a:defRPr/>
                      </a:pPr>
                      <a:r>
                        <a:rPr lang="en-US" sz="1499">
                          <a:solidFill>
                            <a:srgbClr val="000000"/>
                          </a:solidFill>
                          <a:latin typeface="Montserrat"/>
                        </a:rPr>
                        <a:t>Poland - Germany</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632563">
                <a:tc>
                  <a:txBody>
                    <a:bodyPr/>
                    <a:lstStyle/>
                    <a:p>
                      <a:pPr algn="l">
                        <a:lnSpc>
                          <a:spcPts val="2099"/>
                        </a:lnSpc>
                        <a:defRPr/>
                      </a:pPr>
                      <a:r>
                        <a:rPr lang="en-US" sz="1499">
                          <a:solidFill>
                            <a:srgbClr val="000000"/>
                          </a:solidFill>
                          <a:latin typeface="Montserrat"/>
                        </a:rPr>
                        <a:t>Country Manager</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099"/>
                        </a:lnSpc>
                        <a:defRPr/>
                      </a:pPr>
                      <a:r>
                        <a:rPr lang="en-US" sz="1499">
                          <a:solidFill>
                            <a:srgbClr val="000000"/>
                          </a:solidFill>
                          <a:latin typeface="Montserrat"/>
                        </a:rPr>
                        <a:t>MANUFACTURING</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099"/>
                        </a:lnSpc>
                        <a:defRPr/>
                      </a:pPr>
                      <a:r>
                        <a:rPr lang="en-US" sz="1499">
                          <a:solidFill>
                            <a:srgbClr val="000000"/>
                          </a:solidFill>
                          <a:latin typeface="Montserrat"/>
                        </a:rPr>
                        <a:t>Romania . Netherlands</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632563">
                <a:tc>
                  <a:txBody>
                    <a:bodyPr/>
                    <a:lstStyle/>
                    <a:p>
                      <a:pPr algn="l">
                        <a:lnSpc>
                          <a:spcPts val="2099"/>
                        </a:lnSpc>
                        <a:defRPr/>
                      </a:pPr>
                      <a:r>
                        <a:rPr lang="en-US" sz="1499">
                          <a:solidFill>
                            <a:srgbClr val="000000"/>
                          </a:solidFill>
                          <a:latin typeface="Montserrat"/>
                        </a:rPr>
                        <a:t>Director of Finances</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099"/>
                        </a:lnSpc>
                        <a:defRPr/>
                      </a:pPr>
                      <a:r>
                        <a:rPr lang="en-US" sz="1499">
                          <a:solidFill>
                            <a:srgbClr val="000000"/>
                          </a:solidFill>
                          <a:latin typeface="Montserrat"/>
                        </a:rPr>
                        <a:t>IT, MEDIA &amp; COMMUNICATIONS</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099"/>
                        </a:lnSpc>
                        <a:defRPr/>
                      </a:pPr>
                      <a:r>
                        <a:rPr lang="en-US" sz="1499">
                          <a:solidFill>
                            <a:srgbClr val="000000"/>
                          </a:solidFill>
                          <a:latin typeface="Montserrat"/>
                        </a:rPr>
                        <a:t>India - USA</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r h="632563">
                <a:tc>
                  <a:txBody>
                    <a:bodyPr/>
                    <a:lstStyle/>
                    <a:p>
                      <a:pPr algn="l">
                        <a:lnSpc>
                          <a:spcPts val="2099"/>
                        </a:lnSpc>
                        <a:defRPr/>
                      </a:pPr>
                      <a:r>
                        <a:rPr lang="en-US" sz="1499">
                          <a:solidFill>
                            <a:srgbClr val="000000"/>
                          </a:solidFill>
                          <a:latin typeface="Montserrat"/>
                        </a:rPr>
                        <a:t>Senior Corporate Manager</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099"/>
                        </a:lnSpc>
                        <a:defRPr/>
                      </a:pPr>
                      <a:r>
                        <a:rPr lang="en-US" sz="1499">
                          <a:solidFill>
                            <a:srgbClr val="000000"/>
                          </a:solidFill>
                          <a:latin typeface="Montserrat"/>
                        </a:rPr>
                        <a:t>BANKING &amp; FINANCIAL </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099"/>
                        </a:lnSpc>
                        <a:defRPr/>
                      </a:pPr>
                      <a:r>
                        <a:rPr lang="en-US" sz="1499">
                          <a:solidFill>
                            <a:srgbClr val="000000"/>
                          </a:solidFill>
                          <a:latin typeface="Montserrat"/>
                        </a:rPr>
                        <a:t>India - Israel</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6"/>
                  </a:ext>
                </a:extLst>
              </a:tr>
              <a:tr h="632563">
                <a:tc>
                  <a:txBody>
                    <a:bodyPr/>
                    <a:lstStyle/>
                    <a:p>
                      <a:pPr algn="l">
                        <a:lnSpc>
                          <a:spcPts val="2099"/>
                        </a:lnSpc>
                        <a:defRPr/>
                      </a:pPr>
                      <a:r>
                        <a:rPr lang="en-US" sz="1499">
                          <a:solidFill>
                            <a:srgbClr val="000000"/>
                          </a:solidFill>
                          <a:latin typeface="Montserrat"/>
                        </a:rPr>
                        <a:t>VP Middle Market</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ctr">
                        <a:lnSpc>
                          <a:spcPts val="2099"/>
                        </a:lnSpc>
                        <a:defRPr/>
                      </a:pPr>
                      <a:r>
                        <a:rPr lang="en-US" sz="1499">
                          <a:solidFill>
                            <a:srgbClr val="000000"/>
                          </a:solidFill>
                          <a:latin typeface="Montserrat"/>
                        </a:rPr>
                        <a:t>BANKING &amp; FINANCIAL </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ctr">
                        <a:lnSpc>
                          <a:spcPts val="2099"/>
                        </a:lnSpc>
                        <a:defRPr/>
                      </a:pPr>
                      <a:r>
                        <a:rPr lang="en-US" sz="1499">
                          <a:solidFill>
                            <a:srgbClr val="000000"/>
                          </a:solidFill>
                          <a:latin typeface="Montserrat"/>
                        </a:rPr>
                        <a:t>Spain - Romania</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9" name="Freeform 9"/>
          <p:cNvSpPr/>
          <p:nvPr/>
        </p:nvSpPr>
        <p:spPr>
          <a:xfrm>
            <a:off x="0" y="0"/>
            <a:ext cx="5994186" cy="8778240"/>
          </a:xfrm>
          <a:custGeom>
            <a:avLst/>
            <a:gdLst/>
            <a:ahLst/>
            <a:cxnLst/>
            <a:rect l="l" t="t" r="r" b="b"/>
            <a:pathLst>
              <a:path w="5994186" h="8778240">
                <a:moveTo>
                  <a:pt x="0" y="0"/>
                </a:moveTo>
                <a:lnTo>
                  <a:pt x="5994186" y="0"/>
                </a:lnTo>
                <a:lnTo>
                  <a:pt x="5994186" y="8778240"/>
                </a:lnTo>
                <a:lnTo>
                  <a:pt x="0" y="8778240"/>
                </a:lnTo>
                <a:lnTo>
                  <a:pt x="0" y="0"/>
                </a:lnTo>
                <a:close/>
              </a:path>
            </a:pathLst>
          </a:custGeom>
          <a:blipFill>
            <a:blip r:embed="rId3"/>
            <a:stretch>
              <a:fillRect l="-107308" r="-38284"/>
            </a:stretch>
          </a:blipFill>
        </p:spPr>
        <p:txBody>
          <a:bodyPr/>
          <a:lstStyle/>
          <a:p>
            <a:endParaRPr lang="nl-NL"/>
          </a:p>
        </p:txBody>
      </p:sp>
      <p:sp>
        <p:nvSpPr>
          <p:cNvPr id="10" name="Freeform 10"/>
          <p:cNvSpPr/>
          <p:nvPr/>
        </p:nvSpPr>
        <p:spPr>
          <a:xfrm>
            <a:off x="6674430" y="857347"/>
            <a:ext cx="653713" cy="653713"/>
          </a:xfrm>
          <a:custGeom>
            <a:avLst/>
            <a:gdLst/>
            <a:ahLst/>
            <a:cxnLst/>
            <a:rect l="l" t="t" r="r" b="b"/>
            <a:pathLst>
              <a:path w="653713" h="653713">
                <a:moveTo>
                  <a:pt x="0" y="0"/>
                </a:moveTo>
                <a:lnTo>
                  <a:pt x="653714" y="0"/>
                </a:lnTo>
                <a:lnTo>
                  <a:pt x="653714" y="653713"/>
                </a:lnTo>
                <a:lnTo>
                  <a:pt x="0" y="6537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1" name="TextBox 11"/>
          <p:cNvSpPr txBox="1"/>
          <p:nvPr/>
        </p:nvSpPr>
        <p:spPr>
          <a:xfrm>
            <a:off x="7328144" y="952597"/>
            <a:ext cx="10292842" cy="1985963"/>
          </a:xfrm>
          <a:prstGeom prst="rect">
            <a:avLst/>
          </a:prstGeom>
        </p:spPr>
        <p:txBody>
          <a:bodyPr lIns="0" tIns="0" rIns="0" bIns="0" rtlCol="0" anchor="t">
            <a:spAutoFit/>
          </a:bodyPr>
          <a:lstStyle/>
          <a:p>
            <a:pPr>
              <a:lnSpc>
                <a:spcPts val="4559"/>
              </a:lnSpc>
            </a:pPr>
            <a:r>
              <a:rPr lang="en-US" sz="4800">
                <a:solidFill>
                  <a:srgbClr val="5C77B9"/>
                </a:solidFill>
                <a:latin typeface="Montserrat Bold"/>
              </a:rPr>
              <a:t>Executive Positions Filled</a:t>
            </a:r>
          </a:p>
          <a:p>
            <a:pPr algn="l">
              <a:lnSpc>
                <a:spcPts val="3705"/>
              </a:lnSpc>
            </a:pPr>
            <a:r>
              <a:rPr lang="en-US" sz="3900">
                <a:solidFill>
                  <a:srgbClr val="000000"/>
                </a:solidFill>
                <a:latin typeface="Montserrat"/>
              </a:rPr>
              <a:t>AN OVERVIEW OF THE  CROSS BORDERS RECENTLY CONCLUDED  AMONG THE PARTNERS COUNTRIES</a:t>
            </a:r>
          </a:p>
        </p:txBody>
      </p:sp>
      <p:sp>
        <p:nvSpPr>
          <p:cNvPr id="12" name="TextBox 12"/>
          <p:cNvSpPr txBox="1"/>
          <p:nvPr/>
        </p:nvSpPr>
        <p:spPr>
          <a:xfrm>
            <a:off x="16415944" y="9378242"/>
            <a:ext cx="1517332" cy="352293"/>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07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2112969" y="9542234"/>
            <a:ext cx="15590520" cy="443392"/>
          </a:xfrm>
          <a:prstGeom prst="rect">
            <a:avLst/>
          </a:prstGeom>
        </p:spPr>
        <p:txBody>
          <a:bodyPr lIns="0" tIns="0" rIns="0" bIns="0" rtlCol="0" anchor="t">
            <a:spAutoFit/>
          </a:bodyPr>
          <a:lstStyle/>
          <a:p>
            <a:pPr algn="r">
              <a:lnSpc>
                <a:spcPts val="2160"/>
              </a:lnSpc>
            </a:pPr>
            <a:r>
              <a:rPr lang="en-US" sz="1800" spc="16">
                <a:solidFill>
                  <a:srgbClr val="FFFFFF"/>
                </a:solidFill>
                <a:latin typeface="TT Rounds Condensed"/>
              </a:rPr>
              <a:t>IESF I 03</a:t>
            </a:r>
          </a:p>
        </p:txBody>
      </p:sp>
      <p:sp>
        <p:nvSpPr>
          <p:cNvPr id="3" name="Freeform 3"/>
          <p:cNvSpPr/>
          <p:nvPr/>
        </p:nvSpPr>
        <p:spPr>
          <a:xfrm>
            <a:off x="11574279" y="-271346"/>
            <a:ext cx="3564022" cy="4660759"/>
          </a:xfrm>
          <a:custGeom>
            <a:avLst/>
            <a:gdLst/>
            <a:ahLst/>
            <a:cxnLst/>
            <a:rect l="l" t="t" r="r" b="b"/>
            <a:pathLst>
              <a:path w="3564022" h="4660759">
                <a:moveTo>
                  <a:pt x="0" y="0"/>
                </a:moveTo>
                <a:lnTo>
                  <a:pt x="3564022" y="0"/>
                </a:lnTo>
                <a:lnTo>
                  <a:pt x="3564022" y="4660758"/>
                </a:lnTo>
                <a:lnTo>
                  <a:pt x="0" y="4660758"/>
                </a:lnTo>
                <a:lnTo>
                  <a:pt x="0" y="0"/>
                </a:lnTo>
                <a:close/>
              </a:path>
            </a:pathLst>
          </a:custGeom>
          <a:blipFill>
            <a:blip r:embed="rId2"/>
            <a:stretch>
              <a:fillRect l="-17811" t="-14089" r="-126"/>
            </a:stretch>
          </a:blipFill>
        </p:spPr>
        <p:txBody>
          <a:bodyPr/>
          <a:lstStyle/>
          <a:p>
            <a:endParaRPr lang="nl-NL"/>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7" name="Group 7"/>
          <p:cNvGrpSpPr/>
          <p:nvPr/>
        </p:nvGrpSpPr>
        <p:grpSpPr>
          <a:xfrm>
            <a:off x="16324503" y="9241641"/>
            <a:ext cx="1963496" cy="589330"/>
            <a:chOff x="0" y="0"/>
            <a:chExt cx="2617994" cy="785774"/>
          </a:xfrm>
        </p:grpSpPr>
        <p:sp>
          <p:nvSpPr>
            <p:cNvPr id="8" name="Freeform 8"/>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9" name="TextBox 9"/>
          <p:cNvSpPr txBox="1"/>
          <p:nvPr/>
        </p:nvSpPr>
        <p:spPr>
          <a:xfrm>
            <a:off x="1638415" y="1432479"/>
            <a:ext cx="8879529" cy="1745788"/>
          </a:xfrm>
          <a:prstGeom prst="rect">
            <a:avLst/>
          </a:prstGeom>
        </p:spPr>
        <p:txBody>
          <a:bodyPr lIns="0" tIns="0" rIns="0" bIns="0" rtlCol="0" anchor="t">
            <a:spAutoFit/>
          </a:bodyPr>
          <a:lstStyle/>
          <a:p>
            <a:pPr algn="l">
              <a:lnSpc>
                <a:spcPts val="4566"/>
              </a:lnSpc>
            </a:pPr>
            <a:r>
              <a:rPr lang="en-US" sz="4806">
                <a:solidFill>
                  <a:srgbClr val="5C77B9"/>
                </a:solidFill>
                <a:latin typeface="Montserrat Bold"/>
              </a:rPr>
              <a:t>CROSS BORDER</a:t>
            </a:r>
          </a:p>
          <a:p>
            <a:pPr algn="l">
              <a:lnSpc>
                <a:spcPts val="4566"/>
              </a:lnSpc>
            </a:pPr>
            <a:r>
              <a:rPr lang="en-US" sz="4806">
                <a:solidFill>
                  <a:srgbClr val="5C77B9"/>
                </a:solidFill>
                <a:latin typeface="Montserrat Bold"/>
              </a:rPr>
              <a:t>ASSIGNMENTS </a:t>
            </a:r>
          </a:p>
          <a:p>
            <a:pPr algn="l">
              <a:lnSpc>
                <a:spcPts val="4566"/>
              </a:lnSpc>
            </a:pPr>
            <a:r>
              <a:rPr lang="en-US" sz="4806">
                <a:solidFill>
                  <a:srgbClr val="000000"/>
                </a:solidFill>
                <a:latin typeface="Montserrat Light"/>
              </a:rPr>
              <a:t>&amp; AWARD WINNERS</a:t>
            </a:r>
          </a:p>
        </p:txBody>
      </p:sp>
      <p:sp>
        <p:nvSpPr>
          <p:cNvPr id="10" name="Freeform 10"/>
          <p:cNvSpPr/>
          <p:nvPr/>
        </p:nvSpPr>
        <p:spPr>
          <a:xfrm>
            <a:off x="14993752" y="4202193"/>
            <a:ext cx="3533088" cy="4576047"/>
          </a:xfrm>
          <a:custGeom>
            <a:avLst/>
            <a:gdLst/>
            <a:ahLst/>
            <a:cxnLst/>
            <a:rect l="l" t="t" r="r" b="b"/>
            <a:pathLst>
              <a:path w="3533088" h="4576047">
                <a:moveTo>
                  <a:pt x="0" y="0"/>
                </a:moveTo>
                <a:lnTo>
                  <a:pt x="3533089" y="0"/>
                </a:lnTo>
                <a:lnTo>
                  <a:pt x="3533089" y="4576047"/>
                </a:lnTo>
                <a:lnTo>
                  <a:pt x="0" y="4576047"/>
                </a:lnTo>
                <a:lnTo>
                  <a:pt x="0" y="0"/>
                </a:lnTo>
                <a:close/>
              </a:path>
            </a:pathLst>
          </a:custGeom>
          <a:blipFill>
            <a:blip r:embed="rId4"/>
            <a:stretch>
              <a:fillRect b="-2944"/>
            </a:stretch>
          </a:blipFill>
        </p:spPr>
        <p:txBody>
          <a:bodyPr/>
          <a:lstStyle/>
          <a:p>
            <a:endParaRPr lang="nl-NL"/>
          </a:p>
        </p:txBody>
      </p:sp>
      <p:sp>
        <p:nvSpPr>
          <p:cNvPr id="11" name="Freeform 11"/>
          <p:cNvSpPr/>
          <p:nvPr/>
        </p:nvSpPr>
        <p:spPr>
          <a:xfrm>
            <a:off x="15138301" y="-2001768"/>
            <a:ext cx="3976841" cy="6203961"/>
          </a:xfrm>
          <a:custGeom>
            <a:avLst/>
            <a:gdLst/>
            <a:ahLst/>
            <a:cxnLst/>
            <a:rect l="l" t="t" r="r" b="b"/>
            <a:pathLst>
              <a:path w="3976841" h="6203961">
                <a:moveTo>
                  <a:pt x="0" y="0"/>
                </a:moveTo>
                <a:lnTo>
                  <a:pt x="3976842" y="0"/>
                </a:lnTo>
                <a:lnTo>
                  <a:pt x="3976842" y="6203961"/>
                </a:lnTo>
                <a:lnTo>
                  <a:pt x="0" y="6203961"/>
                </a:lnTo>
                <a:lnTo>
                  <a:pt x="0" y="0"/>
                </a:lnTo>
                <a:close/>
              </a:path>
            </a:pathLst>
          </a:custGeom>
          <a:blipFill>
            <a:blip r:embed="rId5"/>
            <a:stretch>
              <a:fillRect l="-32822" b="-13522"/>
            </a:stretch>
          </a:blipFill>
        </p:spPr>
        <p:txBody>
          <a:bodyPr/>
          <a:lstStyle/>
          <a:p>
            <a:endParaRPr lang="nl-NL"/>
          </a:p>
        </p:txBody>
      </p:sp>
      <p:sp>
        <p:nvSpPr>
          <p:cNvPr id="12" name="Freeform 12"/>
          <p:cNvSpPr/>
          <p:nvPr/>
        </p:nvSpPr>
        <p:spPr>
          <a:xfrm>
            <a:off x="11574279" y="4202193"/>
            <a:ext cx="3564022" cy="4576047"/>
          </a:xfrm>
          <a:custGeom>
            <a:avLst/>
            <a:gdLst/>
            <a:ahLst/>
            <a:cxnLst/>
            <a:rect l="l" t="t" r="r" b="b"/>
            <a:pathLst>
              <a:path w="3564022" h="4576047">
                <a:moveTo>
                  <a:pt x="0" y="0"/>
                </a:moveTo>
                <a:lnTo>
                  <a:pt x="3564022" y="0"/>
                </a:lnTo>
                <a:lnTo>
                  <a:pt x="3564022" y="4576047"/>
                </a:lnTo>
                <a:lnTo>
                  <a:pt x="0" y="4576047"/>
                </a:lnTo>
                <a:lnTo>
                  <a:pt x="0" y="0"/>
                </a:lnTo>
                <a:close/>
              </a:path>
            </a:pathLst>
          </a:custGeom>
          <a:blipFill>
            <a:blip r:embed="rId6"/>
            <a:stretch>
              <a:fillRect l="-13994" t="-9787" b="-8590"/>
            </a:stretch>
          </a:blipFill>
        </p:spPr>
        <p:txBody>
          <a:bodyPr/>
          <a:lstStyle/>
          <a:p>
            <a:endParaRPr lang="nl-NL"/>
          </a:p>
        </p:txBody>
      </p:sp>
      <p:sp>
        <p:nvSpPr>
          <p:cNvPr id="13" name="TextBox 13"/>
          <p:cNvSpPr txBox="1"/>
          <p:nvPr/>
        </p:nvSpPr>
        <p:spPr>
          <a:xfrm>
            <a:off x="16547585" y="9361236"/>
            <a:ext cx="1517332" cy="352293"/>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2024</a:t>
            </a:r>
          </a:p>
        </p:txBody>
      </p:sp>
      <p:sp>
        <p:nvSpPr>
          <p:cNvPr id="14" name="TextBox 14"/>
          <p:cNvSpPr txBox="1"/>
          <p:nvPr/>
        </p:nvSpPr>
        <p:spPr>
          <a:xfrm>
            <a:off x="1029342" y="3722688"/>
            <a:ext cx="8380363" cy="2828925"/>
          </a:xfrm>
          <a:prstGeom prst="rect">
            <a:avLst/>
          </a:prstGeom>
        </p:spPr>
        <p:txBody>
          <a:bodyPr lIns="0" tIns="0" rIns="0" bIns="0" rtlCol="0" anchor="t">
            <a:spAutoFit/>
          </a:bodyPr>
          <a:lstStyle/>
          <a:p>
            <a:pPr>
              <a:lnSpc>
                <a:spcPts val="2520"/>
              </a:lnSpc>
            </a:pPr>
            <a:r>
              <a:rPr lang="en-US" sz="2100">
                <a:solidFill>
                  <a:srgbClr val="000000"/>
                </a:solidFill>
                <a:latin typeface="Montserrat"/>
              </a:rPr>
              <a:t>IESF’ financial report overshows an increase in the number of cross border assignments  the last three years, worldwide. </a:t>
            </a:r>
          </a:p>
          <a:p>
            <a:pPr>
              <a:lnSpc>
                <a:spcPts val="2520"/>
              </a:lnSpc>
            </a:pPr>
            <a:endParaRPr lang="en-US" sz="2100">
              <a:solidFill>
                <a:srgbClr val="000000"/>
              </a:solidFill>
              <a:latin typeface="Montserrat"/>
            </a:endParaRPr>
          </a:p>
          <a:p>
            <a:pPr>
              <a:lnSpc>
                <a:spcPts val="2520"/>
              </a:lnSpc>
            </a:pPr>
            <a:r>
              <a:rPr lang="en-US" sz="2100">
                <a:solidFill>
                  <a:srgbClr val="000000"/>
                </a:solidFill>
                <a:latin typeface="Montserrat"/>
              </a:rPr>
              <a:t>Not only the number of active and completed assignments grew. Also, the level of management and director assignments and revenue. </a:t>
            </a:r>
          </a:p>
          <a:p>
            <a:pPr>
              <a:lnSpc>
                <a:spcPts val="2520"/>
              </a:lnSpc>
            </a:pPr>
            <a:endParaRPr lang="en-US" sz="2100">
              <a:solidFill>
                <a:srgbClr val="000000"/>
              </a:solidFill>
              <a:latin typeface="Montserrat"/>
            </a:endParaRPr>
          </a:p>
          <a:p>
            <a:pPr>
              <a:lnSpc>
                <a:spcPts val="2520"/>
              </a:lnSpc>
            </a:pPr>
            <a:endParaRPr lang="en-US" sz="2100">
              <a:solidFill>
                <a:srgbClr val="000000"/>
              </a:solidFill>
              <a:latin typeface="Montserrat"/>
            </a:endParaRPr>
          </a:p>
          <a:p>
            <a:pPr algn="l">
              <a:lnSpc>
                <a:spcPts val="2520"/>
              </a:lnSpc>
            </a:pPr>
            <a:endParaRPr lang="en-US" sz="2100">
              <a:solidFill>
                <a:srgbClr val="000000"/>
              </a:solidFill>
              <a:latin typeface="Montserrat"/>
            </a:endParaRPr>
          </a:p>
        </p:txBody>
      </p:sp>
      <p:sp>
        <p:nvSpPr>
          <p:cNvPr id="15" name="TextBox 15"/>
          <p:cNvSpPr txBox="1"/>
          <p:nvPr/>
        </p:nvSpPr>
        <p:spPr>
          <a:xfrm>
            <a:off x="1029342" y="5898546"/>
            <a:ext cx="8380363" cy="1571625"/>
          </a:xfrm>
          <a:prstGeom prst="rect">
            <a:avLst/>
          </a:prstGeom>
        </p:spPr>
        <p:txBody>
          <a:bodyPr lIns="0" tIns="0" rIns="0" bIns="0" rtlCol="0" anchor="t">
            <a:spAutoFit/>
          </a:bodyPr>
          <a:lstStyle/>
          <a:p>
            <a:pPr>
              <a:lnSpc>
                <a:spcPts val="2519"/>
              </a:lnSpc>
              <a:spcBef>
                <a:spcPct val="0"/>
              </a:spcBef>
            </a:pPr>
            <a:r>
              <a:rPr lang="en-US" sz="2099">
                <a:solidFill>
                  <a:srgbClr val="5C77B9"/>
                </a:solidFill>
                <a:latin typeface="Montserrat Bold"/>
              </a:rPr>
              <a:t>THE CROSS BORDER AWARD</a:t>
            </a:r>
          </a:p>
          <a:p>
            <a:pPr>
              <a:lnSpc>
                <a:spcPts val="2519"/>
              </a:lnSpc>
              <a:spcBef>
                <a:spcPct val="0"/>
              </a:spcBef>
            </a:pPr>
            <a:r>
              <a:rPr lang="en-US" sz="2099">
                <a:solidFill>
                  <a:srgbClr val="000000"/>
                </a:solidFill>
                <a:latin typeface="Montserrat Light"/>
              </a:rPr>
              <a:t>Every year at the AGM we hand out two awards: one for the most successful partner assigning projects to the network over</a:t>
            </a:r>
          </a:p>
          <a:p>
            <a:pPr>
              <a:lnSpc>
                <a:spcPts val="2519"/>
              </a:lnSpc>
              <a:spcBef>
                <a:spcPct val="0"/>
              </a:spcBef>
            </a:pPr>
            <a:r>
              <a:rPr lang="en-US" sz="2099">
                <a:solidFill>
                  <a:srgbClr val="000000"/>
                </a:solidFill>
                <a:latin typeface="Montserrat Light"/>
              </a:rPr>
              <a:t>the past year. And the other one for the most successful partner working on projects assigned to him/her. </a:t>
            </a:r>
          </a:p>
        </p:txBody>
      </p:sp>
      <p:sp>
        <p:nvSpPr>
          <p:cNvPr id="16" name="Freeform 16"/>
          <p:cNvSpPr/>
          <p:nvPr/>
        </p:nvSpPr>
        <p:spPr>
          <a:xfrm>
            <a:off x="828499" y="1308654"/>
            <a:ext cx="809915" cy="809915"/>
          </a:xfrm>
          <a:custGeom>
            <a:avLst/>
            <a:gdLst/>
            <a:ahLst/>
            <a:cxnLst/>
            <a:rect l="l" t="t" r="r" b="b"/>
            <a:pathLst>
              <a:path w="809915" h="809915">
                <a:moveTo>
                  <a:pt x="0" y="0"/>
                </a:moveTo>
                <a:lnTo>
                  <a:pt x="809916" y="0"/>
                </a:lnTo>
                <a:lnTo>
                  <a:pt x="809916" y="809915"/>
                </a:lnTo>
                <a:lnTo>
                  <a:pt x="0" y="8099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endParaRPr lang="nl-NL"/>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algn="r">
              <a:lnSpc>
                <a:spcPts val="2160"/>
              </a:lnSpc>
            </a:pPr>
            <a:r>
              <a:rPr lang="en-US" sz="1800" spc="16">
                <a:solidFill>
                  <a:srgbClr val="FFFFFF"/>
                </a:solidFill>
                <a:latin typeface="TT Rounds Condensed"/>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7" name="Group 7"/>
          <p:cNvGrpSpPr/>
          <p:nvPr/>
        </p:nvGrpSpPr>
        <p:grpSpPr>
          <a:xfrm>
            <a:off x="3972649" y="8377996"/>
            <a:ext cx="3295743" cy="362144"/>
            <a:chOff x="0" y="0"/>
            <a:chExt cx="1914632" cy="210384"/>
          </a:xfrm>
        </p:grpSpPr>
        <p:sp>
          <p:nvSpPr>
            <p:cNvPr id="8" name="Freeform 8"/>
            <p:cNvSpPr/>
            <p:nvPr/>
          </p:nvSpPr>
          <p:spPr>
            <a:xfrm>
              <a:off x="0" y="0"/>
              <a:ext cx="1914652" cy="210368"/>
            </a:xfrm>
            <a:custGeom>
              <a:avLst/>
              <a:gdLst/>
              <a:ahLst/>
              <a:cxnLst/>
              <a:rect l="l" t="t" r="r" b="b"/>
              <a:pathLst>
                <a:path w="1914652" h="210368">
                  <a:moveTo>
                    <a:pt x="0" y="0"/>
                  </a:moveTo>
                  <a:lnTo>
                    <a:pt x="1914652" y="0"/>
                  </a:lnTo>
                  <a:lnTo>
                    <a:pt x="1914652" y="210368"/>
                  </a:lnTo>
                  <a:lnTo>
                    <a:pt x="0" y="210368"/>
                  </a:lnTo>
                  <a:close/>
                </a:path>
              </a:pathLst>
            </a:custGeom>
            <a:solidFill>
              <a:srgbClr val="2D3A5F"/>
            </a:solidFill>
          </p:spPr>
          <p:txBody>
            <a:bodyPr/>
            <a:lstStyle/>
            <a:p>
              <a:endParaRPr lang="nl-NL"/>
            </a:p>
          </p:txBody>
        </p:sp>
      </p:grpSp>
      <p:sp>
        <p:nvSpPr>
          <p:cNvPr id="9" name="TextBox 9"/>
          <p:cNvSpPr txBox="1"/>
          <p:nvPr/>
        </p:nvSpPr>
        <p:spPr>
          <a:xfrm>
            <a:off x="4092390" y="8435052"/>
            <a:ext cx="8380363" cy="267081"/>
          </a:xfrm>
          <a:prstGeom prst="rect">
            <a:avLst/>
          </a:prstGeom>
        </p:spPr>
        <p:txBody>
          <a:bodyPr lIns="0" tIns="0" rIns="0" bIns="0" rtlCol="0" anchor="t">
            <a:spAutoFit/>
          </a:bodyPr>
          <a:lstStyle/>
          <a:p>
            <a:pPr algn="l">
              <a:lnSpc>
                <a:spcPts val="2052"/>
              </a:lnSpc>
            </a:pPr>
            <a:r>
              <a:rPr lang="en-US" sz="1900">
                <a:solidFill>
                  <a:srgbClr val="FFFFFF"/>
                </a:solidFill>
                <a:latin typeface="Montserrat Bold"/>
              </a:rPr>
              <a:t>AGM SINGAPORE 2023</a:t>
            </a:r>
          </a:p>
        </p:txBody>
      </p:sp>
      <p:sp>
        <p:nvSpPr>
          <p:cNvPr id="10" name="Freeform 10"/>
          <p:cNvSpPr/>
          <p:nvPr/>
        </p:nvSpPr>
        <p:spPr>
          <a:xfrm>
            <a:off x="0" y="2004577"/>
            <a:ext cx="9144000" cy="6793563"/>
          </a:xfrm>
          <a:custGeom>
            <a:avLst/>
            <a:gdLst/>
            <a:ahLst/>
            <a:cxnLst/>
            <a:rect l="l" t="t" r="r" b="b"/>
            <a:pathLst>
              <a:path w="9144000" h="6793563">
                <a:moveTo>
                  <a:pt x="0" y="0"/>
                </a:moveTo>
                <a:lnTo>
                  <a:pt x="9144000" y="0"/>
                </a:lnTo>
                <a:lnTo>
                  <a:pt x="9144000" y="6793563"/>
                </a:lnTo>
                <a:lnTo>
                  <a:pt x="0" y="6793563"/>
                </a:lnTo>
                <a:lnTo>
                  <a:pt x="0" y="0"/>
                </a:lnTo>
                <a:close/>
              </a:path>
            </a:pathLst>
          </a:custGeom>
          <a:blipFill>
            <a:blip r:embed="rId4"/>
            <a:stretch>
              <a:fillRect l="-34873" t="-187207" r="-44943" b="-35500"/>
            </a:stretch>
          </a:blipFill>
        </p:spPr>
        <p:txBody>
          <a:bodyPr/>
          <a:lstStyle/>
          <a:p>
            <a:endParaRPr lang="nl-NL"/>
          </a:p>
        </p:txBody>
      </p:sp>
      <p:grpSp>
        <p:nvGrpSpPr>
          <p:cNvPr id="11" name="Group 11"/>
          <p:cNvGrpSpPr/>
          <p:nvPr/>
        </p:nvGrpSpPr>
        <p:grpSpPr>
          <a:xfrm>
            <a:off x="8643925" y="7873268"/>
            <a:ext cx="2782543" cy="827807"/>
            <a:chOff x="0" y="0"/>
            <a:chExt cx="3710058" cy="1103742"/>
          </a:xfrm>
        </p:grpSpPr>
        <p:sp>
          <p:nvSpPr>
            <p:cNvPr id="12" name="Freeform 12"/>
            <p:cNvSpPr/>
            <p:nvPr/>
          </p:nvSpPr>
          <p:spPr>
            <a:xfrm>
              <a:off x="0" y="0"/>
              <a:ext cx="3710058" cy="1103742"/>
            </a:xfrm>
            <a:custGeom>
              <a:avLst/>
              <a:gdLst/>
              <a:ahLst/>
              <a:cxnLst/>
              <a:rect l="l" t="t" r="r" b="b"/>
              <a:pathLst>
                <a:path w="3710058" h="1103742">
                  <a:moveTo>
                    <a:pt x="0" y="0"/>
                  </a:moveTo>
                  <a:lnTo>
                    <a:pt x="3710058" y="0"/>
                  </a:lnTo>
                  <a:lnTo>
                    <a:pt x="3710058" y="1103742"/>
                  </a:lnTo>
                  <a:lnTo>
                    <a:pt x="0" y="11037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3" name="TextBox 13"/>
            <p:cNvSpPr txBox="1"/>
            <p:nvPr/>
          </p:nvSpPr>
          <p:spPr>
            <a:xfrm>
              <a:off x="338058" y="170739"/>
              <a:ext cx="2475412" cy="471544"/>
            </a:xfrm>
            <a:prstGeom prst="rect">
              <a:avLst/>
            </a:prstGeom>
          </p:spPr>
          <p:txBody>
            <a:bodyPr lIns="0" tIns="0" rIns="0" bIns="0" rtlCol="0" anchor="t">
              <a:spAutoFit/>
            </a:bodyPr>
            <a:lstStyle/>
            <a:p>
              <a:pPr algn="ctr">
                <a:lnSpc>
                  <a:spcPts val="3049"/>
                </a:lnSpc>
              </a:pPr>
              <a:r>
                <a:rPr lang="en-US" sz="2178">
                  <a:solidFill>
                    <a:srgbClr val="FFFFFF"/>
                  </a:solidFill>
                  <a:latin typeface="Montserrat Bold"/>
                  <a:hlinkClick r:id="rId7" tooltip="https://iesf.com/case-studies/"/>
                </a:rPr>
                <a:t>Case Studies</a:t>
              </a:r>
            </a:p>
          </p:txBody>
        </p:sp>
      </p:grpSp>
      <p:sp>
        <p:nvSpPr>
          <p:cNvPr id="14" name="Freeform 14"/>
          <p:cNvSpPr/>
          <p:nvPr/>
        </p:nvSpPr>
        <p:spPr>
          <a:xfrm>
            <a:off x="417529" y="383852"/>
            <a:ext cx="563450" cy="563450"/>
          </a:xfrm>
          <a:custGeom>
            <a:avLst/>
            <a:gdLst/>
            <a:ahLst/>
            <a:cxnLst/>
            <a:rect l="l" t="t" r="r" b="b"/>
            <a:pathLst>
              <a:path w="563450" h="563450">
                <a:moveTo>
                  <a:pt x="0" y="0"/>
                </a:moveTo>
                <a:lnTo>
                  <a:pt x="563451" y="0"/>
                </a:lnTo>
                <a:lnTo>
                  <a:pt x="563451" y="563450"/>
                </a:lnTo>
                <a:lnTo>
                  <a:pt x="0" y="5634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NL"/>
          </a:p>
        </p:txBody>
      </p:sp>
      <p:sp>
        <p:nvSpPr>
          <p:cNvPr id="15" name="TextBox 15"/>
          <p:cNvSpPr txBox="1"/>
          <p:nvPr/>
        </p:nvSpPr>
        <p:spPr>
          <a:xfrm>
            <a:off x="1028605" y="480577"/>
            <a:ext cx="10967737" cy="1171575"/>
          </a:xfrm>
          <a:prstGeom prst="rect">
            <a:avLst/>
          </a:prstGeom>
        </p:spPr>
        <p:txBody>
          <a:bodyPr lIns="0" tIns="0" rIns="0" bIns="0" rtlCol="0" anchor="t">
            <a:spAutoFit/>
          </a:bodyPr>
          <a:lstStyle/>
          <a:p>
            <a:pPr algn="l">
              <a:lnSpc>
                <a:spcPts val="4559"/>
              </a:lnSpc>
            </a:pPr>
            <a:r>
              <a:rPr lang="en-US" sz="4800">
                <a:solidFill>
                  <a:srgbClr val="5C77B9"/>
                </a:solidFill>
                <a:latin typeface="Montserrat Bold"/>
              </a:rPr>
              <a:t>Success stories  </a:t>
            </a:r>
          </a:p>
          <a:p>
            <a:pPr algn="l">
              <a:lnSpc>
                <a:spcPts val="4559"/>
              </a:lnSpc>
            </a:pPr>
            <a:r>
              <a:rPr lang="en-US" sz="4800">
                <a:solidFill>
                  <a:srgbClr val="000000"/>
                </a:solidFill>
                <a:latin typeface="Montserrat Light"/>
              </a:rPr>
              <a:t>&amp; CLIENT TESTIMONIES</a:t>
            </a:r>
          </a:p>
        </p:txBody>
      </p:sp>
      <p:sp>
        <p:nvSpPr>
          <p:cNvPr id="16" name="TextBox 16"/>
          <p:cNvSpPr txBox="1"/>
          <p:nvPr/>
        </p:nvSpPr>
        <p:spPr>
          <a:xfrm>
            <a:off x="9566750" y="2004577"/>
            <a:ext cx="8366527" cy="3352800"/>
          </a:xfrm>
          <a:prstGeom prst="rect">
            <a:avLst/>
          </a:prstGeom>
        </p:spPr>
        <p:txBody>
          <a:bodyPr lIns="0" tIns="0" rIns="0" bIns="0" rtlCol="0" anchor="t">
            <a:spAutoFit/>
          </a:bodyPr>
          <a:lstStyle/>
          <a:p>
            <a:pPr>
              <a:lnSpc>
                <a:spcPts val="2400"/>
              </a:lnSpc>
            </a:pPr>
            <a:r>
              <a:rPr lang="en-US" sz="2000">
                <a:solidFill>
                  <a:srgbClr val="000000"/>
                </a:solidFill>
                <a:latin typeface="Montserrat"/>
              </a:rPr>
              <a:t>“The expertise demonstrated in our CEO search was exceptional. The industry insights, combined with the extensive network, led to the identification of the perfect candidate. His outstanding credentials and alignment with our objectives solidified him as the perfect choice for the role. We eagerly anticipate the growth journey under his leadership.” </a:t>
            </a:r>
          </a:p>
          <a:p>
            <a:pPr>
              <a:lnSpc>
                <a:spcPts val="2400"/>
              </a:lnSpc>
            </a:pPr>
            <a:endParaRPr lang="en-US" sz="2000">
              <a:solidFill>
                <a:srgbClr val="000000"/>
              </a:solidFill>
              <a:latin typeface="Montserrat"/>
            </a:endParaRPr>
          </a:p>
          <a:p>
            <a:pPr>
              <a:lnSpc>
                <a:spcPts val="2400"/>
              </a:lnSpc>
            </a:pPr>
            <a:r>
              <a:rPr lang="en-US" sz="2000">
                <a:solidFill>
                  <a:srgbClr val="5C77B9"/>
                </a:solidFill>
                <a:latin typeface="Montserrat Bold"/>
              </a:rPr>
              <a:t>Alexander van der Lof, Chairman and CEO of TKH Group.</a:t>
            </a:r>
          </a:p>
          <a:p>
            <a:pPr>
              <a:lnSpc>
                <a:spcPts val="2400"/>
              </a:lnSpc>
            </a:pPr>
            <a:endParaRPr lang="en-US" sz="2000">
              <a:solidFill>
                <a:srgbClr val="5C77B9"/>
              </a:solidFill>
              <a:latin typeface="Montserrat Bold"/>
            </a:endParaRPr>
          </a:p>
          <a:p>
            <a:pPr>
              <a:lnSpc>
                <a:spcPts val="2400"/>
              </a:lnSpc>
            </a:pPr>
            <a:endParaRPr lang="en-US" sz="2000">
              <a:solidFill>
                <a:srgbClr val="5C77B9"/>
              </a:solidFill>
              <a:latin typeface="Montserrat Bold"/>
            </a:endParaRPr>
          </a:p>
          <a:p>
            <a:pPr algn="l">
              <a:lnSpc>
                <a:spcPts val="2400"/>
              </a:lnSpc>
            </a:pPr>
            <a:endParaRPr lang="en-US" sz="2000">
              <a:solidFill>
                <a:srgbClr val="5C77B9"/>
              </a:solidFill>
              <a:latin typeface="Montserrat Bold"/>
            </a:endParaRPr>
          </a:p>
        </p:txBody>
      </p:sp>
      <p:sp>
        <p:nvSpPr>
          <p:cNvPr id="17" name="TextBox 17"/>
          <p:cNvSpPr txBox="1"/>
          <p:nvPr/>
        </p:nvSpPr>
        <p:spPr>
          <a:xfrm>
            <a:off x="9565609" y="4596668"/>
            <a:ext cx="8266481" cy="3048000"/>
          </a:xfrm>
          <a:prstGeom prst="rect">
            <a:avLst/>
          </a:prstGeom>
        </p:spPr>
        <p:txBody>
          <a:bodyPr lIns="0" tIns="0" rIns="0" bIns="0" rtlCol="0" anchor="t">
            <a:spAutoFit/>
          </a:bodyPr>
          <a:lstStyle/>
          <a:p>
            <a:pPr>
              <a:lnSpc>
                <a:spcPts val="2400"/>
              </a:lnSpc>
            </a:pPr>
            <a:r>
              <a:rPr lang="en-US" sz="2000">
                <a:solidFill>
                  <a:srgbClr val="000000"/>
                </a:solidFill>
                <a:latin typeface="Montserrat"/>
              </a:rPr>
              <a:t>““The choice for the final candidate ultimately was a combination of their experience and market knowledge but not least importantly, their motivation and interest to join Morningstar and support our mission to empower investors’ success through our range of products and solutions. A great example of agile teamwork between our HR team and the support of executive search partners of IESF.”</a:t>
            </a:r>
          </a:p>
          <a:p>
            <a:pPr>
              <a:lnSpc>
                <a:spcPts val="2400"/>
              </a:lnSpc>
            </a:pPr>
            <a:endParaRPr lang="en-US" sz="2000">
              <a:solidFill>
                <a:srgbClr val="000000"/>
              </a:solidFill>
              <a:latin typeface="Montserrat"/>
            </a:endParaRPr>
          </a:p>
          <a:p>
            <a:pPr algn="l">
              <a:lnSpc>
                <a:spcPts val="2400"/>
              </a:lnSpc>
            </a:pPr>
            <a:r>
              <a:rPr lang="en-US" sz="2000">
                <a:solidFill>
                  <a:srgbClr val="5C77B9"/>
                </a:solidFill>
                <a:latin typeface="Montserrat Bold"/>
              </a:rPr>
              <a:t>Roxana Brahesteanu, Director Talent Acquisition EMEA at Morningstar</a:t>
            </a:r>
          </a:p>
        </p:txBody>
      </p:sp>
      <p:grpSp>
        <p:nvGrpSpPr>
          <p:cNvPr id="18" name="Group 18"/>
          <p:cNvGrpSpPr/>
          <p:nvPr/>
        </p:nvGrpSpPr>
        <p:grpSpPr>
          <a:xfrm>
            <a:off x="16324503" y="9241641"/>
            <a:ext cx="1963496" cy="589330"/>
            <a:chOff x="0" y="0"/>
            <a:chExt cx="2617994" cy="785774"/>
          </a:xfrm>
        </p:grpSpPr>
        <p:sp>
          <p:nvSpPr>
            <p:cNvPr id="19" name="Freeform 19"/>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20" name="TextBox 20"/>
          <p:cNvSpPr txBox="1"/>
          <p:nvPr/>
        </p:nvSpPr>
        <p:spPr>
          <a:xfrm>
            <a:off x="16547585" y="9361236"/>
            <a:ext cx="1517332" cy="352293"/>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2024</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1683</Words>
  <Application>Microsoft Macintosh PowerPoint</Application>
  <PresentationFormat>Aangepast</PresentationFormat>
  <Paragraphs>327</Paragraphs>
  <Slides>20</Slides>
  <Notes>8</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20</vt:i4>
      </vt:variant>
    </vt:vector>
  </HeadingPairs>
  <TitlesOfParts>
    <vt:vector size="30" baseType="lpstr">
      <vt:lpstr>Montserrat</vt:lpstr>
      <vt:lpstr>Calibri</vt:lpstr>
      <vt:lpstr>Montserrat Ultra-Bold</vt:lpstr>
      <vt:lpstr>Montserrat Italics</vt:lpstr>
      <vt:lpstr>Montserrat Light</vt:lpstr>
      <vt:lpstr>Arial</vt:lpstr>
      <vt:lpstr>Arimo Bold</vt:lpstr>
      <vt:lpstr>Montserrat Bold</vt:lpstr>
      <vt:lpstr>TT Rounds Condensed</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NewPartner2024-IESF-CorporatePresentation</dc:title>
  <cp:lastModifiedBy>Kirsten van de Groep</cp:lastModifiedBy>
  <cp:revision>4</cp:revision>
  <cp:lastPrinted>2024-06-13T12:59:17Z</cp:lastPrinted>
  <dcterms:created xsi:type="dcterms:W3CDTF">2006-08-16T00:00:00Z</dcterms:created>
  <dcterms:modified xsi:type="dcterms:W3CDTF">2024-06-13T13:01:13Z</dcterms:modified>
  <dc:identifier>DAGBi3CCq-s</dc:identifier>
</cp:coreProperties>
</file>