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67" r:id="rId4"/>
    <p:sldId id="268" r:id="rId5"/>
    <p:sldId id="269" r:id="rId6"/>
    <p:sldId id="270" r:id="rId7"/>
    <p:sldId id="271" r:id="rId8"/>
    <p:sldId id="272" r:id="rId9"/>
    <p:sldId id="273" r:id="rId10"/>
    <p:sldId id="274" r:id="rId11"/>
    <p:sldId id="275" r:id="rId12"/>
    <p:sldId id="258" r:id="rId13"/>
    <p:sldId id="262" r:id="rId14"/>
    <p:sldId id="276" r:id="rId15"/>
    <p:sldId id="264" r:id="rId16"/>
    <p:sldId id="277" r:id="rId17"/>
    <p:sldId id="278" r:id="rId18"/>
    <p:sldId id="279" r:id="rId19"/>
    <p:sldId id="280" r:id="rId20"/>
    <p:sldId id="281" r:id="rId21"/>
    <p:sldId id="282" r:id="rId22"/>
    <p:sldId id="283" r:id="rId23"/>
    <p:sldId id="261" r:id="rId24"/>
  </p:sldIdLst>
  <p:sldSz cx="9144000" cy="5143500" type="screen16x9"/>
  <p:notesSz cx="6858000" cy="9144000"/>
  <p:embeddedFontLst>
    <p:embeddedFont>
      <p:font typeface="Montserrat" pitchFamily="2" charset="77"/>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3B5F"/>
    <a:srgbClr val="5D76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f53ee5f127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f53ee5f127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1928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69904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7013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8204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8901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12178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61080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211700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725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8498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46399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f53ee5f127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f53ee5f127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3733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f53ee5f127_4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f53ee5f127_4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64811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5926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39663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7630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9161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6415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f53ee5f127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f53ee5f1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3295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419"/>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53"/>
        <p:cNvGrpSpPr/>
        <p:nvPr/>
      </p:nvGrpSpPr>
      <p:grpSpPr>
        <a:xfrm>
          <a:off x="0" y="0"/>
          <a:ext cx="0" cy="0"/>
          <a:chOff x="0" y="0"/>
          <a:chExt cx="0" cy="0"/>
        </a:xfrm>
      </p:grpSpPr>
      <p:sp>
        <p:nvSpPr>
          <p:cNvPr id="56" name="Google Shape;56;p13"/>
          <p:cNvSpPr txBox="1"/>
          <p:nvPr/>
        </p:nvSpPr>
        <p:spPr>
          <a:xfrm>
            <a:off x="2625122" y="1689399"/>
            <a:ext cx="3301200" cy="62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800" b="1" dirty="0">
                <a:solidFill>
                  <a:srgbClr val="5D77B9"/>
                </a:solidFill>
                <a:latin typeface="Montserrat"/>
                <a:ea typeface="Montserrat"/>
                <a:cs typeface="Montserrat"/>
                <a:sym typeface="Montserrat"/>
              </a:rPr>
              <a:t>ALYSSA LINCE BOYD</a:t>
            </a:r>
            <a:endParaRPr sz="1800" b="1" dirty="0">
              <a:solidFill>
                <a:srgbClr val="5D77B9"/>
              </a:solidFill>
              <a:latin typeface="Montserrat"/>
              <a:ea typeface="Montserrat"/>
              <a:cs typeface="Montserrat"/>
              <a:sym typeface="Montserrat"/>
            </a:endParaRPr>
          </a:p>
          <a:p>
            <a:pPr marL="0" lvl="0" indent="0" algn="l" rtl="0">
              <a:spcBef>
                <a:spcPts val="0"/>
              </a:spcBef>
              <a:spcAft>
                <a:spcPts val="0"/>
              </a:spcAft>
              <a:buNone/>
            </a:pPr>
            <a:r>
              <a:rPr lang="es-419" sz="1200" b="1" dirty="0">
                <a:solidFill>
                  <a:srgbClr val="2D3B5F"/>
                </a:solidFill>
                <a:latin typeface="Montserrat"/>
                <a:ea typeface="Montserrat"/>
                <a:cs typeface="Montserrat"/>
                <a:sym typeface="Montserrat"/>
              </a:rPr>
              <a:t>PANAMA</a:t>
            </a:r>
            <a:endParaRPr sz="1200" b="1" dirty="0">
              <a:solidFill>
                <a:srgbClr val="2D3B5F"/>
              </a:solidFill>
              <a:latin typeface="Montserrat"/>
              <a:ea typeface="Montserrat"/>
              <a:cs typeface="Montserrat"/>
              <a:sym typeface="Montserrat"/>
            </a:endParaRPr>
          </a:p>
        </p:txBody>
      </p:sp>
      <p:sp>
        <p:nvSpPr>
          <p:cNvPr id="57" name="Google Shape;57;p13"/>
          <p:cNvSpPr txBox="1"/>
          <p:nvPr/>
        </p:nvSpPr>
        <p:spPr>
          <a:xfrm>
            <a:off x="2625122" y="2429400"/>
            <a:ext cx="2568669"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b="1" dirty="0">
                <a:solidFill>
                  <a:srgbClr val="2D3B5F"/>
                </a:solidFill>
                <a:latin typeface="Montserrat"/>
                <a:ea typeface="Montserrat"/>
                <a:cs typeface="Montserrat"/>
                <a:sym typeface="Montserrat"/>
              </a:rPr>
              <a:t>HR Core </a:t>
            </a:r>
            <a:r>
              <a:rPr lang="es-ES" b="1" dirty="0" err="1">
                <a:solidFill>
                  <a:srgbClr val="2D3B5F"/>
                </a:solidFill>
                <a:latin typeface="Montserrat"/>
                <a:ea typeface="Montserrat"/>
                <a:cs typeface="Montserrat"/>
                <a:sym typeface="Montserrat"/>
              </a:rPr>
              <a:t>Lab</a:t>
            </a:r>
            <a:r>
              <a:rPr lang="es-ES" b="1" dirty="0">
                <a:solidFill>
                  <a:srgbClr val="2D3B5F"/>
                </a:solidFill>
                <a:latin typeface="Montserrat"/>
                <a:ea typeface="Montserrat"/>
                <a:cs typeface="Montserrat"/>
                <a:sym typeface="Montserrat"/>
              </a:rPr>
              <a:t> Summit  Barcelona - 2024</a:t>
            </a:r>
          </a:p>
          <a:p>
            <a:pPr marL="0" lvl="0" indent="0" algn="l" rtl="0">
              <a:spcBef>
                <a:spcPts val="0"/>
              </a:spcBef>
              <a:spcAft>
                <a:spcPts val="0"/>
              </a:spcAft>
              <a:buNone/>
            </a:pPr>
            <a:endParaRPr lang="es-ES" b="1" dirty="0">
              <a:solidFill>
                <a:srgbClr val="2D3B5F"/>
              </a:solidFill>
              <a:latin typeface="Montserrat"/>
              <a:ea typeface="Montserrat"/>
              <a:cs typeface="Montserrat"/>
              <a:sym typeface="Montserrat"/>
            </a:endParaRPr>
          </a:p>
        </p:txBody>
      </p:sp>
      <p:pic>
        <p:nvPicPr>
          <p:cNvPr id="58" name="Google Shape;58;p13"/>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59" name="Google Shape;59;p13"/>
          <p:cNvPicPr preferRelativeResize="0"/>
          <p:nvPr/>
        </p:nvPicPr>
        <p:blipFill>
          <a:blip r:embed="rId4">
            <a:alphaModFix/>
          </a:blip>
          <a:stretch>
            <a:fillRect/>
          </a:stretch>
        </p:blipFill>
        <p:spPr>
          <a:xfrm>
            <a:off x="0" y="0"/>
            <a:ext cx="2063750" cy="4476749"/>
          </a:xfrm>
          <a:prstGeom prst="rect">
            <a:avLst/>
          </a:prstGeom>
          <a:noFill/>
          <a:ln>
            <a:noFill/>
          </a:ln>
        </p:spPr>
      </p:pic>
      <p:pic>
        <p:nvPicPr>
          <p:cNvPr id="61" name="Google Shape;61;p13"/>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62" name="Google Shape;62;p13"/>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3" name="Google Shape;63;p13"/>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pic>
        <p:nvPicPr>
          <p:cNvPr id="3" name="Picture 2" descr="A person in a white suit&#10;&#10;Description automatically generated">
            <a:extLst>
              <a:ext uri="{FF2B5EF4-FFF2-40B4-BE49-F238E27FC236}">
                <a16:creationId xmlns:a16="http://schemas.microsoft.com/office/drawing/2014/main" id="{74649FC2-C890-90B7-4715-C33D6057550E}"/>
              </a:ext>
            </a:extLst>
          </p:cNvPr>
          <p:cNvPicPr>
            <a:picLocks noChangeAspect="1"/>
          </p:cNvPicPr>
          <p:nvPr/>
        </p:nvPicPr>
        <p:blipFill rotWithShape="1">
          <a:blip r:embed="rId6"/>
          <a:srcRect t="24574" r="30612" b="24582"/>
          <a:stretch/>
        </p:blipFill>
        <p:spPr>
          <a:xfrm>
            <a:off x="-1081790" y="776047"/>
            <a:ext cx="3568958" cy="261518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2" name="Google Shape;72;p14"/>
          <p:cNvSpPr txBox="1"/>
          <p:nvPr/>
        </p:nvSpPr>
        <p:spPr>
          <a:xfrm>
            <a:off x="537370" y="580146"/>
            <a:ext cx="8972390" cy="3066074"/>
          </a:xfrm>
          <a:prstGeom prst="rect">
            <a:avLst/>
          </a:prstGeom>
          <a:noFill/>
          <a:ln>
            <a:noFill/>
          </a:ln>
        </p:spPr>
        <p:txBody>
          <a:bodyPr spcFirstLastPara="1" wrap="square" lIns="91425" tIns="91425" rIns="91425" bIns="91425" anchor="t" anchorCtr="0">
            <a:noAutofit/>
          </a:bodyPr>
          <a:lstStyle/>
          <a:p>
            <a:pPr algn="just">
              <a:lnSpc>
                <a:spcPct val="150000"/>
              </a:lnSpc>
              <a:spcAft>
                <a:spcPts val="800"/>
              </a:spcAft>
            </a:pPr>
            <a:r>
              <a:rPr lang="en-US" sz="1200" b="1" kern="100" dirty="0">
                <a:solidFill>
                  <a:srgbClr val="153D63"/>
                </a:solidFill>
                <a:effectLst/>
                <a:latin typeface="Montserrat" pitchFamily="2" charset="77"/>
                <a:ea typeface="Times New Roman" panose="02020603050405020304" pitchFamily="18" charset="0"/>
                <a:cs typeface="Arial" panose="020B0604020202020204" pitchFamily="34" charset="0"/>
              </a:rPr>
              <a:t>1. Rethinking Priorities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Emphasize retention over relentless pursuit of new talent.</a:t>
            </a:r>
            <a:endParaRPr lang="en-PA" sz="1200"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spcAft>
                <a:spcPts val="800"/>
              </a:spcAft>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Aligns with long-term organizational stability and success.</a:t>
            </a:r>
            <a:endParaRPr lang="en-PA" sz="1200" kern="100" dirty="0">
              <a:effectLst/>
              <a:latin typeface="Montserrat" pitchFamily="2" charset="77"/>
              <a:ea typeface="Times New Roman" panose="02020603050405020304" pitchFamily="18" charset="0"/>
              <a:cs typeface="Arial" panose="020B0604020202020204" pitchFamily="34" charset="0"/>
            </a:endParaRPr>
          </a:p>
          <a:p>
            <a:pPr algn="just">
              <a:lnSpc>
                <a:spcPct val="150000"/>
              </a:lnSpc>
              <a:spcAft>
                <a:spcPts val="800"/>
              </a:spcAft>
            </a:pPr>
            <a:r>
              <a:rPr lang="en-US" sz="1200" b="1" kern="100" dirty="0">
                <a:solidFill>
                  <a:srgbClr val="153D63"/>
                </a:solidFill>
                <a:effectLst/>
                <a:latin typeface="Montserrat" pitchFamily="2" charset="77"/>
                <a:ea typeface="Times New Roman" panose="02020603050405020304" pitchFamily="18" charset="0"/>
                <a:cs typeface="Arial" panose="020B0604020202020204" pitchFamily="34" charset="0"/>
              </a:rPr>
              <a:t>2. Learning from the Past: The Nokia Case</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Illustrates the detrimental effects of high employee turnover.</a:t>
            </a:r>
            <a:endParaRPr lang="en-PA" sz="1200"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spcAft>
                <a:spcPts val="800"/>
              </a:spcAft>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Loss of critical expertise and innovation capability.</a:t>
            </a:r>
            <a:endParaRPr lang="en-PA" sz="1200" kern="100" dirty="0">
              <a:effectLst/>
              <a:latin typeface="Montserrat" pitchFamily="2" charset="77"/>
              <a:ea typeface="Times New Roman" panose="02020603050405020304" pitchFamily="18" charset="0"/>
              <a:cs typeface="Arial" panose="020B0604020202020204" pitchFamily="34" charset="0"/>
            </a:endParaRPr>
          </a:p>
          <a:p>
            <a:pPr algn="just">
              <a:lnSpc>
                <a:spcPct val="150000"/>
              </a:lnSpc>
              <a:spcAft>
                <a:spcPts val="800"/>
              </a:spcAft>
            </a:pPr>
            <a:r>
              <a:rPr lang="en-US" sz="1200" b="1" kern="100" dirty="0">
                <a:solidFill>
                  <a:srgbClr val="153D63"/>
                </a:solidFill>
                <a:effectLst/>
                <a:latin typeface="Montserrat" pitchFamily="2" charset="77"/>
                <a:ea typeface="Times New Roman" panose="02020603050405020304" pitchFamily="18" charset="0"/>
                <a:cs typeface="Arial" panose="020B0604020202020204" pitchFamily="34" charset="0"/>
              </a:rPr>
              <a:t>3. The Cost of Attrition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Financial implications: recruitment expenses, loss of productivity.</a:t>
            </a:r>
            <a:endParaRPr lang="en-PA" sz="1200"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spcAft>
                <a:spcPts val="800"/>
              </a:spcAft>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Intangible costs: erosion of company culture, decreased morale.</a:t>
            </a:r>
            <a:endParaRPr lang="en-PA" sz="1200" kern="100" dirty="0">
              <a:effectLst/>
              <a:latin typeface="Montserrat" pitchFamily="2" charset="77"/>
              <a:ea typeface="Times New Roman" panose="02020603050405020304" pitchFamily="18" charset="0"/>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extLst>
      <p:ext uri="{BB962C8B-B14F-4D97-AF65-F5344CB8AC3E}">
        <p14:creationId xmlns:p14="http://schemas.microsoft.com/office/powerpoint/2010/main" val="2575505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2" name="Google Shape;72;p14"/>
          <p:cNvSpPr txBox="1"/>
          <p:nvPr/>
        </p:nvSpPr>
        <p:spPr>
          <a:xfrm>
            <a:off x="573946" y="580146"/>
            <a:ext cx="6393782" cy="3066074"/>
          </a:xfrm>
          <a:prstGeom prst="rect">
            <a:avLst/>
          </a:prstGeom>
          <a:noFill/>
          <a:ln>
            <a:noFill/>
          </a:ln>
        </p:spPr>
        <p:txBody>
          <a:bodyPr spcFirstLastPara="1" wrap="square" lIns="91425" tIns="91425" rIns="91425" bIns="91425" anchor="t" anchorCtr="0">
            <a:noAutofit/>
          </a:bodyPr>
          <a:lstStyle/>
          <a:p>
            <a:pPr algn="just">
              <a:lnSpc>
                <a:spcPct val="150000"/>
              </a:lnSpc>
              <a:spcAft>
                <a:spcPts val="800"/>
              </a:spcAft>
            </a:pPr>
            <a:r>
              <a:rPr lang="en-US" sz="1200" b="1" kern="100" dirty="0">
                <a:solidFill>
                  <a:srgbClr val="153D63"/>
                </a:solidFill>
                <a:effectLst/>
                <a:latin typeface="Montserrat" pitchFamily="2" charset="77"/>
                <a:ea typeface="Times New Roman" panose="02020603050405020304" pitchFamily="18" charset="0"/>
                <a:cs typeface="Arial" panose="020B0604020202020204" pitchFamily="34" charset="0"/>
              </a:rPr>
              <a:t>4. Investing in Retention Strategies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Importance of employee development and growth opportunities.</a:t>
            </a:r>
            <a:endParaRPr lang="en-PA" sz="1200"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spcAft>
                <a:spcPts val="800"/>
              </a:spcAft>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Building a positive work culture conducive to employee retention.</a:t>
            </a:r>
            <a:endParaRPr lang="en-PA" sz="1200" kern="100" dirty="0">
              <a:effectLst/>
              <a:latin typeface="Montserrat" pitchFamily="2" charset="77"/>
              <a:ea typeface="Times New Roman" panose="02020603050405020304" pitchFamily="18" charset="0"/>
              <a:cs typeface="Arial" panose="020B0604020202020204" pitchFamily="34" charset="0"/>
            </a:endParaRPr>
          </a:p>
          <a:p>
            <a:pPr algn="just">
              <a:lnSpc>
                <a:spcPct val="150000"/>
              </a:lnSpc>
              <a:spcAft>
                <a:spcPts val="800"/>
              </a:spcAft>
            </a:pPr>
            <a:r>
              <a:rPr lang="en-US" sz="1200" b="1" kern="100" dirty="0">
                <a:solidFill>
                  <a:srgbClr val="153D63"/>
                </a:solidFill>
                <a:effectLst/>
                <a:latin typeface="Montserrat" pitchFamily="2" charset="77"/>
                <a:ea typeface="Times New Roman" panose="02020603050405020304" pitchFamily="18" charset="0"/>
                <a:cs typeface="Arial" panose="020B0604020202020204" pitchFamily="34" charset="0"/>
              </a:rPr>
              <a:t>5. A Nordic Case Study</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Examining successful retention strategies in Nordic organizations.</a:t>
            </a:r>
            <a:endParaRPr lang="en-PA" sz="1200"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spcAft>
                <a:spcPts val="800"/>
              </a:spcAft>
              <a:buFont typeface="Symbol" pitchFamily="2" charset="2"/>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Insights into fostering high retention rates and employee satisfaction.</a:t>
            </a:r>
            <a:endParaRPr lang="en-PA" sz="1200" kern="100" dirty="0">
              <a:effectLst/>
              <a:latin typeface="Montserrat" pitchFamily="2" charset="77"/>
              <a:ea typeface="Times New Roman" panose="02020603050405020304" pitchFamily="18" charset="0"/>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extLst>
      <p:ext uri="{BB962C8B-B14F-4D97-AF65-F5344CB8AC3E}">
        <p14:creationId xmlns:p14="http://schemas.microsoft.com/office/powerpoint/2010/main" val="2488214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4" name="Google Shape;84;p15"/>
          <p:cNvSpPr txBox="1"/>
          <p:nvPr/>
        </p:nvSpPr>
        <p:spPr>
          <a:xfrm>
            <a:off x="680325" y="268050"/>
            <a:ext cx="7787019" cy="623400"/>
          </a:xfrm>
          <a:prstGeom prst="rect">
            <a:avLst/>
          </a:prstGeom>
          <a:noFill/>
          <a:ln>
            <a:noFill/>
          </a:ln>
        </p:spPr>
        <p:txBody>
          <a:bodyPr spcFirstLastPara="1" wrap="square" lIns="91425" tIns="91425" rIns="91425" bIns="91425" anchor="t" anchorCtr="0">
            <a:noAutofit/>
          </a:bodyPr>
          <a:lstStyle/>
          <a:p>
            <a:pPr lvl="0" rtl="0">
              <a:lnSpc>
                <a:spcPct val="150000"/>
              </a:lnSpc>
              <a:spcAft>
                <a:spcPts val="800"/>
              </a:spcAft>
            </a:pPr>
            <a:r>
              <a:rPr lang="en-PA" sz="1800" b="1" kern="100" dirty="0">
                <a:solidFill>
                  <a:srgbClr val="153D63"/>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IV.  </a:t>
            </a:r>
            <a:r>
              <a:rPr lang="en-US" sz="1800" b="1" kern="100" dirty="0">
                <a:solidFill>
                  <a:srgbClr val="153D63"/>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Leadership Development and Future of Work - </a:t>
            </a:r>
            <a:r>
              <a:rPr lang="en-US" sz="1800" kern="100" dirty="0">
                <a:solidFill>
                  <a:srgbClr val="153D63"/>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Antoinette Irvine, VP-HR Global SC, Unilever</a:t>
            </a: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p:txBody>
      </p:sp>
      <p:sp>
        <p:nvSpPr>
          <p:cNvPr id="85" name="Google Shape;85;p15"/>
          <p:cNvSpPr txBox="1"/>
          <p:nvPr/>
        </p:nvSpPr>
        <p:spPr>
          <a:xfrm>
            <a:off x="444174" y="1255345"/>
            <a:ext cx="8023170" cy="2173655"/>
          </a:xfrm>
          <a:prstGeom prst="rect">
            <a:avLst/>
          </a:prstGeom>
          <a:noFill/>
          <a:ln>
            <a:noFill/>
          </a:ln>
        </p:spPr>
        <p:txBody>
          <a:bodyPr spcFirstLastPara="1" wrap="square" lIns="91425" tIns="91425" rIns="91425" bIns="91425" anchor="t" anchorCtr="0">
            <a:noAutofit/>
          </a:bodyPr>
          <a:lstStyle/>
          <a:p>
            <a:pPr marL="228600">
              <a:lnSpc>
                <a:spcPct val="150000"/>
              </a:lnSpc>
              <a:spcAft>
                <a:spcPts val="800"/>
              </a:spcAft>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The presentation underscored the importance of proactive leadership development in preparing organizations and leaders for the future of work.</a:t>
            </a:r>
            <a:endParaRPr lang="en-PA" sz="1200" kern="100" dirty="0">
              <a:effectLst/>
              <a:latin typeface="Montserrat" pitchFamily="2" charset="77"/>
              <a:ea typeface="DengXian" panose="02010600030101010101" pitchFamily="2" charset="-122"/>
              <a:cs typeface="Arial" panose="020B0604020202020204" pitchFamily="34" charset="0"/>
            </a:endParaRPr>
          </a:p>
          <a:p>
            <a:pPr marL="228600" algn="just">
              <a:lnSpc>
                <a:spcPct val="150000"/>
              </a:lnSpc>
              <a:spcAft>
                <a:spcPts val="800"/>
              </a:spcAft>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By embracing change, fostering continuous learning, and cultivating future-ready leaders, organizations can thrive in an ever-evolving business landscape.  “Unilever Learning it’s an internal platform that provides a range of resources, courses, and training programs designed to support employee development and enhance their skills and capabilities.</a:t>
            </a:r>
            <a:endParaRPr lang="en-PA" sz="1200" kern="100" dirty="0">
              <a:effectLst/>
              <a:latin typeface="Montserrat" pitchFamily="2" charset="77"/>
              <a:ea typeface="DengXian" panose="02010600030101010101" pitchFamily="2" charset="-122"/>
              <a:cs typeface="Arial" panose="020B0604020202020204" pitchFamily="34" charset="0"/>
            </a:endParaRPr>
          </a:p>
          <a:p>
            <a:pPr marL="0" lvl="0" indent="0" algn="l" rtl="0">
              <a:spcBef>
                <a:spcPts val="0"/>
              </a:spcBef>
              <a:spcAft>
                <a:spcPts val="0"/>
              </a:spcAft>
              <a:buNone/>
            </a:pPr>
            <a:endParaRPr lang="en-US" sz="1200" dirty="0">
              <a:solidFill>
                <a:srgbClr val="0D0D0D"/>
              </a:solidFill>
              <a:latin typeface="Montserrat" pitchFamily="2" charset="77"/>
              <a:ea typeface="Montserrat"/>
              <a:cs typeface="Montserrat"/>
              <a:sym typeface="Montserrat"/>
            </a:endParaRPr>
          </a:p>
          <a:p>
            <a:pPr marL="0" lvl="0" indent="0" algn="l" rtl="0">
              <a:spcBef>
                <a:spcPts val="0"/>
              </a:spcBef>
              <a:spcAft>
                <a:spcPts val="0"/>
              </a:spcAft>
              <a:buNone/>
            </a:pPr>
            <a:endParaRPr lang="en-US" sz="1200" dirty="0">
              <a:solidFill>
                <a:srgbClr val="2D3B5F"/>
              </a:solidFill>
              <a:latin typeface="Montserrat" pitchFamily="2" charset="77"/>
              <a:ea typeface="Montserrat"/>
              <a:cs typeface="Montserrat"/>
              <a:sym typeface="Montserrat"/>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5" name="Google Shape;85;p15"/>
          <p:cNvSpPr txBox="1"/>
          <p:nvPr/>
        </p:nvSpPr>
        <p:spPr>
          <a:xfrm>
            <a:off x="477427" y="729185"/>
            <a:ext cx="7893398" cy="3576663"/>
          </a:xfrm>
          <a:prstGeom prst="rect">
            <a:avLst/>
          </a:prstGeom>
          <a:noFill/>
          <a:ln>
            <a:noFill/>
          </a:ln>
        </p:spPr>
        <p:txBody>
          <a:bodyPr spcFirstLastPara="1" wrap="square" lIns="91425" tIns="91425" rIns="91425" bIns="91425" anchor="t" anchorCtr="0">
            <a:noAutofit/>
          </a:bodyPr>
          <a:lstStyle/>
          <a:p>
            <a:pPr marL="228600" algn="just">
              <a:lnSpc>
                <a:spcPct val="150000"/>
              </a:lnSpc>
            </a:pPr>
            <a:r>
              <a:rPr lang="en-US" b="1" kern="100" dirty="0">
                <a:solidFill>
                  <a:srgbClr val="153D63"/>
                </a:solidFill>
                <a:effectLst/>
                <a:latin typeface="Montserrat" pitchFamily="2" charset="77"/>
                <a:ea typeface="Times New Roman" panose="02020603050405020304" pitchFamily="18" charset="0"/>
                <a:cs typeface="Arial" panose="020B0604020202020204" pitchFamily="34" charset="0"/>
              </a:rPr>
              <a:t>1. Adapting to Change</a:t>
            </a:r>
            <a:endParaRPr lang="en-PA"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kern="100" dirty="0">
                <a:solidFill>
                  <a:srgbClr val="0D0D0D"/>
                </a:solidFill>
                <a:effectLst/>
                <a:latin typeface="Montserrat" pitchFamily="2" charset="77"/>
                <a:ea typeface="Times New Roman" panose="02020603050405020304" pitchFamily="18" charset="0"/>
                <a:cs typeface="Arial" panose="020B0604020202020204" pitchFamily="34" charset="0"/>
              </a:rPr>
              <a:t>Recognizing the rapid pace of change in the workplace due to technological advancements, globalization, and shifting demographics.</a:t>
            </a:r>
            <a:endParaRPr lang="en-PA"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buFont typeface="Symbol" pitchFamily="2" charset="2"/>
              <a:buChar char=""/>
            </a:pPr>
            <a:r>
              <a:rPr lang="en-US" kern="100" dirty="0">
                <a:solidFill>
                  <a:srgbClr val="0D0D0D"/>
                </a:solidFill>
                <a:effectLst/>
                <a:latin typeface="Montserrat" pitchFamily="2" charset="77"/>
                <a:ea typeface="Times New Roman" panose="02020603050405020304" pitchFamily="18" charset="0"/>
                <a:cs typeface="Arial" panose="020B0604020202020204" pitchFamily="34" charset="0"/>
              </a:rPr>
              <a:t>Highlighting the importance of agile leadership capable of navigating uncertainty and leading through change.</a:t>
            </a:r>
            <a:endParaRPr lang="en-PA" kern="100" dirty="0">
              <a:effectLst/>
              <a:latin typeface="Montserrat" pitchFamily="2" charset="77"/>
              <a:ea typeface="Times New Roman" panose="02020603050405020304" pitchFamily="18" charset="0"/>
              <a:cs typeface="Arial" panose="020B0604020202020204" pitchFamily="34" charset="0"/>
            </a:endParaRPr>
          </a:p>
          <a:p>
            <a:pPr marL="228600" algn="just">
              <a:lnSpc>
                <a:spcPct val="150000"/>
              </a:lnSpc>
            </a:pPr>
            <a:r>
              <a:rPr lang="en-US" b="1" kern="100" dirty="0">
                <a:solidFill>
                  <a:srgbClr val="153D63"/>
                </a:solidFill>
                <a:effectLst/>
                <a:latin typeface="Montserrat" pitchFamily="2" charset="77"/>
                <a:ea typeface="Times New Roman" panose="02020603050405020304" pitchFamily="18" charset="0"/>
                <a:cs typeface="Arial" panose="020B0604020202020204" pitchFamily="34" charset="0"/>
              </a:rPr>
              <a:t>2. Leadership Development Strategies</a:t>
            </a:r>
            <a:endParaRPr lang="en-PA"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kern="100" dirty="0">
                <a:solidFill>
                  <a:srgbClr val="0D0D0D"/>
                </a:solidFill>
                <a:effectLst/>
                <a:latin typeface="Montserrat" pitchFamily="2" charset="77"/>
                <a:ea typeface="Times New Roman" panose="02020603050405020304" pitchFamily="18" charset="0"/>
                <a:cs typeface="Arial" panose="020B0604020202020204" pitchFamily="34" charset="0"/>
              </a:rPr>
              <a:t>Discussing innovative approaches to leadership development that emphasize adaptability, resilience, and continuous learning.</a:t>
            </a:r>
            <a:endParaRPr lang="en-PA"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buFont typeface="Symbol" pitchFamily="2" charset="2"/>
              <a:buChar char=""/>
            </a:pPr>
            <a:r>
              <a:rPr lang="en-US" kern="100" dirty="0">
                <a:solidFill>
                  <a:srgbClr val="0D0D0D"/>
                </a:solidFill>
                <a:effectLst/>
                <a:latin typeface="Montserrat" pitchFamily="2" charset="77"/>
                <a:ea typeface="Times New Roman" panose="02020603050405020304" pitchFamily="18" charset="0"/>
                <a:cs typeface="Arial" panose="020B0604020202020204" pitchFamily="34" charset="0"/>
              </a:rPr>
              <a:t>Leveraging technology and digital platforms for scalable and personalized leadership development programs.</a:t>
            </a:r>
            <a:endParaRPr lang="en-PA" kern="100" dirty="0">
              <a:effectLst/>
              <a:latin typeface="Montserrat" pitchFamily="2" charset="77"/>
              <a:ea typeface="Times New Roman" panose="02020603050405020304" pitchFamily="18" charset="0"/>
              <a:cs typeface="Arial" panose="020B0604020202020204" pitchFamily="34" charset="0"/>
            </a:endParaRPr>
          </a:p>
          <a:p>
            <a:pPr marL="0" lvl="0" indent="0" algn="l" rtl="0">
              <a:spcBef>
                <a:spcPts val="0"/>
              </a:spcBef>
              <a:spcAft>
                <a:spcPts val="0"/>
              </a:spcAft>
              <a:buNone/>
            </a:pPr>
            <a:endParaRPr lang="en-US" dirty="0">
              <a:solidFill>
                <a:srgbClr val="0D0D0D"/>
              </a:solidFill>
              <a:latin typeface="Montserrat" pitchFamily="2" charset="77"/>
              <a:ea typeface="Montserrat"/>
              <a:cs typeface="Montserrat"/>
              <a:sym typeface="Montserrat"/>
            </a:endParaRPr>
          </a:p>
          <a:p>
            <a:pPr marL="0" lvl="0" indent="0" algn="l" rtl="0">
              <a:spcBef>
                <a:spcPts val="0"/>
              </a:spcBef>
              <a:spcAft>
                <a:spcPts val="0"/>
              </a:spcAft>
              <a:buNone/>
            </a:pPr>
            <a:endParaRPr lang="en-US" dirty="0">
              <a:solidFill>
                <a:srgbClr val="2D3B5F"/>
              </a:solidFill>
              <a:latin typeface="Montserrat" pitchFamily="2" charset="77"/>
              <a:ea typeface="Montserrat"/>
              <a:cs typeface="Montserrat"/>
              <a:sym typeface="Montserrat"/>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extLst>
      <p:ext uri="{BB962C8B-B14F-4D97-AF65-F5344CB8AC3E}">
        <p14:creationId xmlns:p14="http://schemas.microsoft.com/office/powerpoint/2010/main" val="610998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5" name="Google Shape;85;p15"/>
          <p:cNvSpPr txBox="1"/>
          <p:nvPr/>
        </p:nvSpPr>
        <p:spPr>
          <a:xfrm>
            <a:off x="505127" y="546305"/>
            <a:ext cx="7893398" cy="3576663"/>
          </a:xfrm>
          <a:prstGeom prst="rect">
            <a:avLst/>
          </a:prstGeom>
          <a:noFill/>
          <a:ln>
            <a:noFill/>
          </a:ln>
        </p:spPr>
        <p:txBody>
          <a:bodyPr spcFirstLastPara="1" wrap="square" lIns="91425" tIns="91425" rIns="91425" bIns="91425" anchor="t" anchorCtr="0">
            <a:noAutofit/>
          </a:bodyPr>
          <a:lstStyle/>
          <a:p>
            <a:pPr marL="228600" algn="just">
              <a:lnSpc>
                <a:spcPct val="150000"/>
              </a:lnSpc>
            </a:pPr>
            <a:r>
              <a:rPr lang="en-US" sz="1400" b="1" kern="100" dirty="0">
                <a:solidFill>
                  <a:srgbClr val="153D63"/>
                </a:solidFill>
                <a:effectLst/>
                <a:latin typeface="Montserrat" pitchFamily="2" charset="77"/>
                <a:ea typeface="Times New Roman" panose="02020603050405020304" pitchFamily="18" charset="0"/>
                <a:cs typeface="Arial" panose="020B0604020202020204" pitchFamily="34" charset="0"/>
              </a:rPr>
              <a:t>3. Future Work Trends</a:t>
            </a:r>
            <a:endParaRPr lang="en-PA" sz="14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sz="1400" kern="100" dirty="0">
                <a:solidFill>
                  <a:srgbClr val="0D0D0D"/>
                </a:solidFill>
                <a:effectLst/>
                <a:latin typeface="Montserrat" pitchFamily="2" charset="77"/>
                <a:ea typeface="Times New Roman" panose="02020603050405020304" pitchFamily="18" charset="0"/>
                <a:cs typeface="Arial" panose="020B0604020202020204" pitchFamily="34" charset="0"/>
              </a:rPr>
              <a:t>Exploring emerging trends shaping the future of work, such as remote work, gig economy, and automation.</a:t>
            </a:r>
            <a:endParaRPr lang="en-PA" sz="1400"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spcAft>
                <a:spcPts val="800"/>
              </a:spcAft>
              <a:buFont typeface="Symbol" pitchFamily="2" charset="2"/>
              <a:buChar char=""/>
            </a:pPr>
            <a:r>
              <a:rPr lang="en-US" sz="1400" kern="100" dirty="0">
                <a:solidFill>
                  <a:srgbClr val="0D0D0D"/>
                </a:solidFill>
                <a:effectLst/>
                <a:latin typeface="Montserrat" pitchFamily="2" charset="77"/>
                <a:ea typeface="Times New Roman" panose="02020603050405020304" pitchFamily="18" charset="0"/>
                <a:cs typeface="Arial" panose="020B0604020202020204" pitchFamily="34" charset="0"/>
              </a:rPr>
              <a:t>Anticipating the impact of these trends on leadership roles and organizational structures.</a:t>
            </a:r>
            <a:endParaRPr lang="en-PA" sz="1400" kern="100" dirty="0">
              <a:effectLst/>
              <a:latin typeface="Montserrat" pitchFamily="2" charset="77"/>
              <a:ea typeface="Times New Roman" panose="02020603050405020304" pitchFamily="18" charset="0"/>
              <a:cs typeface="Arial" panose="020B0604020202020204" pitchFamily="34" charset="0"/>
            </a:endParaRPr>
          </a:p>
          <a:p>
            <a:pPr marL="228600" algn="just">
              <a:lnSpc>
                <a:spcPct val="150000"/>
              </a:lnSpc>
            </a:pPr>
            <a:r>
              <a:rPr lang="en-US" sz="1400" b="1" kern="100" dirty="0">
                <a:solidFill>
                  <a:srgbClr val="153D63"/>
                </a:solidFill>
                <a:effectLst/>
                <a:latin typeface="Montserrat" pitchFamily="2" charset="77"/>
                <a:ea typeface="Times New Roman" panose="02020603050405020304" pitchFamily="18" charset="0"/>
                <a:cs typeface="Arial" panose="020B0604020202020204" pitchFamily="34" charset="0"/>
              </a:rPr>
              <a:t>4. Building Future-Ready Leaders</a:t>
            </a:r>
            <a:endParaRPr lang="en-PA" sz="14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Symbol" pitchFamily="2" charset="2"/>
              <a:buChar char=""/>
            </a:pPr>
            <a:r>
              <a:rPr lang="en-US" sz="1400" kern="100" dirty="0">
                <a:solidFill>
                  <a:srgbClr val="0D0D0D"/>
                </a:solidFill>
                <a:effectLst/>
                <a:latin typeface="Montserrat" pitchFamily="2" charset="77"/>
                <a:ea typeface="Times New Roman" panose="02020603050405020304" pitchFamily="18" charset="0"/>
                <a:cs typeface="Arial" panose="020B0604020202020204" pitchFamily="34" charset="0"/>
              </a:rPr>
              <a:t>Outlining the key competencies and skills required for future-ready leaders, including digital literacy, emotional intelligence, and collaboration.</a:t>
            </a:r>
            <a:endParaRPr lang="en-PA" sz="1400" kern="100" dirty="0">
              <a:effectLst/>
              <a:latin typeface="Montserrat" pitchFamily="2" charset="77"/>
              <a:ea typeface="Times New Roman" panose="02020603050405020304" pitchFamily="18" charset="0"/>
              <a:cs typeface="Arial" panose="020B0604020202020204" pitchFamily="34" charset="0"/>
            </a:endParaRPr>
          </a:p>
          <a:p>
            <a:pPr marL="342900" lvl="0" indent="-342900" algn="just">
              <a:lnSpc>
                <a:spcPct val="150000"/>
              </a:lnSpc>
              <a:spcAft>
                <a:spcPts val="800"/>
              </a:spcAft>
              <a:buFont typeface="Symbol" pitchFamily="2" charset="2"/>
              <a:buChar char=""/>
            </a:pPr>
            <a:r>
              <a:rPr lang="en-US" sz="1400" kern="100" dirty="0">
                <a:solidFill>
                  <a:srgbClr val="0D0D0D"/>
                </a:solidFill>
                <a:effectLst/>
                <a:latin typeface="Montserrat" pitchFamily="2" charset="77"/>
                <a:ea typeface="Times New Roman" panose="02020603050405020304" pitchFamily="18" charset="0"/>
                <a:cs typeface="Arial" panose="020B0604020202020204" pitchFamily="34" charset="0"/>
              </a:rPr>
              <a:t>Emphasizing the role of inclusive leadership in fostering diversity, equity, and belonging in the workplace.</a:t>
            </a:r>
            <a:endParaRPr lang="en-PA" sz="1400" kern="100" dirty="0">
              <a:effectLst/>
              <a:latin typeface="Montserrat" pitchFamily="2" charset="77"/>
              <a:ea typeface="Times New Roman" panose="02020603050405020304" pitchFamily="18" charset="0"/>
              <a:cs typeface="Arial" panose="020B0604020202020204" pitchFamily="34" charset="0"/>
            </a:endParaRPr>
          </a:p>
          <a:p>
            <a:pPr marL="0" lvl="0" indent="0" algn="l" rtl="0">
              <a:spcBef>
                <a:spcPts val="0"/>
              </a:spcBef>
              <a:spcAft>
                <a:spcPts val="0"/>
              </a:spcAft>
              <a:buNone/>
            </a:pPr>
            <a:endParaRPr lang="en-US" dirty="0">
              <a:solidFill>
                <a:srgbClr val="0D0D0D"/>
              </a:solidFill>
              <a:latin typeface="Montserrat" pitchFamily="2" charset="77"/>
              <a:ea typeface="Montserrat"/>
              <a:cs typeface="Montserrat"/>
              <a:sym typeface="Montserrat"/>
            </a:endParaRPr>
          </a:p>
          <a:p>
            <a:pPr marL="0" lvl="0" indent="0" algn="l" rtl="0">
              <a:spcBef>
                <a:spcPts val="0"/>
              </a:spcBef>
              <a:spcAft>
                <a:spcPts val="0"/>
              </a:spcAft>
              <a:buNone/>
            </a:pPr>
            <a:endParaRPr lang="en-US" dirty="0">
              <a:solidFill>
                <a:srgbClr val="2D3B5F"/>
              </a:solidFill>
              <a:latin typeface="Montserrat" pitchFamily="2" charset="77"/>
              <a:ea typeface="Montserrat"/>
              <a:cs typeface="Montserrat"/>
              <a:sym typeface="Montserrat"/>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extLst>
      <p:ext uri="{BB962C8B-B14F-4D97-AF65-F5344CB8AC3E}">
        <p14:creationId xmlns:p14="http://schemas.microsoft.com/office/powerpoint/2010/main" val="3683122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4" name="Google Shape;84;p15"/>
          <p:cNvSpPr txBox="1"/>
          <p:nvPr/>
        </p:nvSpPr>
        <p:spPr>
          <a:xfrm>
            <a:off x="680325" y="105781"/>
            <a:ext cx="8216100" cy="623400"/>
          </a:xfrm>
          <a:prstGeom prst="rect">
            <a:avLst/>
          </a:prstGeom>
          <a:noFill/>
          <a:ln>
            <a:noFill/>
          </a:ln>
        </p:spPr>
        <p:txBody>
          <a:bodyPr spcFirstLastPara="1" wrap="square" lIns="91425" tIns="91425" rIns="91425" bIns="91425" anchor="t" anchorCtr="0">
            <a:noAutofit/>
          </a:bodyPr>
          <a:lstStyle/>
          <a:p>
            <a:pPr lvl="0" rtl="0">
              <a:lnSpc>
                <a:spcPct val="115000"/>
              </a:lnSpc>
              <a:spcAft>
                <a:spcPts val="800"/>
              </a:spcAft>
            </a:pPr>
            <a:r>
              <a:rPr lang="en-US" sz="18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V. Recruitment Trends- </a:t>
            </a:r>
            <a:r>
              <a:rPr lang="en-US" sz="1800"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Anna Sypniewska , EMEA Talent Acquisition Manager, American Express GBT</a:t>
            </a: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3" name="Google Shape;85;p15">
            <a:extLst>
              <a:ext uri="{FF2B5EF4-FFF2-40B4-BE49-F238E27FC236}">
                <a16:creationId xmlns:a16="http://schemas.microsoft.com/office/drawing/2014/main" id="{D34C5F87-8899-12E0-31A7-C718A4F35B4A}"/>
              </a:ext>
            </a:extLst>
          </p:cNvPr>
          <p:cNvSpPr txBox="1"/>
          <p:nvPr/>
        </p:nvSpPr>
        <p:spPr>
          <a:xfrm>
            <a:off x="672850" y="803799"/>
            <a:ext cx="8231050" cy="3576663"/>
          </a:xfrm>
          <a:prstGeom prst="rect">
            <a:avLst/>
          </a:prstGeom>
          <a:noFill/>
          <a:ln>
            <a:noFill/>
          </a:ln>
        </p:spPr>
        <p:txBody>
          <a:bodyPr spcFirstLastPara="1" wrap="square" lIns="91425" tIns="91425" rIns="91425" bIns="91425" anchor="t" anchorCtr="0">
            <a:noAutofit/>
          </a:bodyPr>
          <a:lstStyle/>
          <a:p>
            <a:pPr>
              <a:lnSpc>
                <a:spcPct val="115000"/>
              </a:lnSpc>
              <a:spcAft>
                <a:spcPts val="800"/>
              </a:spcAft>
            </a:pPr>
            <a:r>
              <a:rPr lang="en-US" sz="1200" kern="100" dirty="0">
                <a:effectLst/>
                <a:latin typeface="Montserrat" pitchFamily="2" charset="77"/>
                <a:ea typeface="DengXian" panose="02010600030101010101" pitchFamily="2" charset="-122"/>
                <a:cs typeface="Arial" panose="020B0604020202020204" pitchFamily="34" charset="0"/>
              </a:rPr>
              <a:t>According to Anna Sypniewska, EMEA Manager Amex GBT and other participants that expressed their opinions, the trends for Recruitment in 2024 will be focused 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Remote work distributed in teams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Digital Recruitment and Automation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Data Driven Decision Making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Employee Branding and Candidate Experience</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DE/I initiatives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Skill based hiring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Agile and flexible hiring practices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Reskilling/upskilling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spcAft>
                <a:spcPts val="800"/>
              </a:spcAft>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Emphasis on Soft Skills and Emotional Intelligence</a:t>
            </a:r>
            <a:endParaRPr lang="en-PA" sz="1200" kern="100" dirty="0">
              <a:effectLst/>
              <a:latin typeface="Montserrat" pitchFamily="2" charset="77"/>
              <a:ea typeface="DengXian" panose="02010600030101010101" pitchFamily="2" charset="-122"/>
              <a:cs typeface="Arial" panose="020B0604020202020204" pitchFamily="34" charset="0"/>
            </a:endParaRPr>
          </a:p>
          <a:p>
            <a:pPr>
              <a:spcAft>
                <a:spcPts val="800"/>
              </a:spcAft>
            </a:pPr>
            <a:r>
              <a:rPr lang="en-US" sz="1050" b="1" kern="100" dirty="0">
                <a:effectLst/>
                <a:latin typeface="Montserrat" pitchFamily="2" charset="77"/>
                <a:ea typeface="DengXian" panose="02010600030101010101" pitchFamily="2" charset="-122"/>
                <a:cs typeface="Arial" panose="020B0604020202020204" pitchFamily="34" charset="0"/>
              </a:rPr>
              <a:t>79% of candidates expect a personalize experience throughout their recruitment journey.</a:t>
            </a:r>
            <a:endParaRPr lang="en-PA" sz="1050" b="1" kern="100" dirty="0">
              <a:effectLst/>
              <a:latin typeface="Montserrat" pitchFamily="2" charset="77"/>
              <a:ea typeface="DengXian" panose="02010600030101010101" pitchFamily="2" charset="-122"/>
              <a:cs typeface="Arial" panose="020B0604020202020204" pitchFamily="34" charset="0"/>
            </a:endParaRPr>
          </a:p>
          <a:p>
            <a:pPr>
              <a:spcAft>
                <a:spcPts val="800"/>
              </a:spcAft>
            </a:pPr>
            <a:r>
              <a:rPr lang="en-US" sz="1050" b="1" kern="100" dirty="0">
                <a:effectLst/>
                <a:latin typeface="Montserrat" pitchFamily="2" charset="77"/>
                <a:ea typeface="DengXian" panose="02010600030101010101" pitchFamily="2" charset="-122"/>
                <a:cs typeface="Arial" panose="020B0604020202020204" pitchFamily="34" charset="0"/>
              </a:rPr>
              <a:t>52% declined a job offer because a poor experience with the potential employer during the hiring process</a:t>
            </a:r>
            <a:r>
              <a:rPr lang="en-US" sz="1100" b="1" kern="100" dirty="0">
                <a:effectLst/>
                <a:latin typeface="Montserrat" pitchFamily="2" charset="77"/>
                <a:ea typeface="DengXian" panose="02010600030101010101" pitchFamily="2" charset="-122"/>
                <a:cs typeface="Arial" panose="020B0604020202020204" pitchFamily="34" charset="0"/>
              </a:rPr>
              <a:t>.</a:t>
            </a:r>
            <a:endParaRPr lang="en-PA" sz="1100" b="1" kern="100" dirty="0">
              <a:effectLst/>
              <a:latin typeface="Montserrat" pitchFamily="2" charset="77"/>
              <a:ea typeface="DengXian" panose="02010600030101010101" pitchFamily="2" charset="-122"/>
              <a:cs typeface="Arial" panose="020B0604020202020204" pitchFamily="34" charset="0"/>
            </a:endParaRPr>
          </a:p>
          <a:p>
            <a:pPr marL="0" lvl="0" indent="0" algn="l" rtl="0">
              <a:spcBef>
                <a:spcPts val="0"/>
              </a:spcBef>
              <a:spcAft>
                <a:spcPts val="0"/>
              </a:spcAft>
              <a:buNone/>
            </a:pPr>
            <a:endParaRPr lang="en-US" sz="1100" dirty="0">
              <a:solidFill>
                <a:srgbClr val="0D0D0D"/>
              </a:solidFill>
              <a:latin typeface="Montserrat" pitchFamily="2" charset="77"/>
              <a:ea typeface="Montserrat"/>
              <a:cs typeface="Montserrat"/>
              <a:sym typeface="Montserrat"/>
            </a:endParaRPr>
          </a:p>
          <a:p>
            <a:pPr marL="0" lvl="0" indent="0" algn="l" rtl="0">
              <a:spcBef>
                <a:spcPts val="0"/>
              </a:spcBef>
              <a:spcAft>
                <a:spcPts val="0"/>
              </a:spcAft>
              <a:buNone/>
            </a:pPr>
            <a:endParaRPr lang="en-US" sz="1100" dirty="0">
              <a:solidFill>
                <a:srgbClr val="2D3B5F"/>
              </a:solidFill>
              <a:latin typeface="Montserrat" pitchFamily="2" charset="77"/>
              <a:ea typeface="Montserrat"/>
              <a:cs typeface="Montserrat"/>
              <a:sym typeface="Montserrat"/>
            </a:endParaRPr>
          </a:p>
        </p:txBody>
      </p:sp>
    </p:spTree>
    <p:extLst>
      <p:ext uri="{BB962C8B-B14F-4D97-AF65-F5344CB8AC3E}">
        <p14:creationId xmlns:p14="http://schemas.microsoft.com/office/powerpoint/2010/main" val="4016670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4" name="Google Shape;84;p15"/>
          <p:cNvSpPr txBox="1"/>
          <p:nvPr/>
        </p:nvSpPr>
        <p:spPr>
          <a:xfrm>
            <a:off x="680325" y="170902"/>
            <a:ext cx="8216100" cy="623400"/>
          </a:xfrm>
          <a:prstGeom prst="rect">
            <a:avLst/>
          </a:prstGeom>
          <a:noFill/>
          <a:ln>
            <a:noFill/>
          </a:ln>
        </p:spPr>
        <p:txBody>
          <a:bodyPr spcFirstLastPara="1" wrap="square" lIns="91425" tIns="91425" rIns="91425" bIns="91425" anchor="t" anchorCtr="0">
            <a:noAutofit/>
          </a:bodyPr>
          <a:lstStyle/>
          <a:p>
            <a:pPr lvl="0" rtl="0">
              <a:lnSpc>
                <a:spcPct val="115000"/>
              </a:lnSpc>
              <a:spcAft>
                <a:spcPts val="800"/>
              </a:spcAft>
            </a:pPr>
            <a:r>
              <a:rPr lang="en-US" sz="18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VI. The art of Happy Marriage, The alignment of Business Goals with Human Resources</a:t>
            </a:r>
            <a:r>
              <a:rPr lang="en-US" sz="1800"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 – Gerard Penning, Board member Alliander and former CHRO, ABN AMRO Bank.</a:t>
            </a: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3" name="Google Shape;85;p15">
            <a:extLst>
              <a:ext uri="{FF2B5EF4-FFF2-40B4-BE49-F238E27FC236}">
                <a16:creationId xmlns:a16="http://schemas.microsoft.com/office/drawing/2014/main" id="{D34C5F87-8899-12E0-31A7-C718A4F35B4A}"/>
              </a:ext>
            </a:extLst>
          </p:cNvPr>
          <p:cNvSpPr txBox="1"/>
          <p:nvPr/>
        </p:nvSpPr>
        <p:spPr>
          <a:xfrm>
            <a:off x="665375" y="1210979"/>
            <a:ext cx="7993993" cy="1029301"/>
          </a:xfrm>
          <a:prstGeom prst="rect">
            <a:avLst/>
          </a:prstGeom>
          <a:noFill/>
          <a:ln>
            <a:noFill/>
          </a:ln>
        </p:spPr>
        <p:txBody>
          <a:bodyPr spcFirstLastPara="1" wrap="square" lIns="91425" tIns="91425" rIns="91425" bIns="91425" anchor="t" anchorCtr="0">
            <a:noAutofit/>
          </a:bodyPr>
          <a:lstStyle/>
          <a:p>
            <a:pPr>
              <a:lnSpc>
                <a:spcPct val="115000"/>
              </a:lnSpc>
              <a:spcAft>
                <a:spcPts val="800"/>
              </a:spcAft>
            </a:pPr>
            <a:r>
              <a:rPr lang="en-US" sz="1200" kern="100" dirty="0">
                <a:effectLst/>
                <a:latin typeface="Montserrat" pitchFamily="2" charset="77"/>
                <a:ea typeface="DengXian" panose="02010600030101010101" pitchFamily="2" charset="-122"/>
                <a:cs typeface="Arial" panose="020B0604020202020204" pitchFamily="34" charset="0"/>
              </a:rPr>
              <a:t>Achieving a harmonious marriage between business objectives and Human Resources functions is essential for organizational success.  The psychological approach to both is decisive at the time of results, first of all a secure ground needs to be offered to both players.  According to Gerard Penning from Alliander, here is the most relevant points on how this can be achieved:</a:t>
            </a:r>
            <a:endParaRPr lang="en-PA" sz="1200" kern="100" dirty="0">
              <a:effectLst/>
              <a:latin typeface="Montserrat" pitchFamily="2" charset="77"/>
              <a:ea typeface="DengXian" panose="02010600030101010101" pitchFamily="2" charset="-122"/>
              <a:cs typeface="Arial" panose="020B0604020202020204" pitchFamily="34" charset="0"/>
            </a:endParaRPr>
          </a:p>
          <a:p>
            <a:pPr marL="0" lvl="0" indent="0" algn="l" rtl="0">
              <a:spcBef>
                <a:spcPts val="0"/>
              </a:spcBef>
              <a:spcAft>
                <a:spcPts val="0"/>
              </a:spcAft>
              <a:buNone/>
            </a:pPr>
            <a:endParaRPr lang="en-US" sz="1200" dirty="0">
              <a:solidFill>
                <a:srgbClr val="0D0D0D"/>
              </a:solidFill>
              <a:latin typeface="Montserrat" pitchFamily="2" charset="77"/>
              <a:ea typeface="Montserrat"/>
              <a:cs typeface="Montserrat"/>
              <a:sym typeface="Montserrat"/>
            </a:endParaRPr>
          </a:p>
          <a:p>
            <a:pPr marL="0" lvl="0" indent="0" algn="l" rtl="0">
              <a:spcBef>
                <a:spcPts val="0"/>
              </a:spcBef>
              <a:spcAft>
                <a:spcPts val="0"/>
              </a:spcAft>
              <a:buNone/>
            </a:pPr>
            <a:endParaRPr lang="en-US" sz="1200" dirty="0">
              <a:solidFill>
                <a:srgbClr val="2D3B5F"/>
              </a:solidFill>
              <a:latin typeface="Montserrat" pitchFamily="2" charset="77"/>
              <a:ea typeface="Montserrat"/>
              <a:cs typeface="Montserrat"/>
              <a:sym typeface="Montserrat"/>
            </a:endParaRPr>
          </a:p>
        </p:txBody>
      </p:sp>
      <p:sp>
        <p:nvSpPr>
          <p:cNvPr id="4" name="TextBox 3">
            <a:extLst>
              <a:ext uri="{FF2B5EF4-FFF2-40B4-BE49-F238E27FC236}">
                <a16:creationId xmlns:a16="http://schemas.microsoft.com/office/drawing/2014/main" id="{82670DBD-78E0-0328-9BE6-00F5DD8BAD2A}"/>
              </a:ext>
            </a:extLst>
          </p:cNvPr>
          <p:cNvSpPr txBox="1"/>
          <p:nvPr/>
        </p:nvSpPr>
        <p:spPr>
          <a:xfrm>
            <a:off x="817541" y="2283579"/>
            <a:ext cx="2886466" cy="1723100"/>
          </a:xfrm>
          <a:prstGeom prst="rect">
            <a:avLst/>
          </a:prstGeom>
          <a:noFill/>
        </p:spPr>
        <p:txBody>
          <a:bodyPr wrap="square">
            <a:spAutoFit/>
          </a:bodyPr>
          <a:lstStyle/>
          <a:p>
            <a:pPr marL="342900" lvl="0" indent="-342900" rtl="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Hear both</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Feedback</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Mutual understanding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Clear goals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Perform outside activities </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Build trust</a:t>
            </a:r>
            <a:endParaRPr lang="en-PA" sz="1200" kern="100" dirty="0">
              <a:effectLst/>
              <a:latin typeface="Montserrat" pitchFamily="2" charset="77"/>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4234C750-3347-6CD2-63ED-FA1CFD3AD52A}"/>
              </a:ext>
            </a:extLst>
          </p:cNvPr>
          <p:cNvSpPr txBox="1"/>
          <p:nvPr/>
        </p:nvSpPr>
        <p:spPr>
          <a:xfrm>
            <a:off x="3826525" y="2312618"/>
            <a:ext cx="4572000" cy="1723100"/>
          </a:xfrm>
          <a:prstGeom prst="rect">
            <a:avLst/>
          </a:prstGeom>
          <a:noFill/>
        </p:spPr>
        <p:txBody>
          <a:bodyPr wrap="square">
            <a:spAutoFit/>
          </a:bodyPr>
          <a:lstStyle/>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Put humor</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Embrace frustration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Provoke thinking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Listen Listen and Listen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What people skills are unique to the organization?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spcAft>
                <a:spcPts val="800"/>
              </a:spcAft>
              <a:buFont typeface="Symbol" pitchFamily="2" charset="2"/>
              <a:buChar char=""/>
            </a:pPr>
            <a:r>
              <a:rPr lang="es-419" sz="1200" kern="100" dirty="0">
                <a:effectLst/>
                <a:latin typeface="Montserrat" pitchFamily="2" charset="77"/>
                <a:ea typeface="DengXian" panose="02010600030101010101" pitchFamily="2" charset="-122"/>
                <a:cs typeface="Arial" panose="020B0604020202020204" pitchFamily="34" charset="0"/>
              </a:rPr>
              <a:t>What are competitors doing</a:t>
            </a:r>
            <a:endParaRPr lang="en-PA" sz="1200" kern="100" dirty="0">
              <a:effectLst/>
              <a:latin typeface="Montserrat" pitchFamily="2" charset="77"/>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3157628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4" name="Google Shape;84;p15"/>
          <p:cNvSpPr txBox="1"/>
          <p:nvPr/>
        </p:nvSpPr>
        <p:spPr>
          <a:xfrm>
            <a:off x="680325" y="170902"/>
            <a:ext cx="8216100" cy="850602"/>
          </a:xfrm>
          <a:prstGeom prst="rect">
            <a:avLst/>
          </a:prstGeom>
          <a:noFill/>
          <a:ln>
            <a:noFill/>
          </a:ln>
        </p:spPr>
        <p:txBody>
          <a:bodyPr spcFirstLastPara="1" wrap="square" lIns="91425" tIns="91425" rIns="91425" bIns="91425" anchor="t" anchorCtr="0">
            <a:noAutofit/>
          </a:bodyPr>
          <a:lstStyle/>
          <a:p>
            <a:pPr lvl="0" rtl="0">
              <a:lnSpc>
                <a:spcPct val="115000"/>
              </a:lnSpc>
              <a:spcAft>
                <a:spcPts val="800"/>
              </a:spcAft>
            </a:pPr>
            <a:r>
              <a:rPr lang="en-US" sz="18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VII. </a:t>
            </a:r>
            <a:r>
              <a:rPr lang="en-US" sz="1800" b="1" dirty="0">
                <a:solidFill>
                  <a:srgbClr val="153D63"/>
                </a:solidFill>
                <a:effectLst/>
                <a:latin typeface="Arial" panose="020B0604020202020204" pitchFamily="34" charset="0"/>
                <a:ea typeface="DengXian" panose="02010600030101010101" pitchFamily="2" charset="-122"/>
              </a:rPr>
              <a:t>The expectation Gap between Employer and Employee</a:t>
            </a:r>
            <a:r>
              <a:rPr lang="en-US" sz="1800" dirty="0">
                <a:solidFill>
                  <a:srgbClr val="153D63"/>
                </a:solidFill>
                <a:effectLst/>
                <a:latin typeface="Arial" panose="020B0604020202020204" pitchFamily="34" charset="0"/>
                <a:ea typeface="DengXian" panose="02010600030101010101" pitchFamily="2" charset="-122"/>
              </a:rPr>
              <a:t> - Antoinette Irvine, VP-HR Global SC, Unilever.</a:t>
            </a:r>
            <a:r>
              <a:rPr lang="en-PA" sz="2400" dirty="0">
                <a:effectLst/>
              </a:rPr>
              <a:t> </a:t>
            </a: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3" name="Google Shape;85;p15">
            <a:extLst>
              <a:ext uri="{FF2B5EF4-FFF2-40B4-BE49-F238E27FC236}">
                <a16:creationId xmlns:a16="http://schemas.microsoft.com/office/drawing/2014/main" id="{D34C5F87-8899-12E0-31A7-C718A4F35B4A}"/>
              </a:ext>
            </a:extLst>
          </p:cNvPr>
          <p:cNvSpPr txBox="1"/>
          <p:nvPr/>
        </p:nvSpPr>
        <p:spPr>
          <a:xfrm>
            <a:off x="491639" y="1107782"/>
            <a:ext cx="7993993" cy="602529"/>
          </a:xfrm>
          <a:prstGeom prst="rect">
            <a:avLst/>
          </a:prstGeom>
          <a:noFill/>
          <a:ln>
            <a:noFill/>
          </a:ln>
        </p:spPr>
        <p:txBody>
          <a:bodyPr spcFirstLastPara="1" wrap="square" lIns="91425" tIns="91425" rIns="91425" bIns="91425" anchor="t" anchorCtr="0">
            <a:noAutofit/>
          </a:bodyPr>
          <a:lstStyle/>
          <a:p>
            <a:pPr marL="228600">
              <a:lnSpc>
                <a:spcPct val="115000"/>
              </a:lnSpc>
              <a:spcAft>
                <a:spcPts val="800"/>
              </a:spcAft>
            </a:pPr>
            <a:r>
              <a:rPr lang="en-US" b="1" kern="100" dirty="0">
                <a:solidFill>
                  <a:srgbClr val="2D3B5F"/>
                </a:solidFill>
                <a:effectLst/>
                <a:latin typeface="Montserrat" pitchFamily="2" charset="77"/>
                <a:ea typeface="DengXian" panose="02010600030101010101" pitchFamily="2" charset="-122"/>
                <a:cs typeface="Arial" panose="020B0604020202020204" pitchFamily="34" charset="0"/>
              </a:rPr>
              <a:t>Shape your own adventure.  You own destiny.</a:t>
            </a:r>
            <a:endParaRPr lang="en-PA" b="1" kern="100" dirty="0">
              <a:solidFill>
                <a:srgbClr val="2D3B5F"/>
              </a:solidFill>
              <a:effectLst/>
              <a:latin typeface="Montserrat" pitchFamily="2" charset="77"/>
              <a:ea typeface="DengXian" panose="02010600030101010101" pitchFamily="2" charset="-122"/>
              <a:cs typeface="Arial" panose="020B0604020202020204" pitchFamily="34" charset="0"/>
            </a:endParaRPr>
          </a:p>
          <a:p>
            <a:pPr marL="0" lvl="0" indent="0" algn="l" rtl="0">
              <a:spcBef>
                <a:spcPts val="0"/>
              </a:spcBef>
              <a:spcAft>
                <a:spcPts val="0"/>
              </a:spcAft>
              <a:buNone/>
            </a:pPr>
            <a:endParaRPr lang="en-US" b="1" dirty="0">
              <a:solidFill>
                <a:srgbClr val="2D3B5F"/>
              </a:solidFill>
              <a:latin typeface="Montserrat" pitchFamily="2" charset="77"/>
              <a:ea typeface="Montserrat"/>
              <a:cs typeface="Montserrat"/>
              <a:sym typeface="Montserrat"/>
            </a:endParaRPr>
          </a:p>
          <a:p>
            <a:pPr marL="0" lvl="0" indent="0" algn="l" rtl="0">
              <a:spcBef>
                <a:spcPts val="0"/>
              </a:spcBef>
              <a:spcAft>
                <a:spcPts val="0"/>
              </a:spcAft>
              <a:buNone/>
            </a:pPr>
            <a:endParaRPr lang="en-US" b="1" dirty="0">
              <a:solidFill>
                <a:srgbClr val="2D3B5F"/>
              </a:solidFill>
              <a:latin typeface="Montserrat" pitchFamily="2" charset="77"/>
              <a:ea typeface="Montserrat"/>
              <a:cs typeface="Montserrat"/>
              <a:sym typeface="Montserrat"/>
            </a:endParaRPr>
          </a:p>
        </p:txBody>
      </p:sp>
      <p:graphicFrame>
        <p:nvGraphicFramePr>
          <p:cNvPr id="2" name="Table 1">
            <a:extLst>
              <a:ext uri="{FF2B5EF4-FFF2-40B4-BE49-F238E27FC236}">
                <a16:creationId xmlns:a16="http://schemas.microsoft.com/office/drawing/2014/main" id="{C633FC2A-5C40-30A6-8756-B9FCA6827213}"/>
              </a:ext>
            </a:extLst>
          </p:cNvPr>
          <p:cNvGraphicFramePr>
            <a:graphicFrameLocks noGrp="1"/>
          </p:cNvGraphicFramePr>
          <p:nvPr>
            <p:extLst>
              <p:ext uri="{D42A27DB-BD31-4B8C-83A1-F6EECF244321}">
                <p14:modId xmlns:p14="http://schemas.microsoft.com/office/powerpoint/2010/main" val="1415411803"/>
              </p:ext>
            </p:extLst>
          </p:nvPr>
        </p:nvGraphicFramePr>
        <p:xfrm>
          <a:off x="1470598" y="1613789"/>
          <a:ext cx="6202804" cy="2526922"/>
        </p:xfrm>
        <a:graphic>
          <a:graphicData uri="http://schemas.openxmlformats.org/drawingml/2006/table">
            <a:tbl>
              <a:tblPr firstRow="1" firstCol="1" bandRow="1">
                <a:tableStyleId>{2D5ABB26-0587-4C30-8999-92F81FD0307C}</a:tableStyleId>
              </a:tblPr>
              <a:tblGrid>
                <a:gridCol w="3295012">
                  <a:extLst>
                    <a:ext uri="{9D8B030D-6E8A-4147-A177-3AD203B41FA5}">
                      <a16:colId xmlns:a16="http://schemas.microsoft.com/office/drawing/2014/main" val="1969066320"/>
                    </a:ext>
                  </a:extLst>
                </a:gridCol>
                <a:gridCol w="2907792">
                  <a:extLst>
                    <a:ext uri="{9D8B030D-6E8A-4147-A177-3AD203B41FA5}">
                      <a16:colId xmlns:a16="http://schemas.microsoft.com/office/drawing/2014/main" val="879198269"/>
                    </a:ext>
                  </a:extLst>
                </a:gridCol>
              </a:tblGrid>
              <a:tr h="142240">
                <a:tc>
                  <a:txBody>
                    <a:bodyPr/>
                    <a:lstStyle/>
                    <a:p>
                      <a:pPr algn="l">
                        <a:lnSpc>
                          <a:spcPct val="115000"/>
                        </a:lnSpc>
                        <a:spcAft>
                          <a:spcPts val="800"/>
                        </a:spcAft>
                      </a:pPr>
                      <a:r>
                        <a:rPr lang="es-419" sz="1400" kern="100" dirty="0">
                          <a:solidFill>
                            <a:srgbClr val="2D3B5F"/>
                          </a:solidFill>
                          <a:effectLst/>
                          <a:latin typeface="Montserrat" pitchFamily="2" charset="77"/>
                        </a:rPr>
                        <a:t>Employee Expectation</a:t>
                      </a:r>
                      <a:endParaRPr lang="en-PA" sz="1400" kern="100" dirty="0">
                        <a:solidFill>
                          <a:srgbClr val="2D3B5F"/>
                        </a:solidFill>
                        <a:effectLst/>
                        <a:latin typeface="Montserrat" pitchFamily="2" charset="77"/>
                        <a:ea typeface="DengXian" panose="02010600030101010101" pitchFamily="2" charset="-122"/>
                        <a:cs typeface="Arial" panose="020B0604020202020204" pitchFamily="34" charset="0"/>
                      </a:endParaRPr>
                    </a:p>
                  </a:txBody>
                  <a:tcPr marL="68580" marR="68580" marT="0" marB="0">
                    <a:solidFill>
                      <a:schemeClr val="tx2"/>
                    </a:solidFill>
                  </a:tcPr>
                </a:tc>
                <a:tc>
                  <a:txBody>
                    <a:bodyPr/>
                    <a:lstStyle/>
                    <a:p>
                      <a:pPr algn="l">
                        <a:lnSpc>
                          <a:spcPct val="115000"/>
                        </a:lnSpc>
                        <a:spcAft>
                          <a:spcPts val="800"/>
                        </a:spcAft>
                      </a:pPr>
                      <a:r>
                        <a:rPr lang="es-419" sz="1400" kern="100" dirty="0">
                          <a:solidFill>
                            <a:srgbClr val="2D3B5F"/>
                          </a:solidFill>
                          <a:effectLst/>
                          <a:latin typeface="Montserrat" pitchFamily="2" charset="77"/>
                        </a:rPr>
                        <a:t>Employer Expectation</a:t>
                      </a:r>
                      <a:endParaRPr lang="en-PA" sz="1400" kern="100" dirty="0">
                        <a:solidFill>
                          <a:srgbClr val="2D3B5F"/>
                        </a:solidFill>
                        <a:effectLst/>
                        <a:latin typeface="Montserrat" pitchFamily="2" charset="77"/>
                        <a:ea typeface="DengXian" panose="02010600030101010101" pitchFamily="2" charset="-122"/>
                        <a:cs typeface="Arial" panose="020B0604020202020204" pitchFamily="34" charset="0"/>
                      </a:endParaRPr>
                    </a:p>
                  </a:txBody>
                  <a:tcPr marL="68580" marR="68580" marT="0" marB="0">
                    <a:solidFill>
                      <a:schemeClr val="tx2"/>
                    </a:solidFill>
                  </a:tcPr>
                </a:tc>
                <a:extLst>
                  <a:ext uri="{0D108BD9-81ED-4DB2-BD59-A6C34878D82A}">
                    <a16:rowId xmlns:a16="http://schemas.microsoft.com/office/drawing/2014/main" val="37889507"/>
                  </a:ext>
                </a:extLst>
              </a:tr>
              <a:tr h="38605">
                <a:tc>
                  <a:txBody>
                    <a:bodyPr/>
                    <a:lstStyle/>
                    <a:p>
                      <a:pPr algn="l">
                        <a:lnSpc>
                          <a:spcPct val="115000"/>
                        </a:lnSpc>
                        <a:spcAft>
                          <a:spcPts val="800"/>
                        </a:spcAft>
                      </a:pPr>
                      <a:r>
                        <a:rPr lang="es-419" sz="1300" kern="100" dirty="0">
                          <a:effectLst/>
                          <a:latin typeface="Montserrat" pitchFamily="2" charset="77"/>
                        </a:rPr>
                        <a:t>- Freedom and Empowerment</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noFill/>
                  </a:tcPr>
                </a:tc>
                <a:tc>
                  <a:txBody>
                    <a:bodyPr/>
                    <a:lstStyle/>
                    <a:p>
                      <a:pPr algn="l">
                        <a:lnSpc>
                          <a:spcPct val="115000"/>
                        </a:lnSpc>
                        <a:spcAft>
                          <a:spcPts val="800"/>
                        </a:spcAft>
                      </a:pPr>
                      <a:r>
                        <a:rPr lang="es-419" sz="1300" kern="100" dirty="0">
                          <a:effectLst/>
                          <a:latin typeface="Montserrat" pitchFamily="2" charset="77"/>
                        </a:rPr>
                        <a:t>- Paternalistic and structured hierarchies</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151386365"/>
                  </a:ext>
                </a:extLst>
              </a:tr>
              <a:tr h="142240">
                <a:tc>
                  <a:txBody>
                    <a:bodyPr/>
                    <a:lstStyle/>
                    <a:p>
                      <a:pPr algn="l">
                        <a:lnSpc>
                          <a:spcPct val="115000"/>
                        </a:lnSpc>
                        <a:spcAft>
                          <a:spcPts val="800"/>
                        </a:spcAft>
                      </a:pPr>
                      <a:r>
                        <a:rPr lang="en-US" sz="1300" kern="100" dirty="0">
                          <a:effectLst/>
                          <a:latin typeface="Montserrat" pitchFamily="2" charset="77"/>
                        </a:rPr>
                        <a:t>- Flexible contracts and hybrid working</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noFill/>
                  </a:tcPr>
                </a:tc>
                <a:tc>
                  <a:txBody>
                    <a:bodyPr/>
                    <a:lstStyle/>
                    <a:p>
                      <a:pPr algn="l">
                        <a:lnSpc>
                          <a:spcPct val="115000"/>
                        </a:lnSpc>
                        <a:spcAft>
                          <a:spcPts val="800"/>
                        </a:spcAft>
                      </a:pPr>
                      <a:r>
                        <a:rPr lang="en-US" sz="1300" kern="100" dirty="0">
                          <a:effectLst/>
                          <a:latin typeface="Montserrat" pitchFamily="2" charset="77"/>
                        </a:rPr>
                        <a:t>- Engaged and connected workplace presence</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611176300"/>
                  </a:ext>
                </a:extLst>
              </a:tr>
              <a:tr h="142240">
                <a:tc>
                  <a:txBody>
                    <a:bodyPr/>
                    <a:lstStyle/>
                    <a:p>
                      <a:pPr algn="l">
                        <a:lnSpc>
                          <a:spcPct val="115000"/>
                        </a:lnSpc>
                        <a:spcAft>
                          <a:spcPts val="800"/>
                        </a:spcAft>
                      </a:pPr>
                      <a:r>
                        <a:rPr lang="en-US" sz="1300" kern="100" dirty="0">
                          <a:effectLst/>
                          <a:latin typeface="Montserrat" pitchFamily="2" charset="77"/>
                        </a:rPr>
                        <a:t>- Team based performance to personalized reward (to the team)</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noFill/>
                  </a:tcPr>
                </a:tc>
                <a:tc>
                  <a:txBody>
                    <a:bodyPr/>
                    <a:lstStyle/>
                    <a:p>
                      <a:pPr algn="l">
                        <a:lnSpc>
                          <a:spcPct val="115000"/>
                        </a:lnSpc>
                        <a:spcAft>
                          <a:spcPts val="800"/>
                        </a:spcAft>
                      </a:pPr>
                      <a:r>
                        <a:rPr lang="en-US" sz="1300" kern="100" dirty="0">
                          <a:effectLst/>
                          <a:latin typeface="Montserrat" pitchFamily="2" charset="77"/>
                        </a:rPr>
                        <a:t>- Performance outcomes against stretching company goals</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233640896"/>
                  </a:ext>
                </a:extLst>
              </a:tr>
              <a:tr h="142240">
                <a:tc>
                  <a:txBody>
                    <a:bodyPr/>
                    <a:lstStyle/>
                    <a:p>
                      <a:pPr algn="l">
                        <a:lnSpc>
                          <a:spcPct val="115000"/>
                        </a:lnSpc>
                        <a:spcAft>
                          <a:spcPts val="800"/>
                        </a:spcAft>
                      </a:pPr>
                      <a:r>
                        <a:rPr lang="en-US" sz="1300" kern="100" dirty="0">
                          <a:effectLst/>
                          <a:latin typeface="Montserrat" pitchFamily="2" charset="77"/>
                        </a:rPr>
                        <a:t>- Inclusive leadership styles and workplace</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noFill/>
                  </a:tcPr>
                </a:tc>
                <a:tc>
                  <a:txBody>
                    <a:bodyPr/>
                    <a:lstStyle/>
                    <a:p>
                      <a:pPr algn="l">
                        <a:lnSpc>
                          <a:spcPct val="115000"/>
                        </a:lnSpc>
                        <a:spcAft>
                          <a:spcPts val="800"/>
                        </a:spcAft>
                      </a:pPr>
                      <a:r>
                        <a:rPr lang="en-US" sz="1300" kern="100" dirty="0">
                          <a:effectLst/>
                          <a:latin typeface="Montserrat" pitchFamily="2" charset="77"/>
                        </a:rPr>
                        <a:t>- Social responsibility-diversity of talent</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801801565"/>
                  </a:ext>
                </a:extLst>
              </a:tr>
              <a:tr h="142240">
                <a:tc>
                  <a:txBody>
                    <a:bodyPr/>
                    <a:lstStyle/>
                    <a:p>
                      <a:pPr algn="l">
                        <a:lnSpc>
                          <a:spcPct val="115000"/>
                        </a:lnSpc>
                        <a:spcAft>
                          <a:spcPts val="800"/>
                        </a:spcAft>
                      </a:pPr>
                      <a:r>
                        <a:rPr lang="en-US" sz="1300" kern="100" dirty="0">
                          <a:effectLst/>
                          <a:latin typeface="Montserrat" pitchFamily="2" charset="77"/>
                        </a:rPr>
                        <a:t>- Future fit skills</a:t>
                      </a:r>
                      <a:endParaRPr lang="en-PA" sz="1300" kern="100" dirty="0">
                        <a:effectLst/>
                        <a:latin typeface="Montserrat" pitchFamily="2" charset="77"/>
                      </a:endParaRPr>
                    </a:p>
                    <a:p>
                      <a:pPr algn="l">
                        <a:lnSpc>
                          <a:spcPct val="115000"/>
                        </a:lnSpc>
                        <a:spcAft>
                          <a:spcPts val="800"/>
                        </a:spcAft>
                      </a:pPr>
                      <a:r>
                        <a:rPr lang="en-US" sz="1300" kern="100" dirty="0">
                          <a:effectLst/>
                          <a:latin typeface="Montserrat" pitchFamily="2" charset="77"/>
                        </a:rPr>
                        <a:t>- (Open to learning skills)</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noFill/>
                  </a:tcPr>
                </a:tc>
                <a:tc>
                  <a:txBody>
                    <a:bodyPr/>
                    <a:lstStyle/>
                    <a:p>
                      <a:pPr algn="l">
                        <a:lnSpc>
                          <a:spcPct val="115000"/>
                        </a:lnSpc>
                        <a:spcAft>
                          <a:spcPts val="800"/>
                        </a:spcAft>
                      </a:pPr>
                      <a:r>
                        <a:rPr lang="en-US" sz="1300" kern="100" dirty="0">
                          <a:effectLst/>
                          <a:latin typeface="Montserrat" pitchFamily="2" charset="77"/>
                        </a:rPr>
                        <a:t>- Future fit careers</a:t>
                      </a:r>
                      <a:endParaRPr lang="en-PA" sz="1300" kern="100" dirty="0">
                        <a:effectLst/>
                        <a:latin typeface="Montserrat" pitchFamily="2" charset="77"/>
                      </a:endParaRPr>
                    </a:p>
                    <a:p>
                      <a:pPr algn="l">
                        <a:lnSpc>
                          <a:spcPct val="115000"/>
                        </a:lnSpc>
                        <a:spcAft>
                          <a:spcPts val="800"/>
                        </a:spcAft>
                      </a:pPr>
                      <a:r>
                        <a:rPr lang="en-US" sz="1300" kern="100" dirty="0">
                          <a:effectLst/>
                          <a:latin typeface="Montserrat" pitchFamily="2" charset="77"/>
                        </a:rPr>
                        <a:t>- Jobs of the future</a:t>
                      </a:r>
                      <a:endParaRPr lang="en-PA" sz="1300" kern="100" dirty="0">
                        <a:effectLst/>
                        <a:latin typeface="Montserrat" pitchFamily="2" charset="77"/>
                        <a:ea typeface="DengXia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025837081"/>
                  </a:ext>
                </a:extLst>
              </a:tr>
            </a:tbl>
          </a:graphicData>
        </a:graphic>
      </p:graphicFrame>
    </p:spTree>
    <p:extLst>
      <p:ext uri="{BB962C8B-B14F-4D97-AF65-F5344CB8AC3E}">
        <p14:creationId xmlns:p14="http://schemas.microsoft.com/office/powerpoint/2010/main" val="2951458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4" name="Google Shape;84;p15"/>
          <p:cNvSpPr txBox="1"/>
          <p:nvPr/>
        </p:nvSpPr>
        <p:spPr>
          <a:xfrm>
            <a:off x="680325" y="170902"/>
            <a:ext cx="8216100" cy="850602"/>
          </a:xfrm>
          <a:prstGeom prst="rect">
            <a:avLst/>
          </a:prstGeom>
          <a:noFill/>
          <a:ln>
            <a:noFill/>
          </a:ln>
        </p:spPr>
        <p:txBody>
          <a:bodyPr spcFirstLastPara="1" wrap="square" lIns="91425" tIns="91425" rIns="91425" bIns="91425" anchor="t" anchorCtr="0">
            <a:noAutofit/>
          </a:bodyPr>
          <a:lstStyle/>
          <a:p>
            <a:pPr>
              <a:lnSpc>
                <a:spcPct val="115000"/>
              </a:lnSpc>
              <a:spcAft>
                <a:spcPts val="800"/>
              </a:spcAft>
            </a:pPr>
            <a:r>
              <a:rPr lang="en-US" sz="18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VIII. </a:t>
            </a:r>
            <a:r>
              <a:rPr lang="en-US" sz="1800" b="1" kern="100" dirty="0">
                <a:solidFill>
                  <a:srgbClr val="153D63"/>
                </a:solidFill>
                <a:effectLst/>
                <a:latin typeface="Aptos" panose="020B0004020202020204" pitchFamily="34" charset="0"/>
                <a:ea typeface="DengXian" panose="02010600030101010101" pitchFamily="2" charset="-122"/>
                <a:cs typeface="Arial" panose="020B0604020202020204" pitchFamily="34" charset="0"/>
              </a:rPr>
              <a:t>Integrating Leadership and wellbeing through coaching </a:t>
            </a:r>
            <a:r>
              <a:rPr lang="en-US" sz="1800" kern="100" dirty="0">
                <a:solidFill>
                  <a:srgbClr val="153D63"/>
                </a:solidFill>
                <a:effectLst/>
                <a:latin typeface="Aptos" panose="020B0004020202020204" pitchFamily="34" charset="0"/>
                <a:ea typeface="DengXian" panose="02010600030101010101" pitchFamily="2" charset="-122"/>
                <a:cs typeface="Arial" panose="020B0604020202020204" pitchFamily="34" charset="0"/>
              </a:rPr>
              <a:t>– Mercedes MacPherson, Chief People Officer, Europe, Asia &amp; Mena, Globant. </a:t>
            </a: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a:p>
            <a:pPr lvl="0" rtl="0">
              <a:lnSpc>
                <a:spcPct val="115000"/>
              </a:lnSpc>
              <a:spcAft>
                <a:spcPts val="800"/>
              </a:spcAft>
            </a:pP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3" name="Google Shape;85;p15">
            <a:extLst>
              <a:ext uri="{FF2B5EF4-FFF2-40B4-BE49-F238E27FC236}">
                <a16:creationId xmlns:a16="http://schemas.microsoft.com/office/drawing/2014/main" id="{D34C5F87-8899-12E0-31A7-C718A4F35B4A}"/>
              </a:ext>
            </a:extLst>
          </p:cNvPr>
          <p:cNvSpPr txBox="1"/>
          <p:nvPr/>
        </p:nvSpPr>
        <p:spPr>
          <a:xfrm>
            <a:off x="469682" y="954058"/>
            <a:ext cx="7993993" cy="1580242"/>
          </a:xfrm>
          <a:prstGeom prst="rect">
            <a:avLst/>
          </a:prstGeom>
          <a:noFill/>
          <a:ln>
            <a:noFill/>
          </a:ln>
        </p:spPr>
        <p:txBody>
          <a:bodyPr spcFirstLastPara="1" wrap="square" lIns="91425" tIns="91425" rIns="91425" bIns="91425" anchor="t" anchorCtr="0">
            <a:noAutofit/>
          </a:bodyPr>
          <a:lstStyle/>
          <a:p>
            <a:pPr marL="228600">
              <a:lnSpc>
                <a:spcPct val="115000"/>
              </a:lnSpc>
              <a:spcAft>
                <a:spcPts val="800"/>
              </a:spcAft>
            </a:pPr>
            <a:r>
              <a:rPr lang="en-US" sz="1200" dirty="0">
                <a:solidFill>
                  <a:srgbClr val="222222"/>
                </a:solidFill>
                <a:effectLst/>
                <a:latin typeface="Montserrat" pitchFamily="2" charset="77"/>
                <a:ea typeface="DengXian" panose="02010600030101010101" pitchFamily="2" charset="-122"/>
              </a:rPr>
              <a:t>By integrating leadership and wellbeing principles, organizations can cultivate a culture of positive health and high-performance leadership.  Leaders who prioritize their own wellbeing are better equipped to inspire and support their teams, driving positive outcomes and sustainable success within their organizations. </a:t>
            </a:r>
            <a:br>
              <a:rPr lang="en-US" sz="1200" dirty="0">
                <a:solidFill>
                  <a:srgbClr val="222222"/>
                </a:solidFill>
                <a:effectLst/>
                <a:latin typeface="Montserrat" pitchFamily="2" charset="77"/>
                <a:ea typeface="DengXian" panose="02010600030101010101" pitchFamily="2" charset="-122"/>
              </a:rPr>
            </a:br>
            <a:br>
              <a:rPr lang="en-US" sz="1200" dirty="0">
                <a:solidFill>
                  <a:srgbClr val="222222"/>
                </a:solidFill>
                <a:effectLst/>
                <a:latin typeface="Montserrat" pitchFamily="2" charset="77"/>
                <a:ea typeface="DengXian" panose="02010600030101010101" pitchFamily="2" charset="-122"/>
              </a:rPr>
            </a:br>
            <a:r>
              <a:rPr lang="en-US" sz="1200" dirty="0">
                <a:solidFill>
                  <a:srgbClr val="222222"/>
                </a:solidFill>
                <a:effectLst/>
                <a:latin typeface="Montserrat" pitchFamily="2" charset="77"/>
                <a:ea typeface="DengXian" panose="02010600030101010101" pitchFamily="2" charset="-122"/>
              </a:rPr>
              <a:t>The integration focus on the fundamental interconnection between personal health, professional effectiveness, and organizational success.  It can be approached as follows:</a:t>
            </a:r>
            <a:r>
              <a:rPr lang="en-PA" sz="1200" dirty="0">
                <a:effectLst/>
                <a:latin typeface="Montserrat" pitchFamily="2" charset="77"/>
              </a:rPr>
              <a:t> </a:t>
            </a:r>
            <a:endParaRPr lang="en-US" sz="1200" b="1" dirty="0">
              <a:solidFill>
                <a:srgbClr val="2D3B5F"/>
              </a:solidFill>
              <a:latin typeface="Montserrat" pitchFamily="2" charset="77"/>
              <a:ea typeface="Montserrat"/>
              <a:cs typeface="Montserrat"/>
              <a:sym typeface="Montserrat"/>
            </a:endParaRPr>
          </a:p>
          <a:p>
            <a:pPr marL="0" lvl="0" indent="0" algn="l" rtl="0">
              <a:spcBef>
                <a:spcPts val="0"/>
              </a:spcBef>
              <a:spcAft>
                <a:spcPts val="0"/>
              </a:spcAft>
              <a:buNone/>
            </a:pPr>
            <a:endParaRPr lang="en-US" b="1" dirty="0">
              <a:solidFill>
                <a:srgbClr val="2D3B5F"/>
              </a:solidFill>
              <a:latin typeface="Montserrat" pitchFamily="2" charset="77"/>
              <a:ea typeface="Montserrat"/>
              <a:cs typeface="Montserrat"/>
              <a:sym typeface="Montserrat"/>
            </a:endParaRPr>
          </a:p>
        </p:txBody>
      </p:sp>
      <p:sp>
        <p:nvSpPr>
          <p:cNvPr id="8" name="TextBox 7">
            <a:extLst>
              <a:ext uri="{FF2B5EF4-FFF2-40B4-BE49-F238E27FC236}">
                <a16:creationId xmlns:a16="http://schemas.microsoft.com/office/drawing/2014/main" id="{CCDDC6C6-2180-B353-8E07-5B583A0F62D0}"/>
              </a:ext>
            </a:extLst>
          </p:cNvPr>
          <p:cNvSpPr txBox="1"/>
          <p:nvPr/>
        </p:nvSpPr>
        <p:spPr>
          <a:xfrm>
            <a:off x="707832" y="2653835"/>
            <a:ext cx="7690693" cy="646331"/>
          </a:xfrm>
          <a:prstGeom prst="rect">
            <a:avLst/>
          </a:prstGeom>
          <a:noFill/>
        </p:spPr>
        <p:txBody>
          <a:bodyPr wrap="square">
            <a:spAutoFit/>
          </a:bodyPr>
          <a:lstStyle/>
          <a:p>
            <a:r>
              <a:rPr lang="en-US" sz="1200" b="1" dirty="0">
                <a:solidFill>
                  <a:srgbClr val="2D3B5F"/>
                </a:solidFill>
                <a:effectLst/>
                <a:latin typeface="Montserrat" pitchFamily="2" charset="77"/>
                <a:ea typeface="DengXian" panose="02010600030101010101" pitchFamily="2" charset="-122"/>
              </a:rPr>
              <a:t>1. Self awareness and mindfulness:</a:t>
            </a:r>
            <a:r>
              <a:rPr lang="en-US" sz="1200" dirty="0">
                <a:solidFill>
                  <a:srgbClr val="2D3B5F"/>
                </a:solidFill>
                <a:effectLst/>
                <a:latin typeface="Montserrat" pitchFamily="2" charset="77"/>
                <a:ea typeface="DengXian" panose="02010600030101010101" pitchFamily="2" charset="-122"/>
              </a:rPr>
              <a:t>  </a:t>
            </a:r>
            <a:r>
              <a:rPr lang="en-US" sz="1200" dirty="0">
                <a:solidFill>
                  <a:srgbClr val="222222"/>
                </a:solidFill>
                <a:effectLst/>
                <a:latin typeface="Montserrat" pitchFamily="2" charset="77"/>
                <a:ea typeface="DengXian" panose="02010600030101010101" pitchFamily="2" charset="-122"/>
              </a:rPr>
              <a:t>Incorporate practices that enhances self awareness and mindfulness.  Leaders are encouraged to engage in reflective practice, such as journaling, to deepen their understanding of their values, emotions, and </a:t>
            </a:r>
            <a:endParaRPr lang="en-US" sz="1200" dirty="0">
              <a:latin typeface="Montserrat" pitchFamily="2" charset="77"/>
            </a:endParaRPr>
          </a:p>
        </p:txBody>
      </p:sp>
      <p:sp>
        <p:nvSpPr>
          <p:cNvPr id="9" name="TextBox 8">
            <a:extLst>
              <a:ext uri="{FF2B5EF4-FFF2-40B4-BE49-F238E27FC236}">
                <a16:creationId xmlns:a16="http://schemas.microsoft.com/office/drawing/2014/main" id="{0A59B313-1396-8DEF-D0E7-B3996362FE29}"/>
              </a:ext>
            </a:extLst>
          </p:cNvPr>
          <p:cNvSpPr txBox="1"/>
          <p:nvPr/>
        </p:nvSpPr>
        <p:spPr>
          <a:xfrm>
            <a:off x="707832" y="3387718"/>
            <a:ext cx="7690693" cy="646331"/>
          </a:xfrm>
          <a:prstGeom prst="rect">
            <a:avLst/>
          </a:prstGeom>
          <a:noFill/>
        </p:spPr>
        <p:txBody>
          <a:bodyPr wrap="square">
            <a:spAutoFit/>
          </a:bodyPr>
          <a:lstStyle/>
          <a:p>
            <a:r>
              <a:rPr lang="en-US" sz="1200" b="1" dirty="0">
                <a:solidFill>
                  <a:srgbClr val="2D3B5F"/>
                </a:solidFill>
                <a:latin typeface="Montserrat" pitchFamily="2" charset="77"/>
                <a:ea typeface="DengXian" panose="02010600030101010101" pitchFamily="2" charset="-122"/>
              </a:rPr>
              <a:t>2. </a:t>
            </a:r>
            <a:r>
              <a:rPr lang="en-US" sz="1200" b="1" dirty="0">
                <a:solidFill>
                  <a:srgbClr val="2D3B5F"/>
                </a:solidFill>
                <a:effectLst/>
                <a:latin typeface="Montserrat" pitchFamily="2" charset="77"/>
                <a:ea typeface="DengXian" panose="02010600030101010101" pitchFamily="2" charset="-122"/>
              </a:rPr>
              <a:t> Stress Management and Resilience Building:</a:t>
            </a:r>
            <a:r>
              <a:rPr lang="en-US" sz="1200" dirty="0">
                <a:solidFill>
                  <a:srgbClr val="2D3B5F"/>
                </a:solidFill>
                <a:effectLst/>
                <a:latin typeface="Montserrat" pitchFamily="2" charset="77"/>
                <a:ea typeface="DengXian" panose="02010600030101010101" pitchFamily="2" charset="-122"/>
              </a:rPr>
              <a:t>  </a:t>
            </a:r>
            <a:r>
              <a:rPr lang="en-US" sz="1200" dirty="0">
                <a:solidFill>
                  <a:srgbClr val="222222"/>
                </a:solidFill>
                <a:effectLst/>
                <a:latin typeface="Montserrat" pitchFamily="2" charset="77"/>
                <a:ea typeface="DengXian" panose="02010600030101010101" pitchFamily="2" charset="-122"/>
              </a:rPr>
              <a:t>Learn strategies to manage stress, maintain work life balance, and cultivate resilience in the face of challenge. This equips them to navigate high pressure situations effectively while preserving the wellbeing.</a:t>
            </a:r>
            <a:r>
              <a:rPr lang="en-PA" sz="1200" dirty="0">
                <a:effectLst/>
                <a:latin typeface="Montserrat" pitchFamily="2" charset="77"/>
              </a:rPr>
              <a:t> </a:t>
            </a:r>
            <a:endParaRPr lang="en-US" sz="1200" dirty="0">
              <a:latin typeface="Montserrat" pitchFamily="2" charset="77"/>
            </a:endParaRPr>
          </a:p>
        </p:txBody>
      </p:sp>
    </p:spTree>
    <p:extLst>
      <p:ext uri="{BB962C8B-B14F-4D97-AF65-F5344CB8AC3E}">
        <p14:creationId xmlns:p14="http://schemas.microsoft.com/office/powerpoint/2010/main" val="3460059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28969" y="4491248"/>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8" name="TextBox 7">
            <a:extLst>
              <a:ext uri="{FF2B5EF4-FFF2-40B4-BE49-F238E27FC236}">
                <a16:creationId xmlns:a16="http://schemas.microsoft.com/office/drawing/2014/main" id="{CCDDC6C6-2180-B353-8E07-5B583A0F62D0}"/>
              </a:ext>
            </a:extLst>
          </p:cNvPr>
          <p:cNvSpPr txBox="1"/>
          <p:nvPr/>
        </p:nvSpPr>
        <p:spPr>
          <a:xfrm>
            <a:off x="671331" y="283457"/>
            <a:ext cx="7690693" cy="646331"/>
          </a:xfrm>
          <a:prstGeom prst="rect">
            <a:avLst/>
          </a:prstGeom>
          <a:noFill/>
        </p:spPr>
        <p:txBody>
          <a:bodyPr wrap="square">
            <a:spAutoFit/>
          </a:bodyPr>
          <a:lstStyle/>
          <a:p>
            <a:r>
              <a:rPr lang="en-US" sz="1200" b="1" dirty="0">
                <a:solidFill>
                  <a:srgbClr val="2D3B5F"/>
                </a:solidFill>
                <a:effectLst/>
                <a:latin typeface="Montserrat" pitchFamily="2" charset="77"/>
                <a:ea typeface="DengXian" panose="02010600030101010101" pitchFamily="2" charset="-122"/>
              </a:rPr>
              <a:t>3. Promoting a culture of wellbeing:</a:t>
            </a:r>
            <a:r>
              <a:rPr lang="en-US" sz="1200" dirty="0">
                <a:solidFill>
                  <a:srgbClr val="2D3B5F"/>
                </a:solidFill>
                <a:effectLst/>
                <a:latin typeface="Montserrat" pitchFamily="2" charset="77"/>
                <a:ea typeface="DengXian" panose="02010600030101010101" pitchFamily="2" charset="-122"/>
              </a:rPr>
              <a:t>  </a:t>
            </a:r>
            <a:r>
              <a:rPr lang="en-US" sz="1200" dirty="0">
                <a:solidFill>
                  <a:srgbClr val="222222"/>
                </a:solidFill>
                <a:effectLst/>
                <a:latin typeface="Montserrat" pitchFamily="2" charset="77"/>
                <a:ea typeface="DengXian" panose="02010600030101010101" pitchFamily="2" charset="-122"/>
              </a:rPr>
              <a:t>Modeling healthy behaviors, prioritizing employee wellness initiatives, and creating supportive work environments. V By valuing and prioritizing employee wellbeing, leader foster engagement, productivity, and retention within their teams.</a:t>
            </a:r>
            <a:r>
              <a:rPr lang="en-PA" sz="1200" dirty="0">
                <a:effectLst/>
                <a:latin typeface="Montserrat" pitchFamily="2" charset="77"/>
              </a:rPr>
              <a:t> </a:t>
            </a:r>
            <a:endParaRPr lang="en-US" sz="1200" dirty="0">
              <a:latin typeface="Montserrat" pitchFamily="2" charset="77"/>
            </a:endParaRPr>
          </a:p>
        </p:txBody>
      </p:sp>
      <p:sp>
        <p:nvSpPr>
          <p:cNvPr id="9" name="TextBox 8">
            <a:extLst>
              <a:ext uri="{FF2B5EF4-FFF2-40B4-BE49-F238E27FC236}">
                <a16:creationId xmlns:a16="http://schemas.microsoft.com/office/drawing/2014/main" id="{0A59B313-1396-8DEF-D0E7-B3996362FE29}"/>
              </a:ext>
            </a:extLst>
          </p:cNvPr>
          <p:cNvSpPr txBox="1"/>
          <p:nvPr/>
        </p:nvSpPr>
        <p:spPr>
          <a:xfrm>
            <a:off x="701962" y="989440"/>
            <a:ext cx="7690693" cy="830997"/>
          </a:xfrm>
          <a:prstGeom prst="rect">
            <a:avLst/>
          </a:prstGeom>
          <a:noFill/>
        </p:spPr>
        <p:txBody>
          <a:bodyPr wrap="square">
            <a:spAutoFit/>
          </a:bodyPr>
          <a:lstStyle/>
          <a:p>
            <a:r>
              <a:rPr lang="en-US" sz="1200" b="1" dirty="0">
                <a:solidFill>
                  <a:srgbClr val="2D3B5F"/>
                </a:solidFill>
                <a:effectLst/>
                <a:latin typeface="Montserrat" pitchFamily="2" charset="77"/>
                <a:ea typeface="DengXian" panose="02010600030101010101" pitchFamily="2" charset="-122"/>
              </a:rPr>
              <a:t>4.  Emotional Intelligence and Relationship Building:</a:t>
            </a:r>
            <a:r>
              <a:rPr lang="en-US" sz="1200" dirty="0">
                <a:solidFill>
                  <a:srgbClr val="2D3B5F"/>
                </a:solidFill>
                <a:effectLst/>
                <a:latin typeface="Montserrat" pitchFamily="2" charset="77"/>
                <a:ea typeface="DengXian" panose="02010600030101010101" pitchFamily="2" charset="-122"/>
              </a:rPr>
              <a:t>  </a:t>
            </a:r>
            <a:r>
              <a:rPr lang="en-US" sz="1200" dirty="0">
                <a:solidFill>
                  <a:srgbClr val="222222"/>
                </a:solidFill>
                <a:effectLst/>
                <a:latin typeface="Montserrat" pitchFamily="2" charset="77"/>
                <a:ea typeface="DengXian" panose="02010600030101010101" pitchFamily="2" charset="-122"/>
              </a:rPr>
              <a:t>Enhancing emotional intelligence and relationship-building skills.  Leaders learn to empathize with others, communicate effectively, and building trusting relationships.  This skills are essential for fostering a positive work environment and nurturing meaningful connections with team members.</a:t>
            </a:r>
            <a:r>
              <a:rPr lang="en-PA" sz="1200" dirty="0">
                <a:effectLst/>
                <a:latin typeface="Montserrat" pitchFamily="2" charset="77"/>
              </a:rPr>
              <a:t> </a:t>
            </a:r>
            <a:endParaRPr lang="en-US" sz="1200" dirty="0">
              <a:latin typeface="Montserrat" pitchFamily="2" charset="77"/>
            </a:endParaRPr>
          </a:p>
        </p:txBody>
      </p:sp>
      <p:sp>
        <p:nvSpPr>
          <p:cNvPr id="6" name="TextBox 5">
            <a:extLst>
              <a:ext uri="{FF2B5EF4-FFF2-40B4-BE49-F238E27FC236}">
                <a16:creationId xmlns:a16="http://schemas.microsoft.com/office/drawing/2014/main" id="{03C09A55-A6CF-BB6B-D68D-7672A192E7BF}"/>
              </a:ext>
            </a:extLst>
          </p:cNvPr>
          <p:cNvSpPr txBox="1"/>
          <p:nvPr/>
        </p:nvSpPr>
        <p:spPr>
          <a:xfrm>
            <a:off x="671330" y="1892944"/>
            <a:ext cx="7690693" cy="830997"/>
          </a:xfrm>
          <a:prstGeom prst="rect">
            <a:avLst/>
          </a:prstGeom>
          <a:noFill/>
        </p:spPr>
        <p:txBody>
          <a:bodyPr wrap="square">
            <a:spAutoFit/>
          </a:bodyPr>
          <a:lstStyle/>
          <a:p>
            <a:r>
              <a:rPr lang="en-US" sz="1200" b="1" dirty="0">
                <a:solidFill>
                  <a:srgbClr val="2D3B5F"/>
                </a:solidFill>
                <a:effectLst/>
                <a:latin typeface="Montserrat" pitchFamily="2" charset="77"/>
                <a:ea typeface="DengXian" panose="02010600030101010101" pitchFamily="2" charset="-122"/>
              </a:rPr>
              <a:t>5.  Work Life Integration and Flexibility:   </a:t>
            </a:r>
            <a:r>
              <a:rPr lang="en-US" sz="1200" dirty="0">
                <a:solidFill>
                  <a:srgbClr val="222222"/>
                </a:solidFill>
                <a:effectLst/>
                <a:latin typeface="Montserrat" pitchFamily="2" charset="77"/>
                <a:ea typeface="DengXian" panose="02010600030101010101" pitchFamily="2" charset="-122"/>
              </a:rPr>
              <a:t>Organization and promote integration by offering flexible work arrangements and promoting a healthy work life balance. Leaders are encouraged to support team members’ personal priorities and respect boundaries between work and personal life.  This helps prevent burnout and enhances overall job satisfaction and wellbeing.</a:t>
            </a:r>
            <a:r>
              <a:rPr lang="en-PA" sz="1200" dirty="0">
                <a:effectLst/>
                <a:latin typeface="Montserrat" pitchFamily="2" charset="77"/>
              </a:rPr>
              <a:t> </a:t>
            </a:r>
            <a:endParaRPr lang="en-US" sz="1200" dirty="0">
              <a:latin typeface="Montserrat" pitchFamily="2" charset="77"/>
            </a:endParaRPr>
          </a:p>
        </p:txBody>
      </p:sp>
      <p:sp>
        <p:nvSpPr>
          <p:cNvPr id="7" name="TextBox 6">
            <a:extLst>
              <a:ext uri="{FF2B5EF4-FFF2-40B4-BE49-F238E27FC236}">
                <a16:creationId xmlns:a16="http://schemas.microsoft.com/office/drawing/2014/main" id="{430B7C8E-B3D9-31EB-953D-F2BE5DADC72F}"/>
              </a:ext>
            </a:extLst>
          </p:cNvPr>
          <p:cNvSpPr txBox="1"/>
          <p:nvPr/>
        </p:nvSpPr>
        <p:spPr>
          <a:xfrm>
            <a:off x="701962" y="2752938"/>
            <a:ext cx="8019288" cy="461665"/>
          </a:xfrm>
          <a:prstGeom prst="rect">
            <a:avLst/>
          </a:prstGeom>
          <a:noFill/>
        </p:spPr>
        <p:txBody>
          <a:bodyPr wrap="square">
            <a:spAutoFit/>
          </a:bodyPr>
          <a:lstStyle/>
          <a:p>
            <a:r>
              <a:rPr lang="en-US" sz="1200" b="1" dirty="0">
                <a:solidFill>
                  <a:srgbClr val="2D3B5F"/>
                </a:solidFill>
                <a:effectLst/>
                <a:latin typeface="Montserrat" pitchFamily="2" charset="77"/>
                <a:ea typeface="DengXian" panose="02010600030101010101" pitchFamily="2" charset="-122"/>
              </a:rPr>
              <a:t>6.  Continuous Learning and Development: </a:t>
            </a:r>
            <a:r>
              <a:rPr lang="en-US" sz="1200" dirty="0">
                <a:solidFill>
                  <a:srgbClr val="222222"/>
                </a:solidFill>
                <a:effectLst/>
                <a:latin typeface="Montserrat" pitchFamily="2" charset="77"/>
                <a:ea typeface="DengXian" panose="02010600030101010101" pitchFamily="2" charset="-122"/>
              </a:rPr>
              <a:t>it should be viewed as an ongoing process that includes opportunities for continuous learning and development</a:t>
            </a:r>
            <a:r>
              <a:rPr lang="en-PA" sz="1200" dirty="0">
                <a:effectLst/>
                <a:latin typeface="Montserrat" pitchFamily="2" charset="77"/>
              </a:rPr>
              <a:t> </a:t>
            </a:r>
            <a:endParaRPr lang="en-US" sz="1200" dirty="0">
              <a:latin typeface="Montserrat" pitchFamily="2" charset="77"/>
            </a:endParaRPr>
          </a:p>
        </p:txBody>
      </p:sp>
      <p:sp>
        <p:nvSpPr>
          <p:cNvPr id="10" name="TextBox 9">
            <a:extLst>
              <a:ext uri="{FF2B5EF4-FFF2-40B4-BE49-F238E27FC236}">
                <a16:creationId xmlns:a16="http://schemas.microsoft.com/office/drawing/2014/main" id="{D9577AD4-6E1F-73AE-3E35-133AEDC69FEA}"/>
              </a:ext>
            </a:extLst>
          </p:cNvPr>
          <p:cNvSpPr txBox="1"/>
          <p:nvPr/>
        </p:nvSpPr>
        <p:spPr>
          <a:xfrm>
            <a:off x="693407" y="3287110"/>
            <a:ext cx="7699248" cy="830997"/>
          </a:xfrm>
          <a:prstGeom prst="rect">
            <a:avLst/>
          </a:prstGeom>
          <a:noFill/>
        </p:spPr>
        <p:txBody>
          <a:bodyPr wrap="square">
            <a:spAutoFit/>
          </a:bodyPr>
          <a:lstStyle/>
          <a:p>
            <a:pPr lvl="1">
              <a:spcAft>
                <a:spcPts val="800"/>
              </a:spcAft>
            </a:pP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7.  Purpose and Meaning:  </a:t>
            </a:r>
            <a:r>
              <a:rPr lang="en-US" sz="1200" kern="100" dirty="0">
                <a:solidFill>
                  <a:srgbClr val="222222"/>
                </a:solidFill>
                <a:effectLst/>
                <a:latin typeface="Montserrat" pitchFamily="2" charset="77"/>
                <a:ea typeface="DengXian" panose="02010600030101010101" pitchFamily="2" charset="-122"/>
                <a:cs typeface="Arial" panose="020B0604020202020204" pitchFamily="34" charset="0"/>
              </a:rPr>
              <a:t>Leaders are encouraged to align their leadership approach 9th their personal values and sense of purpose.  By connecting their work to a higher purpose and meaning, leaders find greater fulfillment and motivation in their roles.  The sense of purpose also inspires and energizes their team, contributing to overall wellbeing and organizational success.</a:t>
            </a:r>
            <a:endParaRPr lang="en-PA" sz="1200" kern="100" dirty="0">
              <a:effectLst/>
              <a:latin typeface="Montserrat" pitchFamily="2" charset="77"/>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1594524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1" name="Google Shape;71;p14"/>
          <p:cNvSpPr txBox="1"/>
          <p:nvPr/>
        </p:nvSpPr>
        <p:spPr>
          <a:xfrm>
            <a:off x="572925" y="318194"/>
            <a:ext cx="8216100" cy="1053406"/>
          </a:xfrm>
          <a:prstGeom prst="rect">
            <a:avLst/>
          </a:prstGeom>
          <a:noFill/>
          <a:ln>
            <a:noFill/>
          </a:ln>
        </p:spPr>
        <p:txBody>
          <a:bodyPr spcFirstLastPara="1" wrap="square" lIns="91425" tIns="91425" rIns="91425" bIns="91425" anchor="t" anchorCtr="0">
            <a:noAutofit/>
          </a:bodyPr>
          <a:lstStyle/>
          <a:p>
            <a:pPr marL="342900" lvl="0" indent="-342900" rtl="0">
              <a:lnSpc>
                <a:spcPct val="150000"/>
              </a:lnSpc>
              <a:spcAft>
                <a:spcPts val="800"/>
              </a:spcAft>
              <a:buFont typeface="+mj-lt"/>
              <a:buAutoNum type="romanUcPeriod"/>
            </a:pPr>
            <a:r>
              <a:rPr lang="en-US" sz="16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Developing a compelling Gen-Z proposition</a:t>
            </a:r>
            <a:r>
              <a:rPr lang="en-US" sz="1600"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 Maya </a:t>
            </a:r>
            <a:r>
              <a:rPr lang="en-US" sz="1600" kern="100" dirty="0" err="1">
                <a:solidFill>
                  <a:srgbClr val="153D63"/>
                </a:solidFill>
                <a:effectLst/>
                <a:latin typeface="Arial" panose="020B0604020202020204" pitchFamily="34" charset="0"/>
                <a:ea typeface="DengXian" panose="02010600030101010101" pitchFamily="2" charset="-122"/>
                <a:cs typeface="Arial" panose="020B0604020202020204" pitchFamily="34" charset="0"/>
              </a:rPr>
              <a:t>Tsankova</a:t>
            </a:r>
            <a:r>
              <a:rPr lang="en-US" sz="1600"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 Group Employer Branding &amp; Digital Comms. Lead, Coca-Cola HBC</a:t>
            </a:r>
            <a:endParaRPr lang="es-ES" sz="1600" b="1" dirty="0">
              <a:solidFill>
                <a:srgbClr val="2D3B5F"/>
              </a:solidFill>
              <a:latin typeface="Montserrat" pitchFamily="2" charset="77"/>
              <a:ea typeface="Montserrat"/>
              <a:cs typeface="Montserrat"/>
              <a:sym typeface="Montserrat"/>
            </a:endParaRPr>
          </a:p>
        </p:txBody>
      </p:sp>
      <p:sp>
        <p:nvSpPr>
          <p:cNvPr id="72" name="Google Shape;72;p14"/>
          <p:cNvSpPr txBox="1"/>
          <p:nvPr/>
        </p:nvSpPr>
        <p:spPr>
          <a:xfrm>
            <a:off x="701962" y="1371600"/>
            <a:ext cx="7609934" cy="1894507"/>
          </a:xfrm>
          <a:prstGeom prst="rect">
            <a:avLst/>
          </a:prstGeom>
          <a:noFill/>
          <a:ln>
            <a:noFill/>
          </a:ln>
        </p:spPr>
        <p:txBody>
          <a:bodyPr spcFirstLastPara="1" wrap="square" lIns="91425" tIns="91425" rIns="91425" bIns="91425" anchor="t" anchorCtr="0">
            <a:noAutofit/>
          </a:bodyPr>
          <a:lstStyle/>
          <a:p>
            <a:pPr marL="228600" algn="just">
              <a:lnSpc>
                <a:spcPct val="150000"/>
              </a:lnSpc>
              <a:spcAft>
                <a:spcPts val="800"/>
              </a:spcAft>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Refers to persuasive and appealing message, strategy, or offering targeted specifically towards Generation Z (Gen-Z). Maya suggested the importance of creating initiatives, products, or campaigns that resonate with the unique characteristics, values, and preferences of Generation Z. This could involve understanding their digital habits, social consciousness, diversity, and desire for authenticity. By developing a compelling Gen-Z proposition, organizations can effectively engage with and appeal to this demographic group.</a:t>
            </a:r>
            <a:endParaRPr lang="en-PA" sz="1200" kern="100" dirty="0">
              <a:effectLst/>
              <a:latin typeface="Montserrat" pitchFamily="2" charset="77"/>
              <a:ea typeface="DengXian" panose="02010600030101010101" pitchFamily="2" charset="-122"/>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4" name="Google Shape;84;p15"/>
          <p:cNvSpPr txBox="1"/>
          <p:nvPr/>
        </p:nvSpPr>
        <p:spPr>
          <a:xfrm>
            <a:off x="680325" y="170902"/>
            <a:ext cx="8216100" cy="850602"/>
          </a:xfrm>
          <a:prstGeom prst="rect">
            <a:avLst/>
          </a:prstGeom>
          <a:noFill/>
          <a:ln>
            <a:noFill/>
          </a:ln>
        </p:spPr>
        <p:txBody>
          <a:bodyPr spcFirstLastPara="1" wrap="square" lIns="91425" tIns="91425" rIns="91425" bIns="91425" anchor="t" anchorCtr="0">
            <a:noAutofit/>
          </a:bodyPr>
          <a:lstStyle/>
          <a:p>
            <a:pPr>
              <a:lnSpc>
                <a:spcPct val="115000"/>
              </a:lnSpc>
              <a:spcAft>
                <a:spcPts val="800"/>
              </a:spcAft>
            </a:pPr>
            <a:r>
              <a:rPr lang="en-US" sz="18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Interesting</a:t>
            </a:r>
            <a:r>
              <a:rPr lang="es-ES" sz="18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 Data </a:t>
            </a: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a:p>
            <a:pPr lvl="0" rtl="0">
              <a:lnSpc>
                <a:spcPct val="115000"/>
              </a:lnSpc>
              <a:spcAft>
                <a:spcPts val="800"/>
              </a:spcAft>
            </a:pP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3" name="Google Shape;85;p15">
            <a:extLst>
              <a:ext uri="{FF2B5EF4-FFF2-40B4-BE49-F238E27FC236}">
                <a16:creationId xmlns:a16="http://schemas.microsoft.com/office/drawing/2014/main" id="{D34C5F87-8899-12E0-31A7-C718A4F35B4A}"/>
              </a:ext>
            </a:extLst>
          </p:cNvPr>
          <p:cNvSpPr txBox="1"/>
          <p:nvPr/>
        </p:nvSpPr>
        <p:spPr>
          <a:xfrm>
            <a:off x="469682" y="954058"/>
            <a:ext cx="7993993" cy="3455342"/>
          </a:xfrm>
          <a:prstGeom prst="rect">
            <a:avLst/>
          </a:prstGeom>
          <a:noFill/>
          <a:ln>
            <a:noFill/>
          </a:ln>
        </p:spPr>
        <p:txBody>
          <a:bodyPr spcFirstLastPara="1" wrap="square" lIns="91425" tIns="91425" rIns="91425" bIns="91425" anchor="t" anchorCtr="0">
            <a:noAutofit/>
          </a:bodyPr>
          <a:lstStyle/>
          <a:p>
            <a:pPr marL="342900" lvl="0" indent="-342900" rtl="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85% of </a:t>
            </a:r>
            <a:r>
              <a:rPr lang="en-US" sz="1200" kern="100" dirty="0" err="1">
                <a:effectLst/>
                <a:latin typeface="Montserrat" pitchFamily="2" charset="77"/>
                <a:ea typeface="DengXian" panose="02010600030101010101" pitchFamily="2" charset="-122"/>
                <a:cs typeface="Arial" panose="020B0604020202020204" pitchFamily="34" charset="0"/>
              </a:rPr>
              <a:t>Instagramer</a:t>
            </a:r>
            <a:r>
              <a:rPr lang="en-US" sz="1200" kern="100" dirty="0">
                <a:effectLst/>
                <a:latin typeface="Montserrat" pitchFamily="2" charset="77"/>
                <a:ea typeface="DengXian" panose="02010600030101010101" pitchFamily="2" charset="-122"/>
                <a:cs typeface="Arial" panose="020B0604020202020204" pitchFamily="34" charset="0"/>
              </a:rPr>
              <a:t> audience is younger that 45.</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48.2% of </a:t>
            </a:r>
            <a:r>
              <a:rPr lang="en-US" sz="1200" kern="100" dirty="0" err="1">
                <a:effectLst/>
                <a:latin typeface="Montserrat" pitchFamily="2" charset="77"/>
                <a:ea typeface="DengXian" panose="02010600030101010101" pitchFamily="2" charset="-122"/>
                <a:cs typeface="Arial" panose="020B0604020202020204" pitchFamily="34" charset="0"/>
              </a:rPr>
              <a:t>instagramer</a:t>
            </a:r>
            <a:r>
              <a:rPr lang="en-US" sz="1200" kern="100" dirty="0">
                <a:effectLst/>
                <a:latin typeface="Montserrat" pitchFamily="2" charset="77"/>
                <a:ea typeface="DengXian" panose="02010600030101010101" pitchFamily="2" charset="-122"/>
                <a:cs typeface="Arial" panose="020B0604020202020204" pitchFamily="34" charset="0"/>
              </a:rPr>
              <a:t> user are females.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75+ million gen z are using LinkedIn.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10% of member-based LinkedIn is Gen z, making it the fast growing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Find the path of less resistance, and be ready to fail, try again and again (</a:t>
            </a:r>
            <a:r>
              <a:rPr lang="en-US" sz="1200" kern="100" dirty="0" err="1">
                <a:effectLst/>
                <a:latin typeface="Montserrat" pitchFamily="2" charset="77"/>
                <a:ea typeface="DengXian" panose="02010600030101010101" pitchFamily="2" charset="-122"/>
                <a:cs typeface="Arial" panose="020B0604020202020204" pitchFamily="34" charset="0"/>
              </a:rPr>
              <a:t>Imene</a:t>
            </a:r>
            <a:r>
              <a:rPr lang="en-US" sz="1200" kern="100" dirty="0">
                <a:effectLst/>
                <a:latin typeface="Montserrat" pitchFamily="2" charset="77"/>
                <a:ea typeface="DengXian" panose="02010600030101010101" pitchFamily="2" charset="-122"/>
                <a:cs typeface="Arial" panose="020B0604020202020204" pitchFamily="34" charset="0"/>
              </a:rPr>
              <a:t> </a:t>
            </a:r>
            <a:r>
              <a:rPr lang="en-US" sz="1200" kern="100" dirty="0" err="1">
                <a:effectLst/>
                <a:latin typeface="Montserrat" pitchFamily="2" charset="77"/>
                <a:ea typeface="DengXian" panose="02010600030101010101" pitchFamily="2" charset="-122"/>
                <a:cs typeface="Arial" panose="020B0604020202020204" pitchFamily="34" charset="0"/>
              </a:rPr>
              <a:t>Zidi</a:t>
            </a:r>
            <a:r>
              <a:rPr lang="en-US" sz="1200" kern="100" dirty="0">
                <a:effectLst/>
                <a:latin typeface="Montserrat" pitchFamily="2" charset="77"/>
                <a:ea typeface="DengXian" panose="02010600030101010101" pitchFamily="2" charset="-122"/>
                <a:cs typeface="Arial" panose="020B0604020202020204" pitchFamily="34" charset="0"/>
              </a:rPr>
              <a:t>, Ericsson)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To create a road map, use date and:  clean the analytics and data received, Review data after 6 months, watch for traits, align people business partners with business partners.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Understand culture and the unique of diversity.</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Positive Behavior create a productive environment. </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Need to feel psychologically safe.  Deutschmark Bank</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Skills based organization need to identify skills be across the board.</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What skills you bring and what skills you want to develop</a:t>
            </a:r>
            <a:endParaRPr lang="en-PA" sz="1200" kern="100" dirty="0">
              <a:effectLst/>
              <a:latin typeface="Montserrat" pitchFamily="2" charset="77"/>
              <a:ea typeface="DengXian" panose="02010600030101010101" pitchFamily="2" charset="-122"/>
              <a:cs typeface="Arial" panose="020B0604020202020204" pitchFamily="34" charset="0"/>
            </a:endParaRPr>
          </a:p>
          <a:p>
            <a:pPr marL="0" lvl="0" indent="0" algn="l" rtl="0">
              <a:spcBef>
                <a:spcPts val="0"/>
              </a:spcBef>
              <a:spcAft>
                <a:spcPts val="0"/>
              </a:spcAft>
              <a:buNone/>
            </a:pPr>
            <a:endParaRPr lang="en-US" sz="1200" b="1" dirty="0">
              <a:solidFill>
                <a:srgbClr val="2D3B5F"/>
              </a:solidFill>
              <a:latin typeface="Montserrat" pitchFamily="2" charset="77"/>
              <a:ea typeface="Montserrat"/>
              <a:cs typeface="Montserrat"/>
              <a:sym typeface="Montserrat"/>
            </a:endParaRPr>
          </a:p>
        </p:txBody>
      </p:sp>
    </p:spTree>
    <p:extLst>
      <p:ext uri="{BB962C8B-B14F-4D97-AF65-F5344CB8AC3E}">
        <p14:creationId xmlns:p14="http://schemas.microsoft.com/office/powerpoint/2010/main" val="1787051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sp>
        <p:nvSpPr>
          <p:cNvPr id="84" name="Google Shape;84;p15"/>
          <p:cNvSpPr txBox="1"/>
          <p:nvPr/>
        </p:nvSpPr>
        <p:spPr>
          <a:xfrm>
            <a:off x="680325" y="170902"/>
            <a:ext cx="8216100" cy="850602"/>
          </a:xfrm>
          <a:prstGeom prst="rect">
            <a:avLst/>
          </a:prstGeom>
          <a:noFill/>
          <a:ln>
            <a:noFill/>
          </a:ln>
        </p:spPr>
        <p:txBody>
          <a:bodyPr spcFirstLastPara="1" wrap="square" lIns="91425" tIns="91425" rIns="91425" bIns="91425" anchor="t" anchorCtr="0">
            <a:noAutofit/>
          </a:bodyPr>
          <a:lstStyle/>
          <a:p>
            <a:pPr>
              <a:lnSpc>
                <a:spcPct val="115000"/>
              </a:lnSpc>
              <a:spcAft>
                <a:spcPts val="800"/>
              </a:spcAft>
            </a:pPr>
            <a:r>
              <a:rPr lang="en-US" sz="18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Interesting</a:t>
            </a:r>
            <a:r>
              <a:rPr lang="es-ES" sz="18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 Data </a:t>
            </a: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a:p>
            <a:pPr lvl="0" rtl="0">
              <a:lnSpc>
                <a:spcPct val="115000"/>
              </a:lnSpc>
              <a:spcAft>
                <a:spcPts val="800"/>
              </a:spcAft>
            </a:pPr>
            <a:endParaRPr lang="en-PA" sz="1800" kern="100" dirty="0">
              <a:effectLst/>
              <a:latin typeface="Aptos" panose="020B0004020202020204" pitchFamily="34" charset="0"/>
              <a:ea typeface="DengXian" panose="02010600030101010101" pitchFamily="2" charset="-122"/>
              <a:cs typeface="Arial" panose="020B0604020202020204" pitchFamily="34" charset="0"/>
            </a:endParaRPr>
          </a:p>
        </p:txBody>
      </p:sp>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3" name="Google Shape;85;p15">
            <a:extLst>
              <a:ext uri="{FF2B5EF4-FFF2-40B4-BE49-F238E27FC236}">
                <a16:creationId xmlns:a16="http://schemas.microsoft.com/office/drawing/2014/main" id="{D34C5F87-8899-12E0-31A7-C718A4F35B4A}"/>
              </a:ext>
            </a:extLst>
          </p:cNvPr>
          <p:cNvSpPr txBox="1"/>
          <p:nvPr/>
        </p:nvSpPr>
        <p:spPr>
          <a:xfrm>
            <a:off x="575003" y="741049"/>
            <a:ext cx="7993993" cy="3455342"/>
          </a:xfrm>
          <a:prstGeom prst="rect">
            <a:avLst/>
          </a:prstGeom>
          <a:noFill/>
          <a:ln>
            <a:noFill/>
          </a:ln>
        </p:spPr>
        <p:txBody>
          <a:bodyPr spcFirstLastPara="1" wrap="square" lIns="91425" tIns="91425" rIns="91425" bIns="91425" anchor="t" anchorCtr="0">
            <a:noAutofit/>
          </a:bodyPr>
          <a:lstStyle/>
          <a:p>
            <a:pPr marL="342900" lvl="0" indent="-342900" rtl="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85% of </a:t>
            </a:r>
            <a:r>
              <a:rPr lang="en-US" sz="1200" kern="100" dirty="0" err="1">
                <a:effectLst/>
                <a:latin typeface="Montserrat" pitchFamily="2" charset="77"/>
                <a:ea typeface="DengXian" panose="02010600030101010101" pitchFamily="2" charset="-122"/>
                <a:cs typeface="Arial" panose="020B0604020202020204" pitchFamily="34" charset="0"/>
              </a:rPr>
              <a:t>Instagramer</a:t>
            </a:r>
            <a:r>
              <a:rPr lang="en-US" sz="1200" kern="100" dirty="0">
                <a:effectLst/>
                <a:latin typeface="Montserrat" pitchFamily="2" charset="77"/>
                <a:ea typeface="DengXian" panose="02010600030101010101" pitchFamily="2" charset="-122"/>
                <a:cs typeface="Arial" panose="020B0604020202020204" pitchFamily="34" charset="0"/>
              </a:rPr>
              <a:t> audience is younger that 45.</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48.2% of </a:t>
            </a:r>
            <a:r>
              <a:rPr lang="en-US" sz="1200" kern="100" dirty="0" err="1">
                <a:effectLst/>
                <a:latin typeface="Montserrat" pitchFamily="2" charset="77"/>
                <a:ea typeface="DengXian" panose="02010600030101010101" pitchFamily="2" charset="-122"/>
                <a:cs typeface="Arial" panose="020B0604020202020204" pitchFamily="34" charset="0"/>
              </a:rPr>
              <a:t>instagramer</a:t>
            </a:r>
            <a:r>
              <a:rPr lang="en-US" sz="1200" kern="100" dirty="0">
                <a:effectLst/>
                <a:latin typeface="Montserrat" pitchFamily="2" charset="77"/>
                <a:ea typeface="DengXian" panose="02010600030101010101" pitchFamily="2" charset="-122"/>
                <a:cs typeface="Arial" panose="020B0604020202020204" pitchFamily="34" charset="0"/>
              </a:rPr>
              <a:t> user are females.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75+ million gen z are using LinkedIn.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10% of member-based LinkedIn is Gen z, making it the fast growing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Find the path of less resistance, and be ready to fail, try again and again (</a:t>
            </a:r>
            <a:r>
              <a:rPr lang="en-US" sz="1200" kern="100" dirty="0" err="1">
                <a:effectLst/>
                <a:latin typeface="Montserrat" pitchFamily="2" charset="77"/>
                <a:ea typeface="DengXian" panose="02010600030101010101" pitchFamily="2" charset="-122"/>
                <a:cs typeface="Arial" panose="020B0604020202020204" pitchFamily="34" charset="0"/>
              </a:rPr>
              <a:t>Imene</a:t>
            </a:r>
            <a:r>
              <a:rPr lang="en-US" sz="1200" kern="100" dirty="0">
                <a:effectLst/>
                <a:latin typeface="Montserrat" pitchFamily="2" charset="77"/>
                <a:ea typeface="DengXian" panose="02010600030101010101" pitchFamily="2" charset="-122"/>
                <a:cs typeface="Arial" panose="020B0604020202020204" pitchFamily="34" charset="0"/>
              </a:rPr>
              <a:t> </a:t>
            </a:r>
            <a:r>
              <a:rPr lang="en-US" sz="1200" kern="100" dirty="0" err="1">
                <a:effectLst/>
                <a:latin typeface="Montserrat" pitchFamily="2" charset="77"/>
                <a:ea typeface="DengXian" panose="02010600030101010101" pitchFamily="2" charset="-122"/>
                <a:cs typeface="Arial" panose="020B0604020202020204" pitchFamily="34" charset="0"/>
              </a:rPr>
              <a:t>Zidi</a:t>
            </a:r>
            <a:r>
              <a:rPr lang="en-US" sz="1200" kern="100" dirty="0">
                <a:effectLst/>
                <a:latin typeface="Montserrat" pitchFamily="2" charset="77"/>
                <a:ea typeface="DengXian" panose="02010600030101010101" pitchFamily="2" charset="-122"/>
                <a:cs typeface="Arial" panose="020B0604020202020204" pitchFamily="34" charset="0"/>
              </a:rPr>
              <a:t>, Ericsson)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To create a road map, use date and:  clean the analytics and data received, Review data after 6 months, watch for traits, align people business partners with business partners.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Understand culture and the unique of diversity.</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Positive Behavior create a productive environment. </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Need to feel psychologically safe.  Deutschmark Bank</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Skills based organization need to identify skills be across the board.</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What skills you bring and what skills you want to develop</a:t>
            </a:r>
            <a:endParaRPr lang="en-PA" sz="1200" kern="100" dirty="0">
              <a:effectLst/>
              <a:latin typeface="Montserrat" pitchFamily="2" charset="77"/>
              <a:ea typeface="DengXian" panose="02010600030101010101" pitchFamily="2" charset="-122"/>
              <a:cs typeface="Arial" panose="020B0604020202020204" pitchFamily="34" charset="0"/>
            </a:endParaRPr>
          </a:p>
          <a:p>
            <a:pPr marL="0" lvl="0" indent="0" algn="l" rtl="0">
              <a:spcBef>
                <a:spcPts val="0"/>
              </a:spcBef>
              <a:spcAft>
                <a:spcPts val="0"/>
              </a:spcAft>
              <a:buNone/>
            </a:pPr>
            <a:endParaRPr lang="en-US" sz="1200" b="1" dirty="0">
              <a:solidFill>
                <a:srgbClr val="2D3B5F"/>
              </a:solidFill>
              <a:latin typeface="Montserrat" pitchFamily="2" charset="77"/>
              <a:ea typeface="Montserrat"/>
              <a:cs typeface="Montserrat"/>
              <a:sym typeface="Montserrat"/>
            </a:endParaRPr>
          </a:p>
        </p:txBody>
      </p:sp>
    </p:spTree>
    <p:extLst>
      <p:ext uri="{BB962C8B-B14F-4D97-AF65-F5344CB8AC3E}">
        <p14:creationId xmlns:p14="http://schemas.microsoft.com/office/powerpoint/2010/main" val="1112572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80"/>
        <p:cNvGrpSpPr/>
        <p:nvPr/>
      </p:nvGrpSpPr>
      <p:grpSpPr>
        <a:xfrm>
          <a:off x="0" y="0"/>
          <a:ext cx="0" cy="0"/>
          <a:chOff x="0" y="0"/>
          <a:chExt cx="0" cy="0"/>
        </a:xfrm>
      </p:grpSpPr>
      <p:pic>
        <p:nvPicPr>
          <p:cNvPr id="82" name="Google Shape;82;p15"/>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83" name="Google Shape;83;p15"/>
          <p:cNvPicPr preferRelativeResize="0"/>
          <p:nvPr/>
        </p:nvPicPr>
        <p:blipFill>
          <a:blip r:embed="rId4">
            <a:alphaModFix/>
          </a:blip>
          <a:stretch>
            <a:fillRect/>
          </a:stretch>
        </p:blipFill>
        <p:spPr>
          <a:xfrm>
            <a:off x="0" y="0"/>
            <a:ext cx="217950" cy="5143499"/>
          </a:xfrm>
          <a:prstGeom prst="rect">
            <a:avLst/>
          </a:prstGeom>
          <a:noFill/>
          <a:ln>
            <a:noFill/>
          </a:ln>
        </p:spPr>
      </p:pic>
      <p:pic>
        <p:nvPicPr>
          <p:cNvPr id="88" name="Google Shape;88;p15"/>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89" name="Google Shape;89;p15"/>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90" name="Google Shape;90;p15"/>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3" name="Google Shape;85;p15">
            <a:extLst>
              <a:ext uri="{FF2B5EF4-FFF2-40B4-BE49-F238E27FC236}">
                <a16:creationId xmlns:a16="http://schemas.microsoft.com/office/drawing/2014/main" id="{D34C5F87-8899-12E0-31A7-C718A4F35B4A}"/>
              </a:ext>
            </a:extLst>
          </p:cNvPr>
          <p:cNvSpPr txBox="1"/>
          <p:nvPr/>
        </p:nvSpPr>
        <p:spPr>
          <a:xfrm>
            <a:off x="575003" y="224700"/>
            <a:ext cx="7993993" cy="2671783"/>
          </a:xfrm>
          <a:prstGeom prst="rect">
            <a:avLst/>
          </a:prstGeom>
          <a:noFill/>
          <a:ln>
            <a:noFill/>
          </a:ln>
        </p:spPr>
        <p:txBody>
          <a:bodyPr spcFirstLastPara="1" wrap="square" lIns="91425" tIns="91425" rIns="91425" bIns="91425" anchor="t" anchorCtr="0">
            <a:noAutofit/>
          </a:bodyPr>
          <a:lstStyle/>
          <a:p>
            <a:pPr marL="342900" lvl="0" indent="-342900" rtl="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Integrating Leadership and wellbeing through coaching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75% of the companies on the S&amp;P 500 will be disappeared by 2027-McKinsey &amp; Company</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Successful companies will move 10-100x faster than everyone else and focus on organizational agility.</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The problem with most employer branding is that it is disconnected from the corporate branding.</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Only consistent positive behavior will create a productive environment and achieve desired goals.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The brain is constantly in survival scanning mode.  </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spcAft>
                <a:spcPts val="800"/>
              </a:spcAft>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Purpose and psychological safety build trust.</a:t>
            </a:r>
          </a:p>
          <a:p>
            <a:pPr marL="342900" lvl="0" indent="-342900" rtl="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When people feel psychological safe, they are ready for greater accountability and with that it supports collaboration to achieve mutually agreed goals, and collaboration leads to better outcomes. Pushes up commitment index (loyalty, advocacy, extra mile).</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Company values doesn’t translate to employee own values.</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nSpc>
                <a:spcPct val="150000"/>
              </a:lnSpc>
              <a:spcAft>
                <a:spcPts val="800"/>
              </a:spcAft>
              <a:buFont typeface="Symbol" pitchFamily="2" charset="2"/>
              <a:buChar char=""/>
            </a:pPr>
            <a:r>
              <a:rPr lang="en-US" sz="1200" kern="100" dirty="0">
                <a:effectLst/>
                <a:latin typeface="Montserrat" pitchFamily="2" charset="77"/>
                <a:ea typeface="DengXian" panose="02010600030101010101" pitchFamily="2" charset="-122"/>
                <a:cs typeface="Arial" panose="020B0604020202020204" pitchFamily="34" charset="0"/>
              </a:rPr>
              <a:t>AI will no replace people. </a:t>
            </a:r>
            <a:endParaRPr lang="en-PA" sz="1200" kern="100" dirty="0">
              <a:effectLst/>
              <a:latin typeface="Montserrat" pitchFamily="2" charset="77"/>
              <a:ea typeface="DengXian" panose="02010600030101010101" pitchFamily="2" charset="-122"/>
              <a:cs typeface="Arial" panose="020B0604020202020204" pitchFamily="34" charset="0"/>
            </a:endParaRPr>
          </a:p>
          <a:p>
            <a:pPr marL="0" lvl="0" indent="0" algn="l" rtl="0">
              <a:spcBef>
                <a:spcPts val="0"/>
              </a:spcBef>
              <a:spcAft>
                <a:spcPts val="0"/>
              </a:spcAft>
              <a:buNone/>
            </a:pPr>
            <a:endParaRPr lang="en-US" sz="1200" b="1" dirty="0">
              <a:solidFill>
                <a:srgbClr val="2D3B5F"/>
              </a:solidFill>
              <a:latin typeface="Montserrat" pitchFamily="2" charset="77"/>
              <a:ea typeface="Montserrat"/>
              <a:cs typeface="Montserrat"/>
              <a:sym typeface="Montserrat"/>
            </a:endParaRPr>
          </a:p>
        </p:txBody>
      </p:sp>
    </p:spTree>
    <p:extLst>
      <p:ext uri="{BB962C8B-B14F-4D97-AF65-F5344CB8AC3E}">
        <p14:creationId xmlns:p14="http://schemas.microsoft.com/office/powerpoint/2010/main" val="205239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114"/>
        <p:cNvGrpSpPr/>
        <p:nvPr/>
      </p:nvGrpSpPr>
      <p:grpSpPr>
        <a:xfrm>
          <a:off x="0" y="0"/>
          <a:ext cx="0" cy="0"/>
          <a:chOff x="0" y="0"/>
          <a:chExt cx="0" cy="0"/>
        </a:xfrm>
      </p:grpSpPr>
      <p:pic>
        <p:nvPicPr>
          <p:cNvPr id="115" name="Google Shape;115;p18"/>
          <p:cNvPicPr preferRelativeResize="0"/>
          <p:nvPr/>
        </p:nvPicPr>
        <p:blipFill>
          <a:blip r:embed="rId3">
            <a:alphaModFix/>
          </a:blip>
          <a:stretch>
            <a:fillRect/>
          </a:stretch>
        </p:blipFill>
        <p:spPr>
          <a:xfrm>
            <a:off x="0" y="0"/>
            <a:ext cx="217950" cy="5143499"/>
          </a:xfrm>
          <a:prstGeom prst="rect">
            <a:avLst/>
          </a:prstGeom>
          <a:noFill/>
          <a:ln>
            <a:noFill/>
          </a:ln>
        </p:spPr>
      </p:pic>
      <p:pic>
        <p:nvPicPr>
          <p:cNvPr id="116" name="Google Shape;116;p18"/>
          <p:cNvPicPr preferRelativeResize="0"/>
          <p:nvPr/>
        </p:nvPicPr>
        <p:blipFill>
          <a:blip r:embed="rId4">
            <a:alphaModFix/>
          </a:blip>
          <a:stretch>
            <a:fillRect/>
          </a:stretch>
        </p:blipFill>
        <p:spPr>
          <a:xfrm>
            <a:off x="3603075" y="2089536"/>
            <a:ext cx="1937877" cy="964425"/>
          </a:xfrm>
          <a:prstGeom prst="rect">
            <a:avLst/>
          </a:prstGeom>
          <a:noFill/>
          <a:ln>
            <a:noFill/>
          </a:ln>
        </p:spPr>
      </p:pic>
      <p:pic>
        <p:nvPicPr>
          <p:cNvPr id="117" name="Google Shape;117;p18"/>
          <p:cNvPicPr preferRelativeResize="0"/>
          <p:nvPr/>
        </p:nvPicPr>
        <p:blipFill>
          <a:blip r:embed="rId3">
            <a:alphaModFix/>
          </a:blip>
          <a:stretch>
            <a:fillRect/>
          </a:stretch>
        </p:blipFill>
        <p:spPr>
          <a:xfrm>
            <a:off x="8926075" y="0"/>
            <a:ext cx="217950" cy="5143499"/>
          </a:xfrm>
          <a:prstGeom prst="rect">
            <a:avLst/>
          </a:prstGeom>
          <a:noFill/>
          <a:ln>
            <a:noFill/>
          </a:ln>
        </p:spPr>
      </p:pic>
      <p:pic>
        <p:nvPicPr>
          <p:cNvPr id="118" name="Google Shape;118;p18"/>
          <p:cNvPicPr preferRelativeResize="0"/>
          <p:nvPr/>
        </p:nvPicPr>
        <p:blipFill>
          <a:blip r:embed="rId3">
            <a:alphaModFix/>
          </a:blip>
          <a:stretch>
            <a:fillRect/>
          </a:stretch>
        </p:blipFill>
        <p:spPr>
          <a:xfrm rot="5400000">
            <a:off x="4466425" y="-4466425"/>
            <a:ext cx="217950" cy="9150799"/>
          </a:xfrm>
          <a:prstGeom prst="rect">
            <a:avLst/>
          </a:prstGeom>
          <a:noFill/>
          <a:ln>
            <a:noFill/>
          </a:ln>
        </p:spPr>
      </p:pic>
      <p:pic>
        <p:nvPicPr>
          <p:cNvPr id="119" name="Google Shape;119;p18"/>
          <p:cNvPicPr preferRelativeResize="0"/>
          <p:nvPr/>
        </p:nvPicPr>
        <p:blipFill>
          <a:blip r:embed="rId3">
            <a:alphaModFix/>
          </a:blip>
          <a:stretch>
            <a:fillRect/>
          </a:stretch>
        </p:blipFill>
        <p:spPr>
          <a:xfrm rot="5400000">
            <a:off x="4463025" y="459125"/>
            <a:ext cx="217950" cy="9150799"/>
          </a:xfrm>
          <a:prstGeom prst="rect">
            <a:avLst/>
          </a:prstGeom>
          <a:noFill/>
          <a:ln>
            <a:noFill/>
          </a:ln>
        </p:spPr>
      </p:pic>
      <p:sp>
        <p:nvSpPr>
          <p:cNvPr id="120" name="Google Shape;120;p18"/>
          <p:cNvSpPr/>
          <p:nvPr/>
        </p:nvSpPr>
        <p:spPr>
          <a:xfrm>
            <a:off x="7692825" y="45169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1" name="Google Shape;121;p18"/>
          <p:cNvSpPr txBox="1"/>
          <p:nvPr/>
        </p:nvSpPr>
        <p:spPr>
          <a:xfrm>
            <a:off x="7733275" y="44817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2" name="Google Shape;72;p14"/>
          <p:cNvSpPr txBox="1"/>
          <p:nvPr/>
        </p:nvSpPr>
        <p:spPr>
          <a:xfrm>
            <a:off x="701962" y="1300194"/>
            <a:ext cx="7609934" cy="1894507"/>
          </a:xfrm>
          <a:prstGeom prst="rect">
            <a:avLst/>
          </a:prstGeom>
          <a:noFill/>
          <a:ln>
            <a:noFill/>
          </a:ln>
        </p:spPr>
        <p:txBody>
          <a:bodyPr spcFirstLastPara="1" wrap="square" lIns="91425" tIns="91425" rIns="91425" bIns="91425" anchor="t" anchorCtr="0">
            <a:noAutofit/>
          </a:bodyPr>
          <a:lstStyle/>
          <a:p>
            <a:pPr marL="228600" algn="just">
              <a:lnSpc>
                <a:spcPct val="150000"/>
              </a:lnSpc>
              <a:spcAft>
                <a:spcPts val="800"/>
              </a:spcAft>
            </a:pPr>
            <a:endParaRPr lang="en-PA" sz="1200" kern="100" dirty="0">
              <a:effectLst/>
              <a:latin typeface="Montserrat" pitchFamily="2" charset="77"/>
              <a:ea typeface="DengXian" panose="02010600030101010101" pitchFamily="2" charset="-122"/>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8" name="Google Shape;72;p14">
            <a:extLst>
              <a:ext uri="{FF2B5EF4-FFF2-40B4-BE49-F238E27FC236}">
                <a16:creationId xmlns:a16="http://schemas.microsoft.com/office/drawing/2014/main" id="{4B4A2752-8586-FAFF-2460-78316F44F28A}"/>
              </a:ext>
            </a:extLst>
          </p:cNvPr>
          <p:cNvSpPr txBox="1"/>
          <p:nvPr/>
        </p:nvSpPr>
        <p:spPr>
          <a:xfrm>
            <a:off x="377025" y="586290"/>
            <a:ext cx="7628222" cy="3258508"/>
          </a:xfrm>
          <a:prstGeom prst="rect">
            <a:avLst/>
          </a:prstGeom>
          <a:noFill/>
          <a:ln>
            <a:noFill/>
          </a:ln>
        </p:spPr>
        <p:txBody>
          <a:bodyPr spcFirstLastPara="1" wrap="square" lIns="91425" tIns="91425" rIns="91425" bIns="91425" anchor="t" anchorCtr="0">
            <a:noAutofit/>
          </a:bodyPr>
          <a:lstStyle/>
          <a:p>
            <a:pPr marL="742950" lvl="1" indent="-285750" algn="just" rtl="0">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Crafting a message, strategy, or offering specifically targeted towards Generation Z (Gen-Z)</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Understanding the unique characteristics, values, and preferences of Gen-Z</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Creating initiatives, products, or campaigns that resonate with Gen-Z's digital habits, social consciousness, diversity, and desire for authenticity.</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spcAft>
                <a:spcPts val="800"/>
              </a:spcAft>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Ensuring that the proposition is persuasive and appealing to effectively engage and appeal to Gen-Z.</a:t>
            </a:r>
          </a:p>
          <a:p>
            <a:pPr marL="742950" lvl="1" indent="-285750" algn="just" rtl="0">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Recognizing the importance of aligning with Gen-Z's interests and addressing their concerns in order to build a meaningful connection.</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utilizing data-driven insights and market research to understand Gen-Z demographics, behaviors, and trends.</a:t>
            </a:r>
            <a:endParaRPr lang="en-PA" sz="1200" kern="100" dirty="0">
              <a:effectLst/>
              <a:latin typeface="Montserrat" pitchFamily="2" charset="77"/>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410009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2" name="Google Shape;72;p14"/>
          <p:cNvSpPr txBox="1"/>
          <p:nvPr/>
        </p:nvSpPr>
        <p:spPr>
          <a:xfrm>
            <a:off x="701962" y="1300194"/>
            <a:ext cx="7609934" cy="1894507"/>
          </a:xfrm>
          <a:prstGeom prst="rect">
            <a:avLst/>
          </a:prstGeom>
          <a:noFill/>
          <a:ln>
            <a:noFill/>
          </a:ln>
        </p:spPr>
        <p:txBody>
          <a:bodyPr spcFirstLastPara="1" wrap="square" lIns="91425" tIns="91425" rIns="91425" bIns="91425" anchor="t" anchorCtr="0">
            <a:noAutofit/>
          </a:bodyPr>
          <a:lstStyle/>
          <a:p>
            <a:pPr marL="228600" algn="just">
              <a:lnSpc>
                <a:spcPct val="150000"/>
              </a:lnSpc>
              <a:spcAft>
                <a:spcPts val="800"/>
              </a:spcAft>
            </a:pPr>
            <a:endParaRPr lang="en-PA" sz="1200" kern="100" dirty="0">
              <a:effectLst/>
              <a:latin typeface="Montserrat" pitchFamily="2" charset="77"/>
              <a:ea typeface="DengXian" panose="02010600030101010101" pitchFamily="2" charset="-122"/>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8" name="Google Shape;72;p14">
            <a:extLst>
              <a:ext uri="{FF2B5EF4-FFF2-40B4-BE49-F238E27FC236}">
                <a16:creationId xmlns:a16="http://schemas.microsoft.com/office/drawing/2014/main" id="{4B4A2752-8586-FAFF-2460-78316F44F28A}"/>
              </a:ext>
            </a:extLst>
          </p:cNvPr>
          <p:cNvSpPr txBox="1"/>
          <p:nvPr/>
        </p:nvSpPr>
        <p:spPr>
          <a:xfrm>
            <a:off x="454387" y="819987"/>
            <a:ext cx="7987651" cy="3258508"/>
          </a:xfrm>
          <a:prstGeom prst="rect">
            <a:avLst/>
          </a:prstGeom>
          <a:noFill/>
          <a:ln>
            <a:noFill/>
          </a:ln>
        </p:spPr>
        <p:txBody>
          <a:bodyPr spcFirstLastPara="1" wrap="square" lIns="91425" tIns="91425" rIns="91425" bIns="91425" anchor="t" anchorCtr="0">
            <a:noAutofit/>
          </a:bodyPr>
          <a:lstStyle/>
          <a:p>
            <a:pPr marL="742950" lvl="1" indent="-285750" algn="just" rtl="0">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Incorporating interactive and user-generated content to encourage active participation and engagement from Gen-Z</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Emphasizing authenticity and transparency in communication to build trust and credibility with Gen-Z</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spcAft>
                <a:spcPts val="800"/>
              </a:spcAft>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Leveraging social media platforms and digital channels to reach Gen-Z where they are most active.</a:t>
            </a:r>
          </a:p>
          <a:p>
            <a:pPr marL="742950" lvl="1" indent="-285750" algn="just" rtl="0">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Collaborating with influencers or ambassadors who resonate with Gen-Z values and interests to amplify the proposition.</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Continuously iterating and adapting the proposition based on feedback and evolving Gen-Z preferences and needs.</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spcAft>
                <a:spcPts val="800"/>
              </a:spcAft>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Your customer is your talent.</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spcAft>
                <a:spcPts val="800"/>
              </a:spcAft>
              <a:buFont typeface="Arial" panose="020B0604020202020204" pitchFamily="34" charset="0"/>
              <a:buChar char="•"/>
            </a:pPr>
            <a:endParaRPr lang="en-PA" sz="1200" kern="100" dirty="0">
              <a:effectLst/>
              <a:latin typeface="Montserrat" pitchFamily="2" charset="77"/>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867633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1" name="Google Shape;71;p14"/>
          <p:cNvSpPr txBox="1"/>
          <p:nvPr/>
        </p:nvSpPr>
        <p:spPr>
          <a:xfrm>
            <a:off x="680325" y="224700"/>
            <a:ext cx="8216100" cy="1053406"/>
          </a:xfrm>
          <a:prstGeom prst="rect">
            <a:avLst/>
          </a:prstGeom>
          <a:noFill/>
          <a:ln>
            <a:noFill/>
          </a:ln>
        </p:spPr>
        <p:txBody>
          <a:bodyPr spcFirstLastPara="1" wrap="square" lIns="91425" tIns="91425" rIns="91425" bIns="91425" anchor="t" anchorCtr="0">
            <a:noAutofit/>
          </a:bodyPr>
          <a:lstStyle/>
          <a:p>
            <a:pPr lvl="0" algn="just" rtl="0">
              <a:lnSpc>
                <a:spcPct val="150000"/>
              </a:lnSpc>
              <a:spcAft>
                <a:spcPts val="800"/>
              </a:spcAft>
            </a:pPr>
            <a:r>
              <a:rPr lang="en-US" sz="1600" b="1"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II. Demystifying AI for Talent Acquisition.</a:t>
            </a:r>
            <a:r>
              <a:rPr lang="en-US" sz="1600" kern="100" dirty="0">
                <a:solidFill>
                  <a:srgbClr val="153D63"/>
                </a:solidFill>
                <a:effectLst/>
                <a:latin typeface="Arial" panose="020B0604020202020204" pitchFamily="34" charset="0"/>
                <a:ea typeface="DengXian" panose="02010600030101010101" pitchFamily="2" charset="-122"/>
                <a:cs typeface="Arial" panose="020B0604020202020204" pitchFamily="34" charset="0"/>
              </a:rPr>
              <a:t> Demystifying AI for talent acquisition - Hype vs Reality - Matt Poole, Global Head of Service Evolution, AMS</a:t>
            </a:r>
            <a:endParaRPr lang="en-PA" sz="1600" kern="100" dirty="0">
              <a:effectLst/>
              <a:latin typeface="Aptos" panose="020B0004020202020204" pitchFamily="34" charset="0"/>
              <a:ea typeface="DengXian" panose="02010600030101010101" pitchFamily="2" charset="-122"/>
              <a:cs typeface="Arial" panose="020B0604020202020204" pitchFamily="34" charset="0"/>
            </a:endParaRPr>
          </a:p>
        </p:txBody>
      </p:sp>
      <p:sp>
        <p:nvSpPr>
          <p:cNvPr id="72" name="Google Shape;72;p14"/>
          <p:cNvSpPr txBox="1"/>
          <p:nvPr/>
        </p:nvSpPr>
        <p:spPr>
          <a:xfrm>
            <a:off x="701962" y="1300194"/>
            <a:ext cx="7609934" cy="1894507"/>
          </a:xfrm>
          <a:prstGeom prst="rect">
            <a:avLst/>
          </a:prstGeom>
          <a:noFill/>
          <a:ln>
            <a:noFill/>
          </a:ln>
        </p:spPr>
        <p:txBody>
          <a:bodyPr spcFirstLastPara="1" wrap="square" lIns="91425" tIns="91425" rIns="91425" bIns="91425" anchor="t" anchorCtr="0">
            <a:noAutofit/>
          </a:bodyPr>
          <a:lstStyle/>
          <a:p>
            <a:pPr marL="228600" algn="just">
              <a:lnSpc>
                <a:spcPct val="150000"/>
              </a:lnSpc>
              <a:spcAft>
                <a:spcPts val="800"/>
              </a:spcAft>
            </a:pPr>
            <a:endParaRPr lang="en-PA" sz="1200" kern="100" dirty="0">
              <a:effectLst/>
              <a:latin typeface="Montserrat" pitchFamily="2" charset="77"/>
              <a:ea typeface="DengXian" panose="02010600030101010101" pitchFamily="2" charset="-122"/>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8" name="Google Shape;72;p14">
            <a:extLst>
              <a:ext uri="{FF2B5EF4-FFF2-40B4-BE49-F238E27FC236}">
                <a16:creationId xmlns:a16="http://schemas.microsoft.com/office/drawing/2014/main" id="{4B4A2752-8586-FAFF-2460-78316F44F28A}"/>
              </a:ext>
            </a:extLst>
          </p:cNvPr>
          <p:cNvSpPr txBox="1"/>
          <p:nvPr/>
        </p:nvSpPr>
        <p:spPr>
          <a:xfrm>
            <a:off x="454386" y="1149171"/>
            <a:ext cx="7987651" cy="2490141"/>
          </a:xfrm>
          <a:prstGeom prst="rect">
            <a:avLst/>
          </a:prstGeom>
          <a:noFill/>
          <a:ln>
            <a:noFill/>
          </a:ln>
        </p:spPr>
        <p:txBody>
          <a:bodyPr spcFirstLastPara="1" wrap="square" lIns="91425" tIns="91425" rIns="91425" bIns="91425" anchor="t" anchorCtr="0">
            <a:noAutofit/>
          </a:bodyPr>
          <a:lstStyle/>
          <a:p>
            <a:pPr marL="742950" lvl="1" indent="-285750" algn="just" rtl="0">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The need to clarify misconceptions and separate exaggerated claims from actual applications and outcomes of AI in talent acquisition.  AI will not replace people and not everything and be replaced by AI.</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80% of Gen-Z is willing to use multi-platform digital journey.</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2/3 of Gen-Z is reluctant to work in a company poorly ranked.</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The speed of AI adoption is unprecedented, the time to reach 1mm users for Netflix was 3.5 years and for Chat GPT 5 days.  Technology is moving at an impressive pace.  </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spcAft>
                <a:spcPts val="800"/>
              </a:spcAft>
              <a:buFont typeface="Arial" panose="020B0604020202020204" pitchFamily="34" charset="0"/>
              <a:buChar char="•"/>
            </a:pPr>
            <a:r>
              <a:rPr lang="en-US" sz="1200" kern="100" dirty="0">
                <a:effectLst/>
                <a:latin typeface="Montserrat" pitchFamily="2" charset="77"/>
                <a:ea typeface="DengXian" panose="02010600030101010101" pitchFamily="2" charset="-122"/>
                <a:cs typeface="Arial" panose="020B0604020202020204" pitchFamily="34" charset="0"/>
              </a:rPr>
              <a:t>10,000USD can be saved per hire by the use of generative AI.</a:t>
            </a:r>
            <a:endParaRPr lang="en-PA" sz="1200" kern="100" dirty="0">
              <a:effectLst/>
              <a:latin typeface="Montserrat" pitchFamily="2" charset="77"/>
              <a:ea typeface="DengXian" panose="02010600030101010101" pitchFamily="2" charset="-122"/>
              <a:cs typeface="Arial" panose="020B0604020202020204" pitchFamily="34" charset="0"/>
            </a:endParaRPr>
          </a:p>
          <a:p>
            <a:pPr marL="742950" lvl="1" indent="-285750" algn="just">
              <a:lnSpc>
                <a:spcPct val="150000"/>
              </a:lnSpc>
              <a:spcAft>
                <a:spcPts val="800"/>
              </a:spcAft>
              <a:buFont typeface="Arial" panose="020B0604020202020204" pitchFamily="34" charset="0"/>
              <a:buChar char="•"/>
            </a:pPr>
            <a:endParaRPr lang="en-PA" sz="1200" kern="100" dirty="0">
              <a:effectLst/>
              <a:latin typeface="Montserrat" pitchFamily="2" charset="77"/>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630799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2" name="Google Shape;72;p14"/>
          <p:cNvSpPr txBox="1"/>
          <p:nvPr/>
        </p:nvSpPr>
        <p:spPr>
          <a:xfrm>
            <a:off x="701962" y="1300194"/>
            <a:ext cx="7609934" cy="1894507"/>
          </a:xfrm>
          <a:prstGeom prst="rect">
            <a:avLst/>
          </a:prstGeom>
          <a:noFill/>
          <a:ln>
            <a:noFill/>
          </a:ln>
        </p:spPr>
        <p:txBody>
          <a:bodyPr spcFirstLastPara="1" wrap="square" lIns="91425" tIns="91425" rIns="91425" bIns="91425" anchor="t" anchorCtr="0">
            <a:noAutofit/>
          </a:bodyPr>
          <a:lstStyle/>
          <a:p>
            <a:pPr marL="228600" algn="just">
              <a:lnSpc>
                <a:spcPct val="150000"/>
              </a:lnSpc>
              <a:spcAft>
                <a:spcPts val="800"/>
              </a:spcAft>
            </a:pPr>
            <a:endParaRPr lang="en-PA" sz="1200" kern="100" dirty="0">
              <a:effectLst/>
              <a:latin typeface="Montserrat" pitchFamily="2" charset="77"/>
              <a:ea typeface="DengXian" panose="02010600030101010101" pitchFamily="2" charset="-122"/>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8" name="Google Shape;72;p14">
            <a:extLst>
              <a:ext uri="{FF2B5EF4-FFF2-40B4-BE49-F238E27FC236}">
                <a16:creationId xmlns:a16="http://schemas.microsoft.com/office/drawing/2014/main" id="{4B4A2752-8586-FAFF-2460-78316F44F28A}"/>
              </a:ext>
            </a:extLst>
          </p:cNvPr>
          <p:cNvSpPr txBox="1"/>
          <p:nvPr/>
        </p:nvSpPr>
        <p:spPr>
          <a:xfrm>
            <a:off x="513103" y="586290"/>
            <a:ext cx="7987651" cy="3258508"/>
          </a:xfrm>
          <a:prstGeom prst="rect">
            <a:avLst/>
          </a:prstGeom>
          <a:noFill/>
          <a:ln>
            <a:noFill/>
          </a:ln>
        </p:spPr>
        <p:txBody>
          <a:bodyPr spcFirstLastPara="1" wrap="square" lIns="91425" tIns="91425" rIns="91425" bIns="91425" anchor="t" anchorCtr="0">
            <a:noAutofit/>
          </a:bodyPr>
          <a:lstStyle/>
          <a:p>
            <a:pPr marL="342900" lvl="0" indent="-342900" algn="just" rtl="0">
              <a:lnSpc>
                <a:spcPct val="150000"/>
              </a:lnSpc>
              <a:buFont typeface="+mj-lt"/>
              <a:buAutoNum type="alphaLcParenR"/>
            </a:pP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Clarifying Misconceptions: </a:t>
            </a:r>
            <a:r>
              <a:rPr lang="en-US" sz="1200" kern="100" dirty="0">
                <a:effectLst/>
                <a:latin typeface="Montserrat" pitchFamily="2" charset="77"/>
                <a:ea typeface="DengXian" panose="02010600030101010101" pitchFamily="2" charset="-122"/>
                <a:cs typeface="Arial" panose="020B0604020202020204" pitchFamily="34" charset="0"/>
              </a:rPr>
              <a:t>To dispel exaggerated claims and misconceptions surrounding the capabilities of AI in talent acquisition.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buFont typeface="+mj-lt"/>
              <a:buAutoNum type="alphaLcParenR"/>
            </a:pP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Educating Stakeholders: </a:t>
            </a:r>
            <a:r>
              <a:rPr lang="en-US" sz="1200" kern="100" dirty="0">
                <a:effectLst/>
                <a:latin typeface="Montserrat" pitchFamily="2" charset="77"/>
                <a:ea typeface="DengXian" panose="02010600030101010101" pitchFamily="2" charset="-122"/>
                <a:cs typeface="Arial" panose="020B0604020202020204" pitchFamily="34" charset="0"/>
              </a:rPr>
              <a:t>To educate HR professionals, recruiters, and organizational leaders about the real-world applications and limitations of AI in talent acquisition.</a:t>
            </a:r>
            <a:endParaRPr lang="en-PA" sz="1200" kern="100" dirty="0">
              <a:effectLst/>
              <a:latin typeface="Montserrat" pitchFamily="2" charset="77"/>
              <a:ea typeface="DengXian" panose="02010600030101010101" pitchFamily="2" charset="-122"/>
              <a:cs typeface="Arial" panose="020B0604020202020204" pitchFamily="34" charset="0"/>
            </a:endParaRPr>
          </a:p>
          <a:p>
            <a:pPr marL="342900" lvl="0" indent="-342900" algn="just">
              <a:lnSpc>
                <a:spcPct val="150000"/>
              </a:lnSpc>
              <a:spcAft>
                <a:spcPts val="800"/>
              </a:spcAft>
              <a:buFont typeface="+mj-lt"/>
              <a:buAutoNum type="alphaLcParenR"/>
            </a:pP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Promoting Realism: </a:t>
            </a:r>
            <a:r>
              <a:rPr lang="en-US" sz="1200" kern="100" dirty="0">
                <a:effectLst/>
                <a:latin typeface="Montserrat" pitchFamily="2" charset="77"/>
                <a:ea typeface="DengXian" panose="02010600030101010101" pitchFamily="2" charset="-122"/>
                <a:cs typeface="Arial" panose="020B0604020202020204" pitchFamily="34" charset="0"/>
              </a:rPr>
              <a:t>To encourage a realistic understanding of AI's role in talent acquisition processes, focusing on achievable outcomes rather than overhyped promises.</a:t>
            </a:r>
          </a:p>
          <a:p>
            <a:pPr marL="342900" indent="-342900" algn="just">
              <a:lnSpc>
                <a:spcPct val="150000"/>
              </a:lnSpc>
              <a:spcAft>
                <a:spcPts val="800"/>
              </a:spcAft>
              <a:buFont typeface="+mj-lt"/>
              <a:buAutoNum type="alphaLcParenR"/>
            </a:pP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Facilitating Informed Decision-Making: </a:t>
            </a:r>
            <a:r>
              <a:rPr lang="en-US" sz="1200" kern="100" dirty="0">
                <a:effectLst/>
                <a:latin typeface="Montserrat" pitchFamily="2" charset="77"/>
                <a:ea typeface="DengXian" panose="02010600030101010101" pitchFamily="2" charset="-122"/>
                <a:cs typeface="Arial" panose="020B0604020202020204" pitchFamily="34" charset="0"/>
              </a:rPr>
              <a:t>To empower organizations to make informed decisions about the adoption and implementation of AI tools and technologies in their recruitment strategies.  60% of recruiting managers believe that generative AI will help them to make better decisions. Enhance career development and internal mobility.</a:t>
            </a:r>
            <a:endParaRPr lang="en-PA" sz="1200" kern="100" dirty="0">
              <a:effectLst/>
              <a:latin typeface="Montserrat" pitchFamily="2" charset="77"/>
              <a:ea typeface="DengXian" panose="02010600030101010101" pitchFamily="2" charset="-122"/>
              <a:cs typeface="Arial" panose="020B0604020202020204" pitchFamily="34" charset="0"/>
            </a:endParaRPr>
          </a:p>
          <a:p>
            <a:pPr lvl="0" algn="just">
              <a:lnSpc>
                <a:spcPct val="150000"/>
              </a:lnSpc>
              <a:spcAft>
                <a:spcPts val="800"/>
              </a:spcAft>
            </a:pPr>
            <a:endParaRPr lang="en-PA" sz="1200" kern="100" dirty="0">
              <a:effectLst/>
              <a:latin typeface="Montserrat" pitchFamily="2" charset="77"/>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822147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76750"/>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2" name="Google Shape;72;p14"/>
          <p:cNvSpPr txBox="1"/>
          <p:nvPr/>
        </p:nvSpPr>
        <p:spPr>
          <a:xfrm>
            <a:off x="701962" y="1300194"/>
            <a:ext cx="7609934" cy="1894507"/>
          </a:xfrm>
          <a:prstGeom prst="rect">
            <a:avLst/>
          </a:prstGeom>
          <a:noFill/>
          <a:ln>
            <a:noFill/>
          </a:ln>
        </p:spPr>
        <p:txBody>
          <a:bodyPr spcFirstLastPara="1" wrap="square" lIns="91425" tIns="91425" rIns="91425" bIns="91425" anchor="t" anchorCtr="0">
            <a:noAutofit/>
          </a:bodyPr>
          <a:lstStyle/>
          <a:p>
            <a:pPr marL="228600" algn="just">
              <a:lnSpc>
                <a:spcPct val="150000"/>
              </a:lnSpc>
              <a:spcAft>
                <a:spcPts val="800"/>
              </a:spcAft>
            </a:pPr>
            <a:endParaRPr lang="en-PA" sz="1200" kern="100" dirty="0">
              <a:effectLst/>
              <a:latin typeface="Montserrat" pitchFamily="2" charset="77"/>
              <a:ea typeface="DengXian" panose="02010600030101010101" pitchFamily="2" charset="-122"/>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
        <p:nvSpPr>
          <p:cNvPr id="8" name="Google Shape;72;p14">
            <a:extLst>
              <a:ext uri="{FF2B5EF4-FFF2-40B4-BE49-F238E27FC236}">
                <a16:creationId xmlns:a16="http://schemas.microsoft.com/office/drawing/2014/main" id="{4B4A2752-8586-FAFF-2460-78316F44F28A}"/>
              </a:ext>
            </a:extLst>
          </p:cNvPr>
          <p:cNvSpPr txBox="1"/>
          <p:nvPr/>
        </p:nvSpPr>
        <p:spPr>
          <a:xfrm>
            <a:off x="513103" y="741738"/>
            <a:ext cx="7987651" cy="3258508"/>
          </a:xfrm>
          <a:prstGeom prst="rect">
            <a:avLst/>
          </a:prstGeom>
          <a:noFill/>
          <a:ln>
            <a:noFill/>
          </a:ln>
        </p:spPr>
        <p:txBody>
          <a:bodyPr spcFirstLastPara="1" wrap="square" lIns="91425" tIns="91425" rIns="91425" bIns="91425" anchor="t" anchorCtr="0">
            <a:noAutofit/>
          </a:bodyPr>
          <a:lstStyle/>
          <a:p>
            <a:pPr lvl="0" algn="just" rtl="0">
              <a:lnSpc>
                <a:spcPct val="150000"/>
              </a:lnSpc>
            </a:pPr>
            <a:r>
              <a:rPr lang="en-US" sz="1200" b="1" kern="100" dirty="0">
                <a:solidFill>
                  <a:srgbClr val="2D3B5F"/>
                </a:solidFill>
                <a:latin typeface="Montserrat" pitchFamily="2" charset="77"/>
                <a:ea typeface="DengXian" panose="02010600030101010101" pitchFamily="2" charset="-122"/>
                <a:cs typeface="Arial" panose="020B0604020202020204" pitchFamily="34" charset="0"/>
              </a:rPr>
              <a:t>e) </a:t>
            </a: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Improving Recruitment Practices: </a:t>
            </a:r>
            <a:r>
              <a:rPr lang="en-US" sz="1200" kern="100" dirty="0">
                <a:effectLst/>
                <a:latin typeface="Montserrat" pitchFamily="2" charset="77"/>
                <a:ea typeface="DengXian" panose="02010600030101010101" pitchFamily="2" charset="-122"/>
                <a:cs typeface="Arial" panose="020B0604020202020204" pitchFamily="34" charset="0"/>
              </a:rPr>
              <a:t>To help organizations leverage AI effectively to enhance recruitment efficiency, accuracy, and candidate experience.</a:t>
            </a:r>
          </a:p>
          <a:p>
            <a:pPr lvl="0" algn="just" rtl="0">
              <a:lnSpc>
                <a:spcPct val="150000"/>
              </a:lnSpc>
            </a:pPr>
            <a:r>
              <a:rPr lang="en-US" sz="1200" b="1" kern="100" dirty="0">
                <a:solidFill>
                  <a:srgbClr val="2D3B5F"/>
                </a:solidFill>
                <a:latin typeface="Montserrat" pitchFamily="2" charset="77"/>
                <a:ea typeface="DengXian" panose="02010600030101010101" pitchFamily="2" charset="-122"/>
                <a:cs typeface="Arial" panose="020B0604020202020204" pitchFamily="34" charset="0"/>
              </a:rPr>
              <a:t>f) </a:t>
            </a: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Ensuring Ethical Use of AI: </a:t>
            </a:r>
            <a:r>
              <a:rPr lang="en-US" sz="1200" kern="100" dirty="0">
                <a:effectLst/>
                <a:latin typeface="Montserrat" pitchFamily="2" charset="77"/>
                <a:ea typeface="DengXian" panose="02010600030101010101" pitchFamily="2" charset="-122"/>
                <a:cs typeface="Arial" panose="020B0604020202020204" pitchFamily="34" charset="0"/>
              </a:rPr>
              <a:t>To promote ethical considerations and responsible AI practices in talent acquisition, including fairness, transparency, and privacy protection.</a:t>
            </a:r>
            <a:endParaRPr lang="en-PA" sz="1200" kern="100" dirty="0">
              <a:effectLst/>
              <a:latin typeface="Montserrat" pitchFamily="2" charset="77"/>
              <a:ea typeface="DengXian" panose="02010600030101010101" pitchFamily="2" charset="-122"/>
              <a:cs typeface="Arial" panose="020B0604020202020204" pitchFamily="34" charset="0"/>
            </a:endParaRPr>
          </a:p>
          <a:p>
            <a:pPr lvl="0" algn="just">
              <a:lnSpc>
                <a:spcPct val="150000"/>
              </a:lnSpc>
            </a:pP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g) Driving Innovation: </a:t>
            </a:r>
            <a:r>
              <a:rPr lang="en-US" sz="1200" kern="100" dirty="0">
                <a:effectLst/>
                <a:latin typeface="Montserrat" pitchFamily="2" charset="77"/>
                <a:ea typeface="DengXian" panose="02010600030101010101" pitchFamily="2" charset="-122"/>
                <a:cs typeface="Arial" panose="020B0604020202020204" pitchFamily="34" charset="0"/>
              </a:rPr>
              <a:t>To inspire innovation in talent acquisition strategies by showcasing practical examples and success stories of AI implementation in recruitment processes.</a:t>
            </a:r>
            <a:endParaRPr lang="en-PA" sz="1200" kern="100" dirty="0">
              <a:effectLst/>
              <a:latin typeface="Montserrat" pitchFamily="2" charset="77"/>
              <a:ea typeface="DengXian" panose="02010600030101010101" pitchFamily="2" charset="-122"/>
              <a:cs typeface="Arial" panose="020B0604020202020204" pitchFamily="34" charset="0"/>
            </a:endParaRPr>
          </a:p>
          <a:p>
            <a:pPr lvl="0" algn="just">
              <a:lnSpc>
                <a:spcPct val="150000"/>
              </a:lnSpc>
              <a:spcAft>
                <a:spcPts val="800"/>
              </a:spcAft>
            </a:pPr>
            <a:r>
              <a:rPr lang="en-US" sz="1200" b="1" kern="100" dirty="0">
                <a:solidFill>
                  <a:srgbClr val="2D3B5F"/>
                </a:solidFill>
                <a:effectLst/>
                <a:latin typeface="Montserrat" pitchFamily="2" charset="77"/>
                <a:ea typeface="DengXian" panose="02010600030101010101" pitchFamily="2" charset="-122"/>
                <a:cs typeface="Arial" panose="020B0604020202020204" pitchFamily="34" charset="0"/>
              </a:rPr>
              <a:t>h) Predictive Analytics: </a:t>
            </a:r>
            <a:r>
              <a:rPr lang="en-US" sz="1200" kern="100" dirty="0">
                <a:effectLst/>
                <a:latin typeface="Montserrat" pitchFamily="2" charset="77"/>
                <a:ea typeface="DengXian" panose="02010600030101010101" pitchFamily="2" charset="-122"/>
                <a:cs typeface="Arial" panose="020B0604020202020204" pitchFamily="34" charset="0"/>
              </a:rPr>
              <a:t>will enhance decision making and improve candidate matching.  Also, 57% of job seekers believe that AI will improve their onboarding experience.</a:t>
            </a:r>
            <a:endParaRPr lang="en-PA" sz="1200" kern="100" dirty="0">
              <a:effectLst/>
              <a:latin typeface="Montserrat" pitchFamily="2" charset="77"/>
              <a:ea typeface="DengXian" panose="02010600030101010101" pitchFamily="2" charset="-122"/>
              <a:cs typeface="Arial" panose="020B0604020202020204" pitchFamily="34" charset="0"/>
            </a:endParaRPr>
          </a:p>
          <a:p>
            <a:pPr lvl="0" algn="just">
              <a:lnSpc>
                <a:spcPct val="150000"/>
              </a:lnSpc>
              <a:spcAft>
                <a:spcPts val="800"/>
              </a:spcAft>
            </a:pPr>
            <a:endParaRPr lang="en-PA" sz="1200" kern="100" dirty="0">
              <a:effectLst/>
              <a:latin typeface="Montserrat" pitchFamily="2" charset="77"/>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177043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1" name="Google Shape;71;p14"/>
          <p:cNvSpPr txBox="1"/>
          <p:nvPr/>
        </p:nvSpPr>
        <p:spPr>
          <a:xfrm>
            <a:off x="572925" y="318194"/>
            <a:ext cx="8216100" cy="1053406"/>
          </a:xfrm>
          <a:prstGeom prst="rect">
            <a:avLst/>
          </a:prstGeom>
          <a:noFill/>
          <a:ln>
            <a:noFill/>
          </a:ln>
        </p:spPr>
        <p:txBody>
          <a:bodyPr spcFirstLastPara="1" wrap="square" lIns="91425" tIns="91425" rIns="91425" bIns="91425" anchor="t" anchorCtr="0">
            <a:noAutofit/>
          </a:bodyPr>
          <a:lstStyle/>
          <a:p>
            <a:pPr lvl="0" rtl="0">
              <a:lnSpc>
                <a:spcPct val="150000"/>
              </a:lnSpc>
              <a:spcAft>
                <a:spcPts val="800"/>
              </a:spcAft>
            </a:pPr>
            <a:r>
              <a:rPr lang="en-US" sz="1600" b="1" dirty="0">
                <a:solidFill>
                  <a:srgbClr val="153D63"/>
                </a:solidFill>
                <a:effectLst/>
                <a:latin typeface="Montserrat" pitchFamily="2" charset="77"/>
                <a:ea typeface="Times New Roman" panose="02020603050405020304" pitchFamily="18" charset="0"/>
              </a:rPr>
              <a:t>III. Why chase new talent if they are going to be gone in 1 year.</a:t>
            </a:r>
            <a:r>
              <a:rPr lang="en-US" sz="1600" dirty="0">
                <a:solidFill>
                  <a:srgbClr val="153D63"/>
                </a:solidFill>
                <a:effectLst/>
                <a:latin typeface="Montserrat" pitchFamily="2" charset="77"/>
                <a:ea typeface="Times New Roman" panose="02020603050405020304" pitchFamily="18" charset="0"/>
              </a:rPr>
              <a:t> Calle Vestman, Country Manager &amp; Senior Advisor, Ennova</a:t>
            </a:r>
            <a:r>
              <a:rPr lang="en-PA" sz="1600" dirty="0">
                <a:effectLst/>
                <a:latin typeface="Montserrat" pitchFamily="2" charset="77"/>
              </a:rPr>
              <a:t> </a:t>
            </a:r>
            <a:endParaRPr lang="es-ES" sz="1600" b="1" dirty="0">
              <a:solidFill>
                <a:srgbClr val="2D3B5F"/>
              </a:solidFill>
              <a:latin typeface="Montserrat" pitchFamily="2" charset="77"/>
              <a:ea typeface="Montserrat"/>
              <a:cs typeface="Montserrat"/>
              <a:sym typeface="Montserrat"/>
            </a:endParaRPr>
          </a:p>
        </p:txBody>
      </p:sp>
      <p:sp>
        <p:nvSpPr>
          <p:cNvPr id="72" name="Google Shape;72;p14"/>
          <p:cNvSpPr txBox="1"/>
          <p:nvPr/>
        </p:nvSpPr>
        <p:spPr>
          <a:xfrm>
            <a:off x="701962" y="1371600"/>
            <a:ext cx="7609934" cy="1894507"/>
          </a:xfrm>
          <a:prstGeom prst="rect">
            <a:avLst/>
          </a:prstGeom>
          <a:noFill/>
          <a:ln>
            <a:noFill/>
          </a:ln>
        </p:spPr>
        <p:txBody>
          <a:bodyPr spcFirstLastPara="1" wrap="square" lIns="91425" tIns="91425" rIns="91425" bIns="91425" anchor="t" anchorCtr="0">
            <a:noAutofit/>
          </a:bodyPr>
          <a:lstStyle/>
          <a:p>
            <a:pPr algn="just">
              <a:lnSpc>
                <a:spcPct val="150000"/>
              </a:lnSpc>
              <a:spcAft>
                <a:spcPts val="800"/>
              </a:spcAft>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There is a shortage of talent, and it is an around the world phenomena. It revolves around the idea that while attracting new talent is important, retaining existing talent is equally crucial for long-term organizational success and sustainability.  The rationale behind focusing on employee retention rather than solely chasing new talent.</a:t>
            </a:r>
            <a:endParaRPr lang="en-PA" sz="1200" kern="100" dirty="0">
              <a:effectLst/>
              <a:latin typeface="Montserrat" pitchFamily="2" charset="77"/>
              <a:ea typeface="DengXian" panose="02010600030101010101" pitchFamily="2" charset="-122"/>
              <a:cs typeface="Arial" panose="020B0604020202020204" pitchFamily="34" charset="0"/>
            </a:endParaRPr>
          </a:p>
          <a:p>
            <a:pPr algn="just">
              <a:lnSpc>
                <a:spcPct val="150000"/>
              </a:lnSpc>
              <a:spcAft>
                <a:spcPts val="800"/>
              </a:spcAft>
            </a:pPr>
            <a:r>
              <a:rPr lang="en-US" sz="1200" b="1" kern="100" dirty="0">
                <a:solidFill>
                  <a:srgbClr val="0D0D0D"/>
                </a:solidFill>
                <a:effectLst/>
                <a:latin typeface="Montserrat" pitchFamily="2" charset="77"/>
                <a:ea typeface="Times New Roman" panose="02020603050405020304" pitchFamily="18" charset="0"/>
                <a:cs typeface="Arial" panose="020B0604020202020204" pitchFamily="34" charset="0"/>
              </a:rPr>
              <a:t>• It is important to focus on retaining existing talent rather than solely chasing new recruits.  Prioritizing talent retention is essential for organizational resilience.</a:t>
            </a:r>
            <a:endParaRPr lang="en-PA" sz="1200" b="1" kern="100" dirty="0">
              <a:effectLst/>
              <a:latin typeface="Montserrat" pitchFamily="2" charset="77"/>
              <a:ea typeface="DengXian" panose="02010600030101010101" pitchFamily="2" charset="-122"/>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extLst>
      <p:ext uri="{BB962C8B-B14F-4D97-AF65-F5344CB8AC3E}">
        <p14:creationId xmlns:p14="http://schemas.microsoft.com/office/powerpoint/2010/main" val="1238084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C9DAF8">
                <a:alpha val="70980"/>
              </a:srgbClr>
            </a:gs>
          </a:gsLst>
          <a:lin ang="5400012" scaled="0"/>
        </a:gradFill>
        <a:effectLst/>
      </p:bgPr>
    </p:bg>
    <p:spTree>
      <p:nvGrpSpPr>
        <p:cNvPr id="1" name="Shape 67"/>
        <p:cNvGrpSpPr/>
        <p:nvPr/>
      </p:nvGrpSpPr>
      <p:grpSpPr>
        <a:xfrm>
          <a:off x="0" y="0"/>
          <a:ext cx="0" cy="0"/>
          <a:chOff x="0" y="0"/>
          <a:chExt cx="0" cy="0"/>
        </a:xfrm>
      </p:grpSpPr>
      <p:pic>
        <p:nvPicPr>
          <p:cNvPr id="69" name="Google Shape;69;p14"/>
          <p:cNvPicPr preferRelativeResize="0"/>
          <p:nvPr/>
        </p:nvPicPr>
        <p:blipFill>
          <a:blip r:embed="rId3">
            <a:alphaModFix/>
          </a:blip>
          <a:stretch>
            <a:fillRect/>
          </a:stretch>
        </p:blipFill>
        <p:spPr>
          <a:xfrm>
            <a:off x="0" y="4494894"/>
            <a:ext cx="9144000" cy="666750"/>
          </a:xfrm>
          <a:prstGeom prst="rect">
            <a:avLst/>
          </a:prstGeom>
          <a:noFill/>
          <a:ln>
            <a:noFill/>
          </a:ln>
        </p:spPr>
      </p:pic>
      <p:pic>
        <p:nvPicPr>
          <p:cNvPr id="70" name="Google Shape;70;p14"/>
          <p:cNvPicPr preferRelativeResize="0"/>
          <p:nvPr/>
        </p:nvPicPr>
        <p:blipFill>
          <a:blip r:embed="rId4">
            <a:alphaModFix/>
          </a:blip>
          <a:stretch>
            <a:fillRect/>
          </a:stretch>
        </p:blipFill>
        <p:spPr>
          <a:xfrm>
            <a:off x="0" y="0"/>
            <a:ext cx="217950" cy="5143499"/>
          </a:xfrm>
          <a:prstGeom prst="rect">
            <a:avLst/>
          </a:prstGeom>
          <a:noFill/>
          <a:ln>
            <a:noFill/>
          </a:ln>
        </p:spPr>
      </p:pic>
      <p:sp>
        <p:nvSpPr>
          <p:cNvPr id="71" name="Google Shape;71;p14"/>
          <p:cNvSpPr txBox="1"/>
          <p:nvPr/>
        </p:nvSpPr>
        <p:spPr>
          <a:xfrm>
            <a:off x="572925" y="318194"/>
            <a:ext cx="8216100" cy="541342"/>
          </a:xfrm>
          <a:prstGeom prst="rect">
            <a:avLst/>
          </a:prstGeom>
          <a:noFill/>
          <a:ln>
            <a:noFill/>
          </a:ln>
        </p:spPr>
        <p:txBody>
          <a:bodyPr spcFirstLastPara="1" wrap="square" lIns="91425" tIns="91425" rIns="91425" bIns="91425" anchor="t" anchorCtr="0">
            <a:noAutofit/>
          </a:bodyPr>
          <a:lstStyle/>
          <a:p>
            <a:pPr lvl="0" rtl="0">
              <a:lnSpc>
                <a:spcPct val="150000"/>
              </a:lnSpc>
              <a:spcAft>
                <a:spcPts val="800"/>
              </a:spcAft>
            </a:pPr>
            <a:r>
              <a:rPr lang="es-ES" sz="1600" b="1" dirty="0">
                <a:solidFill>
                  <a:srgbClr val="153D63"/>
                </a:solidFill>
                <a:effectLst/>
                <a:latin typeface="Montserrat" pitchFamily="2" charset="77"/>
                <a:ea typeface="Times New Roman" panose="02020603050405020304" pitchFamily="18" charset="0"/>
              </a:rPr>
              <a:t>The Nokia Case</a:t>
            </a:r>
            <a:endParaRPr lang="es-ES" sz="1600" b="1" dirty="0">
              <a:solidFill>
                <a:srgbClr val="2D3B5F"/>
              </a:solidFill>
              <a:latin typeface="Montserrat" pitchFamily="2" charset="77"/>
              <a:ea typeface="Montserrat"/>
              <a:cs typeface="Montserrat"/>
              <a:sym typeface="Montserrat"/>
            </a:endParaRPr>
          </a:p>
        </p:txBody>
      </p:sp>
      <p:sp>
        <p:nvSpPr>
          <p:cNvPr id="72" name="Google Shape;72;p14"/>
          <p:cNvSpPr txBox="1"/>
          <p:nvPr/>
        </p:nvSpPr>
        <p:spPr>
          <a:xfrm>
            <a:off x="572925" y="998742"/>
            <a:ext cx="7609934" cy="2596896"/>
          </a:xfrm>
          <a:prstGeom prst="rect">
            <a:avLst/>
          </a:prstGeom>
          <a:noFill/>
          <a:ln>
            <a:noFill/>
          </a:ln>
        </p:spPr>
        <p:txBody>
          <a:bodyPr spcFirstLastPara="1" wrap="square" lIns="91425" tIns="91425" rIns="91425" bIns="91425" anchor="t" anchorCtr="0">
            <a:noAutofit/>
          </a:bodyPr>
          <a:lstStyle/>
          <a:p>
            <a:pPr algn="just">
              <a:lnSpc>
                <a:spcPct val="150000"/>
              </a:lnSpc>
              <a:spcAft>
                <a:spcPts val="800"/>
              </a:spcAft>
            </a:pPr>
            <a:r>
              <a:rPr lang="en-US" sz="1200" kern="0" dirty="0">
                <a:solidFill>
                  <a:srgbClr val="0D0D0D"/>
                </a:solidFill>
                <a:effectLst/>
                <a:latin typeface="Montserrat" pitchFamily="2" charset="77"/>
                <a:ea typeface="Times New Roman" panose="02020603050405020304" pitchFamily="18" charset="0"/>
                <a:cs typeface="Arial" panose="020B0604020202020204" pitchFamily="34" charset="0"/>
              </a:rPr>
              <a:t>The Nokia case illustrates the negative impacts of high employee turnover on organizational success. There is a high cost associated with attrition, loss of expertise, and innovation capability. Nokia was a vivid example of the importance of onboarding and employee retention.</a:t>
            </a:r>
            <a:endParaRPr lang="en-PA" sz="1200" kern="100" dirty="0">
              <a:latin typeface="Montserrat" pitchFamily="2" charset="77"/>
              <a:ea typeface="DengXian" panose="02010600030101010101" pitchFamily="2" charset="-122"/>
              <a:cs typeface="Arial" panose="020B0604020202020204" pitchFamily="34" charset="0"/>
            </a:endParaRPr>
          </a:p>
          <a:p>
            <a:pPr marL="171450" indent="-171450" algn="just">
              <a:lnSpc>
                <a:spcPct val="150000"/>
              </a:lnSpc>
              <a:spcAft>
                <a:spcPts val="800"/>
              </a:spcAft>
              <a:buFont typeface="Arial" panose="020B0604020202020204" pitchFamily="34" charset="0"/>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Investing in employee development, fostering a positive work culture, and providing growth opportunities to improve retention rates.</a:t>
            </a:r>
            <a:endParaRPr lang="en-PA" sz="1200" kern="100" dirty="0">
              <a:latin typeface="Montserrat" pitchFamily="2" charset="77"/>
              <a:ea typeface="DengXian" panose="02010600030101010101" pitchFamily="2" charset="-122"/>
              <a:cs typeface="Arial" panose="020B0604020202020204" pitchFamily="34" charset="0"/>
            </a:endParaRPr>
          </a:p>
          <a:p>
            <a:pPr marL="171450" indent="-171450" algn="just">
              <a:lnSpc>
                <a:spcPct val="150000"/>
              </a:lnSpc>
              <a:spcAft>
                <a:spcPts val="800"/>
              </a:spcAft>
              <a:buFont typeface="Arial" panose="020B0604020202020204" pitchFamily="34" charset="0"/>
              <a:buChar char="•"/>
            </a:pPr>
            <a:r>
              <a:rPr lang="en-US" sz="1200" kern="100" dirty="0">
                <a:solidFill>
                  <a:srgbClr val="0D0D0D"/>
                </a:solidFill>
                <a:effectLst/>
                <a:latin typeface="Montserrat" pitchFamily="2" charset="77"/>
                <a:ea typeface="Times New Roman" panose="02020603050405020304" pitchFamily="18" charset="0"/>
                <a:cs typeface="Arial" panose="020B0604020202020204" pitchFamily="34" charset="0"/>
              </a:rPr>
              <a:t>Prioritizing talent retention is crucial for long-term organizational resilience and success. By investing in retention strategies, companies can secure their long-term success.</a:t>
            </a:r>
            <a:endParaRPr lang="en-PA" sz="1200" kern="100" dirty="0">
              <a:effectLst/>
              <a:latin typeface="Montserrat" pitchFamily="2" charset="77"/>
              <a:ea typeface="DengXian" panose="02010600030101010101" pitchFamily="2" charset="-122"/>
              <a:cs typeface="Arial" panose="020B0604020202020204" pitchFamily="34" charset="0"/>
            </a:endParaRPr>
          </a:p>
        </p:txBody>
      </p:sp>
      <p:pic>
        <p:nvPicPr>
          <p:cNvPr id="73" name="Google Shape;73;p14"/>
          <p:cNvPicPr preferRelativeResize="0"/>
          <p:nvPr/>
        </p:nvPicPr>
        <p:blipFill>
          <a:blip r:embed="rId5">
            <a:alphaModFix/>
          </a:blip>
          <a:stretch>
            <a:fillRect/>
          </a:stretch>
        </p:blipFill>
        <p:spPr>
          <a:xfrm>
            <a:off x="377025" y="4647648"/>
            <a:ext cx="649875" cy="324950"/>
          </a:xfrm>
          <a:prstGeom prst="rect">
            <a:avLst/>
          </a:prstGeom>
          <a:noFill/>
          <a:ln>
            <a:noFill/>
          </a:ln>
        </p:spPr>
      </p:pic>
      <p:sp>
        <p:nvSpPr>
          <p:cNvPr id="74" name="Google Shape;74;p14"/>
          <p:cNvSpPr/>
          <p:nvPr/>
        </p:nvSpPr>
        <p:spPr>
          <a:xfrm>
            <a:off x="7845225" y="4669325"/>
            <a:ext cx="1051200" cy="284700"/>
          </a:xfrm>
          <a:prstGeom prst="roundRect">
            <a:avLst>
              <a:gd name="adj" fmla="val 16667"/>
            </a:avLst>
          </a:prstGeom>
          <a:solidFill>
            <a:srgbClr val="5D77B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5" name="Google Shape;75;p14"/>
          <p:cNvSpPr txBox="1"/>
          <p:nvPr/>
        </p:nvSpPr>
        <p:spPr>
          <a:xfrm>
            <a:off x="7885675" y="4634100"/>
            <a:ext cx="1025700" cy="28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200">
                <a:solidFill>
                  <a:schemeClr val="lt1"/>
                </a:solidFill>
                <a:latin typeface="Montserrat"/>
                <a:ea typeface="Montserrat"/>
                <a:cs typeface="Montserrat"/>
                <a:sym typeface="Montserrat"/>
              </a:rPr>
              <a:t>IESF| 2024</a:t>
            </a:r>
            <a:endParaRPr sz="1200" b="1">
              <a:solidFill>
                <a:schemeClr val="lt1"/>
              </a:solidFill>
              <a:latin typeface="Montserrat"/>
              <a:ea typeface="Montserrat"/>
              <a:cs typeface="Montserrat"/>
              <a:sym typeface="Montserrat"/>
            </a:endParaRPr>
          </a:p>
        </p:txBody>
      </p:sp>
    </p:spTree>
    <p:extLst>
      <p:ext uri="{BB962C8B-B14F-4D97-AF65-F5344CB8AC3E}">
        <p14:creationId xmlns:p14="http://schemas.microsoft.com/office/powerpoint/2010/main" val="279653056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2494</Words>
  <Application>Microsoft Macintosh PowerPoint</Application>
  <PresentationFormat>On-screen Show (16:9)</PresentationFormat>
  <Paragraphs>177</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Symbol</vt:lpstr>
      <vt:lpstr>Arial</vt:lpstr>
      <vt:lpstr>Montserrat</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Adriana Navarro</cp:lastModifiedBy>
  <cp:revision>22</cp:revision>
  <dcterms:modified xsi:type="dcterms:W3CDTF">2024-05-02T20:31:07Z</dcterms:modified>
</cp:coreProperties>
</file>