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9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Lst>
  <p:sldSz cx="18288000" cy="10287000"/>
  <p:notesSz cx="6858000" cy="9144000"/>
  <p:embeddedFontLst>
    <p:embeddedFont>
      <p:font typeface="Montserrat Light" charset="1" panose="00000400000000000000"/>
      <p:regular r:id="rId101"/>
    </p:embeddedFont>
    <p:embeddedFont>
      <p:font typeface="Montserrat Bold" charset="1" panose="00000800000000000000"/>
      <p:regular r:id="rId102"/>
    </p:embeddedFont>
    <p:embeddedFont>
      <p:font typeface="TT Rounds Condensed" charset="1" panose="02000506030000020003"/>
      <p:regular r:id="rId104"/>
    </p:embeddedFont>
    <p:embeddedFont>
      <p:font typeface="Montserrat" charset="1" panose="00000500000000000000"/>
      <p:regular r:id="rId105"/>
    </p:embeddedFont>
    <p:embeddedFont>
      <p:font typeface="Montserrat Medium" charset="1" panose="00000600000000000000"/>
      <p:regular r:id="rId106"/>
    </p:embeddedFont>
    <p:embeddedFont>
      <p:font typeface="Montserrat Heavy" charset="1" panose="00000A00000000000000"/>
      <p:regular r:id="rId113"/>
    </p:embeddedFont>
    <p:embeddedFont>
      <p:font typeface="League Spartan" charset="1" panose="00000800000000000000"/>
      <p:regular r:id="rId117"/>
    </p:embeddedFont>
    <p:embeddedFont>
      <p:font typeface="Gidole" charset="1" panose="02000503000000000000"/>
      <p:regular r:id="rId118"/>
    </p:embeddedFont>
    <p:embeddedFont>
      <p:font typeface="Open Sans Bold" charset="1" panose="020B0806030504020204"/>
      <p:regular r:id="rId119"/>
    </p:embeddedFont>
    <p:embeddedFont>
      <p:font typeface="Open Sans" charset="1" panose="020B0606030504020204"/>
      <p:regular r:id="rId120"/>
    </p:embeddedFont>
    <p:embeddedFont>
      <p:font typeface="Montserrat Ultra-Bold" charset="1" panose="00000900000000000000"/>
      <p:regular r:id="rId128"/>
    </p:embeddedFont>
    <p:embeddedFont>
      <p:font typeface="Montserrat Bold Italics" charset="1" panose="00000800000000000000"/>
      <p:regular r:id="rId130"/>
    </p:embeddedFont>
    <p:embeddedFont>
      <p:font typeface="Montserrat Italics" charset="1" panose="00000500000000000000"/>
      <p:regular r:id="rId139"/>
    </p:embeddedFont>
    <p:embeddedFont>
      <p:font typeface="Avallon Alt" charset="1" panose="00000000000000000000"/>
      <p:regular r:id="rId144"/>
    </p:embeddedFont>
    <p:embeddedFont>
      <p:font typeface="Playpen Sans" charset="1" panose="00000000000000000000"/>
      <p:regular r:id="rId145"/>
    </p:embeddedFont>
    <p:embeddedFont>
      <p:font typeface="Playpen Sans Bold" charset="1" panose="00000000000000000000"/>
      <p:regular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notesSlides/notesSlide1.xml" Type="http://schemas.openxmlformats.org/officeDocument/2006/relationships/notesSlide"/><Relationship Id="rId101" Target="fonts/font101.fntdata" Type="http://schemas.openxmlformats.org/officeDocument/2006/relationships/font"/><Relationship Id="rId102" Target="fonts/font102.fntdata" Type="http://schemas.openxmlformats.org/officeDocument/2006/relationships/font"/><Relationship Id="rId103" Target="notesSlides/notesSlide2.xml" Type="http://schemas.openxmlformats.org/officeDocument/2006/relationships/notesSlide"/><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notesSlides/notesSlide3.xml" Type="http://schemas.openxmlformats.org/officeDocument/2006/relationships/notesSlide"/><Relationship Id="rId108" Target="notesSlides/notesSlide4.xml" Type="http://schemas.openxmlformats.org/officeDocument/2006/relationships/notesSlide"/><Relationship Id="rId109" Target="notesSlides/notesSlide5.xml" Type="http://schemas.openxmlformats.org/officeDocument/2006/relationships/notesSlide"/><Relationship Id="rId11" Target="slides/slide6.xml" Type="http://schemas.openxmlformats.org/officeDocument/2006/relationships/slide"/><Relationship Id="rId110" Target="notesSlides/notesSlide6.xml" Type="http://schemas.openxmlformats.org/officeDocument/2006/relationships/notesSlide"/><Relationship Id="rId111" Target="notesSlides/notesSlide7.xml" Type="http://schemas.openxmlformats.org/officeDocument/2006/relationships/notesSlide"/><Relationship Id="rId112" Target="notesSlides/notesSlide8.xml" Type="http://schemas.openxmlformats.org/officeDocument/2006/relationships/notesSlide"/><Relationship Id="rId113" Target="fonts/font113.fntdata" Type="http://schemas.openxmlformats.org/officeDocument/2006/relationships/font"/><Relationship Id="rId114" Target="notesSlides/notesSlide9.xml" Type="http://schemas.openxmlformats.org/officeDocument/2006/relationships/notesSlide"/><Relationship Id="rId115" Target="notesSlides/notesSlide10.xml" Type="http://schemas.openxmlformats.org/officeDocument/2006/relationships/notesSlide"/><Relationship Id="rId116" Target="notesSlides/notesSlide11.xml" Type="http://schemas.openxmlformats.org/officeDocument/2006/relationships/notesSlide"/><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notesSlides/notesSlide12.xml" Type="http://schemas.openxmlformats.org/officeDocument/2006/relationships/notesSlide"/><Relationship Id="rId122" Target="notesSlides/notesSlide13.xml" Type="http://schemas.openxmlformats.org/officeDocument/2006/relationships/notesSlide"/><Relationship Id="rId123" Target="notesSlides/notesSlide14.xml" Type="http://schemas.openxmlformats.org/officeDocument/2006/relationships/notesSlide"/><Relationship Id="rId124" Target="notesSlides/notesSlide15.xml" Type="http://schemas.openxmlformats.org/officeDocument/2006/relationships/notesSlide"/><Relationship Id="rId125" Target="notesSlides/notesSlide16.xml" Type="http://schemas.openxmlformats.org/officeDocument/2006/relationships/notesSlide"/><Relationship Id="rId126" Target="notesSlides/notesSlide17.xml" Type="http://schemas.openxmlformats.org/officeDocument/2006/relationships/notesSlide"/><Relationship Id="rId127" Target="notesSlides/notesSlide18.xml" Type="http://schemas.openxmlformats.org/officeDocument/2006/relationships/notesSlide"/><Relationship Id="rId128" Target="fonts/font128.fntdata" Type="http://schemas.openxmlformats.org/officeDocument/2006/relationships/font"/><Relationship Id="rId129" Target="notesSlides/notesSlide19.xml" Type="http://schemas.openxmlformats.org/officeDocument/2006/relationships/notesSlide"/><Relationship Id="rId13" Target="slides/slide8.xml" Type="http://schemas.openxmlformats.org/officeDocument/2006/relationships/slide"/><Relationship Id="rId130" Target="fonts/font130.fntdata" Type="http://schemas.openxmlformats.org/officeDocument/2006/relationships/font"/><Relationship Id="rId131" Target="notesSlides/notesSlide20.xml" Type="http://schemas.openxmlformats.org/officeDocument/2006/relationships/notesSlide"/><Relationship Id="rId132" Target="notesSlides/notesSlide21.xml" Type="http://schemas.openxmlformats.org/officeDocument/2006/relationships/notesSlide"/><Relationship Id="rId133" Target="notesSlides/notesSlide22.xml" Type="http://schemas.openxmlformats.org/officeDocument/2006/relationships/notesSlide"/><Relationship Id="rId134" Target="notesSlides/notesSlide23.xml" Type="http://schemas.openxmlformats.org/officeDocument/2006/relationships/notesSlide"/><Relationship Id="rId135" Target="notesSlides/notesSlide24.xml" Type="http://schemas.openxmlformats.org/officeDocument/2006/relationships/notesSlide"/><Relationship Id="rId136" Target="notesSlides/notesSlide25.xml" Type="http://schemas.openxmlformats.org/officeDocument/2006/relationships/notesSlide"/><Relationship Id="rId137" Target="notesSlides/notesSlide26.xml" Type="http://schemas.openxmlformats.org/officeDocument/2006/relationships/notesSlide"/><Relationship Id="rId138" Target="notesSlides/notesSlide27.xml" Type="http://schemas.openxmlformats.org/officeDocument/2006/relationships/notesSlide"/><Relationship Id="rId139" Target="fonts/font139.fntdata" Type="http://schemas.openxmlformats.org/officeDocument/2006/relationships/font"/><Relationship Id="rId14" Target="slides/slide9.xml" Type="http://schemas.openxmlformats.org/officeDocument/2006/relationships/slide"/><Relationship Id="rId140" Target="notesSlides/notesSlide28.xml" Type="http://schemas.openxmlformats.org/officeDocument/2006/relationships/notesSlide"/><Relationship Id="rId141" Target="notesSlides/notesSlide29.xml" Type="http://schemas.openxmlformats.org/officeDocument/2006/relationships/notesSlide"/><Relationship Id="rId142" Target="notesSlides/notesSlide30.xml" Type="http://schemas.openxmlformats.org/officeDocument/2006/relationships/notesSlide"/><Relationship Id="rId143" Target="notesSlides/notesSlide31.xml" Type="http://schemas.openxmlformats.org/officeDocument/2006/relationships/notesSlide"/><Relationship Id="rId144" Target="fonts/font144.fntdata" Type="http://schemas.openxmlformats.org/officeDocument/2006/relationships/font"/><Relationship Id="rId145" Target="fonts/font145.fntdata" Type="http://schemas.openxmlformats.org/officeDocument/2006/relationships/font"/><Relationship Id="rId146" Target="fonts/font146.fntdata" Type="http://schemas.openxmlformats.org/officeDocument/2006/relationships/font"/><Relationship Id="rId147" Target="notesSlides/notesSlide32.xml" Type="http://schemas.openxmlformats.org/officeDocument/2006/relationships/notesSlide"/><Relationship Id="rId148" Target="notesSlides/notesSlide33.xml" Type="http://schemas.openxmlformats.org/officeDocument/2006/relationships/notesSlide"/><Relationship Id="rId149" Target="notesSlides/notesSlide34.xml" Type="http://schemas.openxmlformats.org/officeDocument/2006/relationships/notesSlide"/><Relationship Id="rId15" Target="slides/slide10.xml" Type="http://schemas.openxmlformats.org/officeDocument/2006/relationships/slide"/><Relationship Id="rId150" Target="notesSlides/notesSlide35.xml" Type="http://schemas.openxmlformats.org/officeDocument/2006/relationships/notesSlide"/><Relationship Id="rId151" Target="notesSlides/notesSlide36.xml" Type="http://schemas.openxmlformats.org/officeDocument/2006/relationships/note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notesMasters/notesMaster1.xml" Type="http://schemas.openxmlformats.org/officeDocument/2006/relationships/notesMaster"/><Relationship Id="rId99" Target="theme/theme2.xml" Type="http://schemas.openxmlformats.org/officeDocument/2006/relationships/them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6.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5.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7.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9.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0.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Build IESF as a brand that is built on embracing and integrating diverse cultures, perspectives, and experiences from around the world. </a:t>
            </a:r>
          </a:p>
          <a:p>
            <a:r>
              <a:rPr lang="en-US"/>
              <a:t/>
            </a:r>
          </a:p>
          <a:p>
            <a:r>
              <a:rPr lang="en-US"/>
              <a:t>This approach highlights the value of inclusivity and promotes a global outlook, where diversity is not just acknowledged but celebrated and incorporated into the core identity of an organization or individual. </a:t>
            </a:r>
          </a:p>
          <a:p>
            <a:r>
              <a:rPr lang="en-US"/>
              <a:t/>
            </a:r>
          </a:p>
          <a:p>
            <a:r>
              <a:rPr lang="en-US"/>
              <a:t>It reflects an openness to different viewpoints, backgrounds, and practices, fostering a more inclusive and globally connected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3.png" Type="http://schemas.openxmlformats.org/officeDocument/2006/relationships/image"/><Relationship Id="rId5" Target="../media/image2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png" Type="http://schemas.openxmlformats.org/officeDocument/2006/relationships/image"/><Relationship Id="rId12" Target="../media/image38.png" Type="http://schemas.openxmlformats.org/officeDocument/2006/relationships/image"/><Relationship Id="rId13" Target="../media/image39.png" Type="http://schemas.openxmlformats.org/officeDocument/2006/relationships/image"/><Relationship Id="rId14" Target="../media/image40.png" Type="http://schemas.openxmlformats.org/officeDocument/2006/relationships/image"/><Relationship Id="rId2" Target="../media/image7.png" Type="http://schemas.openxmlformats.org/officeDocument/2006/relationships/image"/><Relationship Id="rId3" Target="../media/image3.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png" Type="http://schemas.openxmlformats.org/officeDocument/2006/relationships/image"/><Relationship Id="rId4" Target="../media/image4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13" Target="https://www.linkedin.com/company/international-executive-search-federation/" TargetMode="External" Type="http://schemas.openxmlformats.org/officeDocument/2006/relationships/hyperlink"/><Relationship Id="rId14" Target="http://www.iesf.com" TargetMode="External" Type="http://schemas.openxmlformats.org/officeDocument/2006/relationships/hyperlink"/><Relationship Id="rId2" Target="https://www.linkedin.com/company/international-executive-search-federation/" TargetMode="External" Type="http://schemas.openxmlformats.org/officeDocument/2006/relationships/hyperlink"/><Relationship Id="rId3" Target="../media/image4.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4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 Id="rId3" Target="../media/image65.png" Type="http://schemas.openxmlformats.org/officeDocument/2006/relationships/image"/><Relationship Id="rId4" Target="../media/image6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svg" Type="http://schemas.openxmlformats.org/officeDocument/2006/relationships/image"/><Relationship Id="rId4" Target="../media/image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 Id="rId3" Target="../media/image7.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 Id="rId3" Target="../media/image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1.png" Type="http://schemas.openxmlformats.org/officeDocument/2006/relationships/image"/><Relationship Id="rId4" Target="../media/image8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3.png" Type="http://schemas.openxmlformats.org/officeDocument/2006/relationships/image"/><Relationship Id="rId4"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7.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6.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png" Type="http://schemas.openxmlformats.org/officeDocument/2006/relationships/image"/><Relationship Id="rId5" Target="../media/image89.png" Type="http://schemas.openxmlformats.org/officeDocument/2006/relationships/image"/><Relationship Id="rId6" Target="../media/image90.svg" Type="http://schemas.openxmlformats.org/officeDocument/2006/relationships/image"/><Relationship Id="rId7" Target="../media/image91.png" Type="http://schemas.openxmlformats.org/officeDocument/2006/relationships/image"/><Relationship Id="rId8" Target="../media/image92.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9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pn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png" Type="http://schemas.openxmlformats.org/officeDocument/2006/relationships/image"/><Relationship Id="rId4" Target="../media/image96.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97.jpeg" Type="http://schemas.openxmlformats.org/officeDocument/2006/relationships/image"/><Relationship Id="rId6" Target="../media/image98.png" Type="http://schemas.openxmlformats.org/officeDocument/2006/relationships/image"/><Relationship Id="rId7" Target="../media/image99.svg" Type="http://schemas.openxmlformats.org/officeDocument/2006/relationships/image"/><Relationship Id="rId8" Target="../media/image100.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01.png" Type="http://schemas.openxmlformats.org/officeDocument/2006/relationships/image"/><Relationship Id="rId4" Target="../media/image3.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3.png" Type="http://schemas.openxmlformats.org/officeDocument/2006/relationships/image"/><Relationship Id="rId4" Target="../media/image103.jpeg" Type="http://schemas.openxmlformats.org/officeDocument/2006/relationships/image"/><Relationship Id="rId5" Target="../media/image104.jpeg" Type="http://schemas.openxmlformats.org/officeDocument/2006/relationships/image"/><Relationship Id="rId6" Target="../media/image105.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 Id="rId4" Target="../media/image106.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 Id="rId4" Target="../media/image107.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7.png" Type="http://schemas.openxmlformats.org/officeDocument/2006/relationships/image"/><Relationship Id="rId11" Target="../media/image118.svg" Type="http://schemas.openxmlformats.org/officeDocument/2006/relationships/image"/><Relationship Id="rId2" Target="../media/image110.png" Type="http://schemas.openxmlformats.org/officeDocument/2006/relationships/image"/><Relationship Id="rId3" Target="../media/image3.png" Type="http://schemas.openxmlformats.org/officeDocument/2006/relationships/image"/><Relationship Id="rId4" Target="../media/image111.png" Type="http://schemas.openxmlformats.org/officeDocument/2006/relationships/image"/><Relationship Id="rId5" Target="../media/image112.png" Type="http://schemas.openxmlformats.org/officeDocument/2006/relationships/image"/><Relationship Id="rId6" Target="../media/image113.png" Type="http://schemas.openxmlformats.org/officeDocument/2006/relationships/image"/><Relationship Id="rId7" Target="../media/image114.png" Type="http://schemas.openxmlformats.org/officeDocument/2006/relationships/image"/><Relationship Id="rId8" Target="../media/image115.png" Type="http://schemas.openxmlformats.org/officeDocument/2006/relationships/image"/><Relationship Id="rId9" Target="../media/image116.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 Id="rId4" Target="../media/image119.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20.jpe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21.png" Type="http://schemas.openxmlformats.org/officeDocument/2006/relationships/image"/><Relationship Id="rId6" Target="../media/image122.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3.png" Type="http://schemas.openxmlformats.org/officeDocument/2006/relationships/image"/><Relationship Id="rId4" Target="../media/image123.jpe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3.png" Type="http://schemas.openxmlformats.org/officeDocument/2006/relationships/image"/><Relationship Id="rId4" Target="../media/image124.png" Type="http://schemas.openxmlformats.org/officeDocument/2006/relationships/image"/><Relationship Id="rId5" Target="../media/image125.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3.png" Type="http://schemas.openxmlformats.org/officeDocument/2006/relationships/image"/><Relationship Id="rId4" Target="../media/image126.jpe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3.png" Type="http://schemas.openxmlformats.org/officeDocument/2006/relationships/image"/><Relationship Id="rId4" Target="../media/image127.png" Type="http://schemas.openxmlformats.org/officeDocument/2006/relationships/image"/><Relationship Id="rId5" Target="../media/image128.png" Type="http://schemas.openxmlformats.org/officeDocument/2006/relationships/image"/><Relationship Id="rId6" Target="../media/image129.png" Type="http://schemas.openxmlformats.org/officeDocument/2006/relationships/image"/><Relationship Id="rId7" Target="../media/image130.png" Type="http://schemas.openxmlformats.org/officeDocument/2006/relationships/image"/><Relationship Id="rId8" Target="../media/image131.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2" Target="../notesSlides/notesSlide24.xml" Type="http://schemas.openxmlformats.org/officeDocument/2006/relationships/notesSlide"/><Relationship Id="rId3" Target="../media/image3.png" Type="http://schemas.openxmlformats.org/officeDocument/2006/relationships/image"/><Relationship Id="rId4" Target="../media/image126.jpe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8.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3.png" Type="http://schemas.openxmlformats.org/officeDocument/2006/relationships/image"/><Relationship Id="rId4" Target="../media/image138.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png" Type="http://schemas.openxmlformats.org/officeDocument/2006/relationships/image"/><Relationship Id="rId4" Target="../media/image139.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6.png" Type="http://schemas.openxmlformats.org/officeDocument/2006/relationships/image"/><Relationship Id="rId11" Target="../media/image147.svg" Type="http://schemas.openxmlformats.org/officeDocument/2006/relationships/image"/><Relationship Id="rId2" Target="../notesSlides/notesSlide27.xml" Type="http://schemas.openxmlformats.org/officeDocument/2006/relationships/notesSlide"/><Relationship Id="rId3" Target="../media/image3.png" Type="http://schemas.openxmlformats.org/officeDocument/2006/relationships/image"/><Relationship Id="rId4" Target="../media/image140.png" Type="http://schemas.openxmlformats.org/officeDocument/2006/relationships/image"/><Relationship Id="rId5" Target="../media/image141.png" Type="http://schemas.openxmlformats.org/officeDocument/2006/relationships/image"/><Relationship Id="rId6" Target="../media/image142.svg" Type="http://schemas.openxmlformats.org/officeDocument/2006/relationships/image"/><Relationship Id="rId7" Target="../media/image143.png" Type="http://schemas.openxmlformats.org/officeDocument/2006/relationships/image"/><Relationship Id="rId8" Target="../media/image144.png" Type="http://schemas.openxmlformats.org/officeDocument/2006/relationships/image"/><Relationship Id="rId9" Target="../media/image145.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2.png" Type="http://schemas.openxmlformats.org/officeDocument/2006/relationships/image"/><Relationship Id="rId2" Target="../notesSlides/notesSlide28.xml" Type="http://schemas.openxmlformats.org/officeDocument/2006/relationships/notesSlide"/><Relationship Id="rId3" Target="../media/image3.png" Type="http://schemas.openxmlformats.org/officeDocument/2006/relationships/image"/><Relationship Id="rId4" Target="../media/image148.png" Type="http://schemas.openxmlformats.org/officeDocument/2006/relationships/image"/><Relationship Id="rId5" Target="../media/image149.svg" Type="http://schemas.openxmlformats.org/officeDocument/2006/relationships/image"/><Relationship Id="rId6" Target="../media/image144.png" Type="http://schemas.openxmlformats.org/officeDocument/2006/relationships/image"/><Relationship Id="rId7" Target="../media/image145.svg" Type="http://schemas.openxmlformats.org/officeDocument/2006/relationships/image"/><Relationship Id="rId8" Target="../media/image150.png" Type="http://schemas.openxmlformats.org/officeDocument/2006/relationships/image"/><Relationship Id="rId9" Target="../media/image151.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53.jpe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54.gif" Type="http://schemas.openxmlformats.org/officeDocument/2006/relationships/image"/><Relationship Id="rId6" Target="../media/image155.png" Type="http://schemas.openxmlformats.org/officeDocument/2006/relationships/image"/><Relationship Id="rId7" Target="../media/image156.svg" Type="http://schemas.openxmlformats.org/officeDocument/2006/relationships/image"/><Relationship Id="rId8" Target="../media/image157.png" Type="http://schemas.openxmlformats.org/officeDocument/2006/relationships/image"/><Relationship Id="rId9" Target="../media/image158.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7.svg" Type="http://schemas.openxmlformats.org/officeDocument/2006/relationships/image"/><Relationship Id="rId11" Target="../media/image168.png" Type="http://schemas.openxmlformats.org/officeDocument/2006/relationships/image"/><Relationship Id="rId12" Target="../media/image169.svg" Type="http://schemas.openxmlformats.org/officeDocument/2006/relationships/image"/><Relationship Id="rId13" Target="../media/image170.png" Type="http://schemas.openxmlformats.org/officeDocument/2006/relationships/image"/><Relationship Id="rId14" Target="../media/image171.svg" Type="http://schemas.openxmlformats.org/officeDocument/2006/relationships/image"/><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62.png" Type="http://schemas.openxmlformats.org/officeDocument/2006/relationships/image"/><Relationship Id="rId6" Target="../media/image163.svg" Type="http://schemas.openxmlformats.org/officeDocument/2006/relationships/image"/><Relationship Id="rId7" Target="../media/image164.png" Type="http://schemas.openxmlformats.org/officeDocument/2006/relationships/image"/><Relationship Id="rId8" Target="../media/image165.svg" Type="http://schemas.openxmlformats.org/officeDocument/2006/relationships/image"/><Relationship Id="rId9" Target="../media/image166.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7.svg" Type="http://schemas.openxmlformats.org/officeDocument/2006/relationships/image"/><Relationship Id="rId11" Target="../media/image178.png" Type="http://schemas.openxmlformats.org/officeDocument/2006/relationships/image"/><Relationship Id="rId12" Target="../media/image179.svg" Type="http://schemas.openxmlformats.org/officeDocument/2006/relationships/image"/><Relationship Id="rId13" Target="../media/image3.png" Type="http://schemas.openxmlformats.org/officeDocument/2006/relationships/image"/><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72.png" Type="http://schemas.openxmlformats.org/officeDocument/2006/relationships/image"/><Relationship Id="rId6" Target="../media/image173.svg" Type="http://schemas.openxmlformats.org/officeDocument/2006/relationships/image"/><Relationship Id="rId7" Target="../media/image174.png" Type="http://schemas.openxmlformats.org/officeDocument/2006/relationships/image"/><Relationship Id="rId8" Target="../media/image175.svg" Type="http://schemas.openxmlformats.org/officeDocument/2006/relationships/image"/><Relationship Id="rId9" Target="../media/image176.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5.svg" Type="http://schemas.openxmlformats.org/officeDocument/2006/relationships/image"/><Relationship Id="rId11" Target="../media/image170.png" Type="http://schemas.openxmlformats.org/officeDocument/2006/relationships/image"/><Relationship Id="rId12" Target="../media/image171.svg" Type="http://schemas.openxmlformats.org/officeDocument/2006/relationships/image"/><Relationship Id="rId13" Target="../media/image186.png" Type="http://schemas.openxmlformats.org/officeDocument/2006/relationships/image"/><Relationship Id="rId14" Target="../media/image187.svg" Type="http://schemas.openxmlformats.org/officeDocument/2006/relationships/image"/><Relationship Id="rId15" Target="../media/image3.png" Type="http://schemas.openxmlformats.org/officeDocument/2006/relationships/image"/><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80.png" Type="http://schemas.openxmlformats.org/officeDocument/2006/relationships/image"/><Relationship Id="rId6" Target="../media/image181.svg" Type="http://schemas.openxmlformats.org/officeDocument/2006/relationships/image"/><Relationship Id="rId7" Target="../media/image182.png" Type="http://schemas.openxmlformats.org/officeDocument/2006/relationships/image"/><Relationship Id="rId8" Target="../media/image183.svg" Type="http://schemas.openxmlformats.org/officeDocument/2006/relationships/image"/><Relationship Id="rId9" Target="../media/image18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png" Type="http://schemas.openxmlformats.org/officeDocument/2006/relationships/image"/><Relationship Id="rId4" Target="../media/image3.png" Type="http://schemas.openxmlformats.org/officeDocument/2006/relationships/image"/><Relationship Id="rId5" Target="../media/image19.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62.png" Type="http://schemas.openxmlformats.org/officeDocument/2006/relationships/image"/><Relationship Id="rId6" Target="../media/image163.svg" Type="http://schemas.openxmlformats.org/officeDocument/2006/relationships/image"/><Relationship Id="rId7" Target="../media/image188.png" Type="http://schemas.openxmlformats.org/officeDocument/2006/relationships/image"/><Relationship Id="rId8" Target="../media/image189.svg" Type="http://schemas.openxmlformats.org/officeDocument/2006/relationships/image"/><Relationship Id="rId9" Target="../media/image3.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62.png" Type="http://schemas.openxmlformats.org/officeDocument/2006/relationships/image"/><Relationship Id="rId6" Target="../media/image163.svg" Type="http://schemas.openxmlformats.org/officeDocument/2006/relationships/image"/><Relationship Id="rId7" Target="../media/image188.png" Type="http://schemas.openxmlformats.org/officeDocument/2006/relationships/image"/><Relationship Id="rId8" Target="../media/image189.svg" Type="http://schemas.openxmlformats.org/officeDocument/2006/relationships/image"/><Relationship Id="rId9" Target="../media/image3.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5.svg" Type="http://schemas.openxmlformats.org/officeDocument/2006/relationships/image"/><Relationship Id="rId11" Target="../media/image3.png" Type="http://schemas.openxmlformats.org/officeDocument/2006/relationships/image"/><Relationship Id="rId2" Target="../media/image159.jpeg" Type="http://schemas.openxmlformats.org/officeDocument/2006/relationships/image"/><Relationship Id="rId3" Target="../media/image160.png" Type="http://schemas.openxmlformats.org/officeDocument/2006/relationships/image"/><Relationship Id="rId4" Target="../media/image161.svg" Type="http://schemas.openxmlformats.org/officeDocument/2006/relationships/image"/><Relationship Id="rId5" Target="../media/image190.png" Type="http://schemas.openxmlformats.org/officeDocument/2006/relationships/image"/><Relationship Id="rId6" Target="../media/image191.svg" Type="http://schemas.openxmlformats.org/officeDocument/2006/relationships/image"/><Relationship Id="rId7" Target="../media/image192.png" Type="http://schemas.openxmlformats.org/officeDocument/2006/relationships/image"/><Relationship Id="rId8" Target="../media/image193.svg" Type="http://schemas.openxmlformats.org/officeDocument/2006/relationships/image"/><Relationship Id="rId9" Target="../media/image194.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96.png" Type="http://schemas.openxmlformats.org/officeDocument/2006/relationships/image"/><Relationship Id="rId6" Target="../media/image197.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3.png" Type="http://schemas.openxmlformats.org/officeDocument/2006/relationships/image"/><Relationship Id="rId4" Target="../media/image198.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3.png" Type="http://schemas.openxmlformats.org/officeDocument/2006/relationships/image"/><Relationship Id="rId4" Target="../media/image198.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99.png" Type="http://schemas.openxmlformats.org/officeDocument/2006/relationships/image"/><Relationship Id="rId6" Target="../media/image200.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3.png" Type="http://schemas.openxmlformats.org/officeDocument/2006/relationships/image"/><Relationship Id="rId4" Target="../media/image201.png" Type="http://schemas.openxmlformats.org/officeDocument/2006/relationships/image"/><Relationship Id="rId5" Target="../media/image202.svg" Type="http://schemas.openxmlformats.org/officeDocument/2006/relationships/image"/><Relationship Id="rId6" Target="../media/image203.png" Type="http://schemas.openxmlformats.org/officeDocument/2006/relationships/image"/><Relationship Id="rId7" Target="../media/image204.png" Type="http://schemas.openxmlformats.org/officeDocument/2006/relationships/image"/><Relationship Id="rId8" Target="../media/image205.sv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3.png" Type="http://schemas.openxmlformats.org/officeDocument/2006/relationships/image"/><Relationship Id="rId4" Target="../media/image20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pn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3.png" Type="http://schemas.openxmlformats.org/officeDocument/2006/relationships/image"/><Relationship Id="rId4" Target="../media/image207.jpe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08.png" Type="http://schemas.openxmlformats.org/officeDocument/2006/relationships/image"/><Relationship Id="rId6" Target="../media/image209.svg" Type="http://schemas.openxmlformats.org/officeDocument/2006/relationships/image"/><Relationship Id="rId7" Target="../media/image210.png" Type="http://schemas.openxmlformats.org/officeDocument/2006/relationships/image"/><Relationship Id="rId8" Target="../media/image211.sv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13" Target="https://www.linkedin.com/company/international-executive-search-federation/" TargetMode="External" Type="http://schemas.openxmlformats.org/officeDocument/2006/relationships/hyperlink"/><Relationship Id="rId2" Target="https://www.linkedin.com/company/international-executive-search-federation/" TargetMode="External" Type="http://schemas.openxmlformats.org/officeDocument/2006/relationships/hyperlink"/><Relationship Id="rId3" Target="../media/image4.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4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69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567345" y="4907091"/>
            <a:ext cx="14399279" cy="3101061"/>
          </a:xfrm>
          <a:prstGeom prst="rect">
            <a:avLst/>
          </a:prstGeom>
        </p:spPr>
        <p:txBody>
          <a:bodyPr anchor="t" rtlCol="false" tIns="0" lIns="0" bIns="0" rIns="0">
            <a:spAutoFit/>
          </a:bodyPr>
          <a:lstStyle/>
          <a:p>
            <a:pPr algn="l">
              <a:lnSpc>
                <a:spcPts val="4860"/>
              </a:lnSpc>
            </a:pPr>
            <a:r>
              <a:rPr lang="en-US" sz="5400">
                <a:solidFill>
                  <a:srgbClr val="000000"/>
                </a:solidFill>
                <a:latin typeface="Montserrat Light"/>
                <a:ea typeface="Montserrat Light"/>
                <a:cs typeface="Montserrat Light"/>
                <a:sym typeface="Montserrat Light"/>
              </a:rPr>
              <a:t>SUCCESSFULLY</a:t>
            </a:r>
          </a:p>
          <a:p>
            <a:pPr algn="l">
              <a:lnSpc>
                <a:spcPts val="4860"/>
              </a:lnSpc>
            </a:pPr>
            <a:r>
              <a:rPr lang="en-US" sz="5400">
                <a:solidFill>
                  <a:srgbClr val="000000"/>
                </a:solidFill>
                <a:latin typeface="Montserrat Light"/>
                <a:ea typeface="Montserrat Light"/>
                <a:cs typeface="Montserrat Light"/>
                <a:sym typeface="Montserrat Light"/>
              </a:rPr>
              <a:t>DELIVERING LOCAL</a:t>
            </a:r>
          </a:p>
          <a:p>
            <a:pPr algn="l">
              <a:lnSpc>
                <a:spcPts val="4860"/>
              </a:lnSpc>
            </a:pPr>
            <a:r>
              <a:rPr lang="en-US" sz="5400">
                <a:solidFill>
                  <a:srgbClr val="000000"/>
                </a:solidFill>
                <a:latin typeface="Montserrat Light"/>
                <a:ea typeface="Montserrat Light"/>
                <a:cs typeface="Montserrat Light"/>
                <a:sym typeface="Montserrat Light"/>
              </a:rPr>
              <a:t>EXECUTIVE TALENT</a:t>
            </a:r>
          </a:p>
          <a:p>
            <a:pPr algn="l">
              <a:lnSpc>
                <a:spcPts val="4860"/>
              </a:lnSpc>
            </a:pPr>
            <a:r>
              <a:rPr lang="en-US" sz="5400" b="true">
                <a:solidFill>
                  <a:srgbClr val="5C77B9"/>
                </a:solidFill>
                <a:latin typeface="Montserrat Bold"/>
                <a:ea typeface="Montserrat Bold"/>
                <a:cs typeface="Montserrat Bold"/>
                <a:sym typeface="Montserrat Bold"/>
              </a:rPr>
              <a:t>THROUGH A</a:t>
            </a:r>
          </a:p>
          <a:p>
            <a:pPr algn="l">
              <a:lnSpc>
                <a:spcPts val="4860"/>
              </a:lnSpc>
            </a:pPr>
            <a:r>
              <a:rPr lang="en-US" sz="5400" b="true">
                <a:solidFill>
                  <a:srgbClr val="5C77B9"/>
                </a:solidFill>
                <a:latin typeface="Montserrat Bold"/>
                <a:ea typeface="Montserrat Bold"/>
                <a:cs typeface="Montserrat Bold"/>
                <a:sym typeface="Montserrat Bold"/>
              </a:rPr>
              <a:t>GLOBAL NETWORK</a:t>
            </a:r>
          </a:p>
        </p:txBody>
      </p:sp>
      <p:grpSp>
        <p:nvGrpSpPr>
          <p:cNvPr name="Group 3" id="3"/>
          <p:cNvGrpSpPr/>
          <p:nvPr/>
        </p:nvGrpSpPr>
        <p:grpSpPr>
          <a:xfrm rot="0">
            <a:off x="1651888" y="3725732"/>
            <a:ext cx="6004213" cy="511386"/>
            <a:chOff x="0" y="0"/>
            <a:chExt cx="8005617" cy="681848"/>
          </a:xfrm>
        </p:grpSpPr>
        <p:sp>
          <p:nvSpPr>
            <p:cNvPr name="Freeform 4" id="4"/>
            <p:cNvSpPr/>
            <p:nvPr/>
          </p:nvSpPr>
          <p:spPr>
            <a:xfrm flipH="false" flipV="false" rot="0">
              <a:off x="0" y="0"/>
              <a:ext cx="8005576" cy="681863"/>
            </a:xfrm>
            <a:custGeom>
              <a:avLst/>
              <a:gdLst/>
              <a:ahLst/>
              <a:cxnLst/>
              <a:rect r="r" b="b" t="t" l="l"/>
              <a:pathLst>
                <a:path h="681863" w="8005576">
                  <a:moveTo>
                    <a:pt x="0" y="0"/>
                  </a:moveTo>
                  <a:lnTo>
                    <a:pt x="8005576" y="0"/>
                  </a:lnTo>
                  <a:lnTo>
                    <a:pt x="8005576" y="681863"/>
                  </a:lnTo>
                  <a:lnTo>
                    <a:pt x="0" y="681863"/>
                  </a:lnTo>
                  <a:close/>
                </a:path>
              </a:pathLst>
            </a:custGeom>
            <a:solidFill>
              <a:srgbClr val="2D3A5F"/>
            </a:solidFill>
          </p:spPr>
        </p:sp>
      </p:grpSp>
      <p:sp>
        <p:nvSpPr>
          <p:cNvPr name="Freeform 5" id="5"/>
          <p:cNvSpPr/>
          <p:nvPr/>
        </p:nvSpPr>
        <p:spPr>
          <a:xfrm flipH="false" flipV="false" rot="0">
            <a:off x="1651888" y="1207279"/>
            <a:ext cx="7836464" cy="2230378"/>
          </a:xfrm>
          <a:custGeom>
            <a:avLst/>
            <a:gdLst/>
            <a:ahLst/>
            <a:cxnLst/>
            <a:rect r="r" b="b" t="t" l="l"/>
            <a:pathLst>
              <a:path h="2230378" w="7836464">
                <a:moveTo>
                  <a:pt x="0" y="0"/>
                </a:moveTo>
                <a:lnTo>
                  <a:pt x="7836465" y="0"/>
                </a:lnTo>
                <a:lnTo>
                  <a:pt x="7836465" y="2230377"/>
                </a:lnTo>
                <a:lnTo>
                  <a:pt x="0" y="2230377"/>
                </a:lnTo>
                <a:lnTo>
                  <a:pt x="0" y="0"/>
                </a:lnTo>
                <a:close/>
              </a:path>
            </a:pathLst>
          </a:custGeom>
          <a:blipFill>
            <a:blip r:embed="rId3"/>
            <a:stretch>
              <a:fillRect l="0" t="-216" r="0" b="-216"/>
            </a:stretch>
          </a:blipFill>
        </p:spPr>
      </p:sp>
      <p:grpSp>
        <p:nvGrpSpPr>
          <p:cNvPr name="Group 6" id="6"/>
          <p:cNvGrpSpPr/>
          <p:nvPr/>
        </p:nvGrpSpPr>
        <p:grpSpPr>
          <a:xfrm rot="0">
            <a:off x="13575322" y="0"/>
            <a:ext cx="4712676" cy="10287000"/>
            <a:chOff x="0" y="0"/>
            <a:chExt cx="6283568" cy="13716000"/>
          </a:xfrm>
        </p:grpSpPr>
        <p:sp>
          <p:nvSpPr>
            <p:cNvPr name="Freeform 7" id="7"/>
            <p:cNvSpPr/>
            <p:nvPr/>
          </p:nvSpPr>
          <p:spPr>
            <a:xfrm flipH="false" flipV="false" rot="0">
              <a:off x="0" y="0"/>
              <a:ext cx="6283579" cy="13716000"/>
            </a:xfrm>
            <a:custGeom>
              <a:avLst/>
              <a:gdLst/>
              <a:ahLst/>
              <a:cxnLst/>
              <a:rect r="r" b="b" t="t" l="l"/>
              <a:pathLst>
                <a:path h="13716000" w="6283579">
                  <a:moveTo>
                    <a:pt x="0" y="0"/>
                  </a:moveTo>
                  <a:lnTo>
                    <a:pt x="6283579" y="0"/>
                  </a:lnTo>
                  <a:lnTo>
                    <a:pt x="6283579" y="13716000"/>
                  </a:lnTo>
                  <a:lnTo>
                    <a:pt x="0" y="13716000"/>
                  </a:lnTo>
                  <a:close/>
                </a:path>
              </a:pathLst>
            </a:custGeom>
            <a:solidFill>
              <a:srgbClr val="2D3A5F"/>
            </a:solidFill>
          </p:spPr>
        </p:sp>
      </p:grpSp>
      <p:grpSp>
        <p:nvGrpSpPr>
          <p:cNvPr name="Group 8" id="8"/>
          <p:cNvGrpSpPr/>
          <p:nvPr/>
        </p:nvGrpSpPr>
        <p:grpSpPr>
          <a:xfrm rot="0">
            <a:off x="10829866" y="2484284"/>
            <a:ext cx="5691348" cy="569134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t="0" r="-25000" b="0"/>
              </a:stretch>
            </a:blipFill>
          </p:spPr>
        </p:sp>
      </p:grpSp>
      <p:sp>
        <p:nvSpPr>
          <p:cNvPr name="TextBox 10" id="10"/>
          <p:cNvSpPr txBox="true"/>
          <p:nvPr/>
        </p:nvSpPr>
        <p:spPr>
          <a:xfrm rot="0">
            <a:off x="1808371" y="3851123"/>
            <a:ext cx="8380363" cy="289179"/>
          </a:xfrm>
          <a:prstGeom prst="rect">
            <a:avLst/>
          </a:prstGeom>
        </p:spPr>
        <p:txBody>
          <a:bodyPr anchor="t" rtlCol="false" tIns="0" lIns="0" bIns="0" rIns="0">
            <a:spAutoFit/>
          </a:bodyPr>
          <a:lstStyle/>
          <a:p>
            <a:pPr algn="l">
              <a:lnSpc>
                <a:spcPts val="2268"/>
              </a:lnSpc>
            </a:pPr>
            <a:r>
              <a:rPr lang="en-US" sz="2100" b="true">
                <a:solidFill>
                  <a:srgbClr val="FFFFFF"/>
                </a:solidFill>
                <a:latin typeface="Montserrat Bold"/>
                <a:ea typeface="Montserrat Bold"/>
                <a:cs typeface="Montserrat Bold"/>
                <a:sym typeface="Montserrat Bold"/>
              </a:rPr>
              <a:t>Annual Meeting - Thursday October 10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1E1E1"/>
        </a:solidFill>
      </p:bgPr>
    </p:bg>
    <p:spTree>
      <p:nvGrpSpPr>
        <p:cNvPr id="1" name=""/>
        <p:cNvGrpSpPr/>
        <p:nvPr/>
      </p:nvGrpSpPr>
      <p:grpSpPr>
        <a:xfrm>
          <a:off x="0" y="0"/>
          <a:ext cx="0" cy="0"/>
          <a:chOff x="0" y="0"/>
          <a:chExt cx="0" cy="0"/>
        </a:xfrm>
      </p:grpSpPr>
      <p:sp>
        <p:nvSpPr>
          <p:cNvPr name="TextBox 2" id="2"/>
          <p:cNvSpPr txBox="true"/>
          <p:nvPr/>
        </p:nvSpPr>
        <p:spPr>
          <a:xfrm rot="0">
            <a:off x="1034807" y="1066800"/>
            <a:ext cx="11108108" cy="1174750"/>
          </a:xfrm>
          <a:prstGeom prst="rect">
            <a:avLst/>
          </a:prstGeom>
        </p:spPr>
        <p:txBody>
          <a:bodyPr anchor="t" rtlCol="false" tIns="0" lIns="0" bIns="0" rIns="0">
            <a:spAutoFit/>
          </a:bodyPr>
          <a:lstStyle/>
          <a:p>
            <a:pPr algn="l" marL="0" indent="0" lvl="0">
              <a:lnSpc>
                <a:spcPts val="9200"/>
              </a:lnSpc>
              <a:spcBef>
                <a:spcPct val="0"/>
              </a:spcBef>
            </a:pPr>
            <a:r>
              <a:rPr lang="en-US" b="true" sz="8000">
                <a:solidFill>
                  <a:srgbClr val="21488A"/>
                </a:solidFill>
                <a:latin typeface="Montserrat Heavy"/>
                <a:ea typeface="Montserrat Heavy"/>
                <a:cs typeface="Montserrat Heavy"/>
                <a:sym typeface="Montserrat Heavy"/>
              </a:rPr>
              <a:t>Some Indicators</a:t>
            </a:r>
          </a:p>
        </p:txBody>
      </p:sp>
      <p:sp>
        <p:nvSpPr>
          <p:cNvPr name="AutoShape 3" id="3"/>
          <p:cNvSpPr/>
          <p:nvPr/>
        </p:nvSpPr>
        <p:spPr>
          <a:xfrm>
            <a:off x="1028700" y="9248775"/>
            <a:ext cx="16230600" cy="0"/>
          </a:xfrm>
          <a:prstGeom prst="line">
            <a:avLst/>
          </a:prstGeom>
          <a:ln cap="flat" w="19050">
            <a:solidFill>
              <a:srgbClr val="21488A"/>
            </a:solidFill>
            <a:prstDash val="solid"/>
            <a:headEnd type="none" len="sm" w="sm"/>
            <a:tailEnd type="none" len="sm" w="sm"/>
          </a:ln>
        </p:spPr>
      </p:sp>
      <p:pic>
        <p:nvPicPr>
          <p:cNvPr name="Picture 4" id="4"/>
          <p:cNvPicPr>
            <a:picLocks noChangeAspect="true"/>
          </p:cNvPicPr>
          <p:nvPr/>
        </p:nvPicPr>
        <p:blipFill>
          <a:blip r:embed="rId2"/>
          <a:stretch>
            <a:fillRect/>
          </a:stretch>
        </p:blipFill>
        <p:spPr>
          <a:xfrm rot="0">
            <a:off x="606210" y="4558136"/>
            <a:ext cx="5143165" cy="3000179"/>
          </a:xfrm>
          <a:prstGeom prst="rect">
            <a:avLst/>
          </a:prstGeom>
        </p:spPr>
      </p:pic>
      <p:pic>
        <p:nvPicPr>
          <p:cNvPr name="Picture 5" id="5"/>
          <p:cNvPicPr>
            <a:picLocks noChangeAspect="true"/>
          </p:cNvPicPr>
          <p:nvPr/>
        </p:nvPicPr>
        <p:blipFill>
          <a:blip r:embed="rId3"/>
          <a:stretch>
            <a:fillRect/>
          </a:stretch>
        </p:blipFill>
        <p:spPr>
          <a:xfrm rot="0">
            <a:off x="6571322" y="4558136"/>
            <a:ext cx="5143165" cy="3000179"/>
          </a:xfrm>
          <a:prstGeom prst="rect">
            <a:avLst/>
          </a:prstGeom>
        </p:spPr>
      </p:pic>
      <p:sp>
        <p:nvSpPr>
          <p:cNvPr name="TextBox 6" id="6"/>
          <p:cNvSpPr txBox="true"/>
          <p:nvPr/>
        </p:nvSpPr>
        <p:spPr>
          <a:xfrm rot="0">
            <a:off x="1847968" y="7662234"/>
            <a:ext cx="2659650" cy="1234440"/>
          </a:xfrm>
          <a:prstGeom prst="rect">
            <a:avLst/>
          </a:prstGeom>
        </p:spPr>
        <p:txBody>
          <a:bodyPr anchor="t" rtlCol="false" tIns="0" lIns="0" bIns="0" rIns="0">
            <a:spAutoFit/>
          </a:bodyPr>
          <a:lstStyle/>
          <a:p>
            <a:pPr algn="ctr">
              <a:lnSpc>
                <a:spcPts val="3359"/>
              </a:lnSpc>
            </a:pPr>
            <a:r>
              <a:rPr lang="en-US" b="true" sz="2400" spc="-72">
                <a:solidFill>
                  <a:srgbClr val="0C306D"/>
                </a:solidFill>
                <a:latin typeface="Montserrat Bold"/>
                <a:ea typeface="Montserrat Bold"/>
                <a:cs typeface="Montserrat Bold"/>
                <a:sym typeface="Montserrat Bold"/>
              </a:rPr>
              <a:t>ENGAGEMENT RATE  LINKED IN</a:t>
            </a:r>
          </a:p>
          <a:p>
            <a:pPr algn="ctr" marL="0" indent="0" lvl="0">
              <a:lnSpc>
                <a:spcPts val="3359"/>
              </a:lnSpc>
              <a:spcBef>
                <a:spcPct val="0"/>
              </a:spcBef>
            </a:pPr>
            <a:r>
              <a:rPr lang="en-US" b="true" sz="2400" spc="-72">
                <a:solidFill>
                  <a:srgbClr val="0C306D"/>
                </a:solidFill>
                <a:latin typeface="Montserrat Bold"/>
                <a:ea typeface="Montserrat Bold"/>
                <a:cs typeface="Montserrat Bold"/>
                <a:sym typeface="Montserrat Bold"/>
              </a:rPr>
              <a:t>FROM 4 TO 5,5 </a:t>
            </a:r>
          </a:p>
        </p:txBody>
      </p:sp>
      <p:sp>
        <p:nvSpPr>
          <p:cNvPr name="TextBox 7" id="7"/>
          <p:cNvSpPr txBox="true"/>
          <p:nvPr/>
        </p:nvSpPr>
        <p:spPr>
          <a:xfrm rot="0">
            <a:off x="7814175" y="7662234"/>
            <a:ext cx="2659650" cy="815340"/>
          </a:xfrm>
          <a:prstGeom prst="rect">
            <a:avLst/>
          </a:prstGeom>
        </p:spPr>
        <p:txBody>
          <a:bodyPr anchor="t" rtlCol="false" tIns="0" lIns="0" bIns="0" rIns="0">
            <a:spAutoFit/>
          </a:bodyPr>
          <a:lstStyle/>
          <a:p>
            <a:pPr algn="ctr" marL="0" indent="0" lvl="0">
              <a:lnSpc>
                <a:spcPts val="3359"/>
              </a:lnSpc>
              <a:spcBef>
                <a:spcPct val="0"/>
              </a:spcBef>
            </a:pPr>
            <a:r>
              <a:rPr lang="en-US" b="true" sz="2400" spc="-72">
                <a:solidFill>
                  <a:srgbClr val="0C306D"/>
                </a:solidFill>
                <a:latin typeface="Montserrat Bold"/>
                <a:ea typeface="Montserrat Bold"/>
                <a:cs typeface="Montserrat Bold"/>
                <a:sym typeface="Montserrat Bold"/>
              </a:rPr>
              <a:t>WEBSITE VISITS IESF.COM</a:t>
            </a:r>
          </a:p>
        </p:txBody>
      </p:sp>
      <p:sp>
        <p:nvSpPr>
          <p:cNvPr name="TextBox 8" id="8"/>
          <p:cNvSpPr txBox="true"/>
          <p:nvPr/>
        </p:nvSpPr>
        <p:spPr>
          <a:xfrm rot="0">
            <a:off x="13778192" y="7662234"/>
            <a:ext cx="2659650" cy="815340"/>
          </a:xfrm>
          <a:prstGeom prst="rect">
            <a:avLst/>
          </a:prstGeom>
        </p:spPr>
        <p:txBody>
          <a:bodyPr anchor="t" rtlCol="false" tIns="0" lIns="0" bIns="0" rIns="0">
            <a:spAutoFit/>
          </a:bodyPr>
          <a:lstStyle/>
          <a:p>
            <a:pPr algn="ctr" marL="0" indent="0" lvl="0">
              <a:lnSpc>
                <a:spcPts val="3359"/>
              </a:lnSpc>
              <a:spcBef>
                <a:spcPct val="0"/>
              </a:spcBef>
            </a:pPr>
            <a:r>
              <a:rPr lang="en-US" b="true" sz="2400" spc="-72">
                <a:solidFill>
                  <a:srgbClr val="0C306D"/>
                </a:solidFill>
                <a:latin typeface="Montserrat Bold"/>
                <a:ea typeface="Montserrat Bold"/>
                <a:cs typeface="Montserrat Bold"/>
                <a:sym typeface="Montserrat Bold"/>
              </a:rPr>
              <a:t>WEBSITE VISITS 2024 - 14.000</a:t>
            </a:r>
          </a:p>
        </p:txBody>
      </p:sp>
      <p:sp>
        <p:nvSpPr>
          <p:cNvPr name="Freeform 9" id="9"/>
          <p:cNvSpPr/>
          <p:nvPr/>
        </p:nvSpPr>
        <p:spPr>
          <a:xfrm flipH="false" flipV="false" rot="0">
            <a:off x="482738" y="9323559"/>
            <a:ext cx="1316816" cy="655455"/>
          </a:xfrm>
          <a:custGeom>
            <a:avLst/>
            <a:gdLst/>
            <a:ahLst/>
            <a:cxnLst/>
            <a:rect r="r" b="b" t="t" l="l"/>
            <a:pathLst>
              <a:path h="655455" w="1316816">
                <a:moveTo>
                  <a:pt x="0" y="0"/>
                </a:moveTo>
                <a:lnTo>
                  <a:pt x="1316816" y="0"/>
                </a:lnTo>
                <a:lnTo>
                  <a:pt x="1316816" y="655455"/>
                </a:lnTo>
                <a:lnTo>
                  <a:pt x="0" y="655455"/>
                </a:lnTo>
                <a:lnTo>
                  <a:pt x="0" y="0"/>
                </a:lnTo>
                <a:close/>
              </a:path>
            </a:pathLst>
          </a:custGeom>
          <a:blipFill>
            <a:blip r:embed="rId4"/>
            <a:stretch>
              <a:fillRect l="0" t="-117" r="0" b="-117"/>
            </a:stretch>
          </a:blipFill>
        </p:spPr>
      </p:sp>
      <p:pic>
        <p:nvPicPr>
          <p:cNvPr name="Picture 10" id="10"/>
          <p:cNvPicPr>
            <a:picLocks noChangeAspect="true"/>
          </p:cNvPicPr>
          <p:nvPr/>
        </p:nvPicPr>
        <p:blipFill>
          <a:blip r:embed="rId5"/>
          <a:stretch>
            <a:fillRect/>
          </a:stretch>
        </p:blipFill>
        <p:spPr>
          <a:xfrm rot="0">
            <a:off x="11659863" y="3188012"/>
            <a:ext cx="5796629" cy="4690575"/>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1E1E1"/>
        </a:solidFill>
      </p:bgPr>
    </p:bg>
    <p:spTree>
      <p:nvGrpSpPr>
        <p:cNvPr id="1" name=""/>
        <p:cNvGrpSpPr/>
        <p:nvPr/>
      </p:nvGrpSpPr>
      <p:grpSpPr>
        <a:xfrm>
          <a:off x="0" y="0"/>
          <a:ext cx="0" cy="0"/>
          <a:chOff x="0" y="0"/>
          <a:chExt cx="0" cy="0"/>
        </a:xfrm>
      </p:grpSpPr>
      <p:sp>
        <p:nvSpPr>
          <p:cNvPr name="AutoShape 2" id="2"/>
          <p:cNvSpPr/>
          <p:nvPr/>
        </p:nvSpPr>
        <p:spPr>
          <a:xfrm>
            <a:off x="1028700" y="9248775"/>
            <a:ext cx="16230600" cy="0"/>
          </a:xfrm>
          <a:prstGeom prst="line">
            <a:avLst/>
          </a:prstGeom>
          <a:ln cap="flat" w="19050">
            <a:solidFill>
              <a:srgbClr val="21488A"/>
            </a:solidFill>
            <a:prstDash val="solid"/>
            <a:headEnd type="none" len="sm" w="sm"/>
            <a:tailEnd type="none" len="sm" w="sm"/>
          </a:ln>
        </p:spPr>
      </p:sp>
      <p:sp>
        <p:nvSpPr>
          <p:cNvPr name="Freeform 3" id="3"/>
          <p:cNvSpPr/>
          <p:nvPr/>
        </p:nvSpPr>
        <p:spPr>
          <a:xfrm flipH="false" flipV="false" rot="0">
            <a:off x="482738" y="9323559"/>
            <a:ext cx="1316816" cy="655455"/>
          </a:xfrm>
          <a:custGeom>
            <a:avLst/>
            <a:gdLst/>
            <a:ahLst/>
            <a:cxnLst/>
            <a:rect r="r" b="b" t="t" l="l"/>
            <a:pathLst>
              <a:path h="655455" w="1316816">
                <a:moveTo>
                  <a:pt x="0" y="0"/>
                </a:moveTo>
                <a:lnTo>
                  <a:pt x="1316816" y="0"/>
                </a:lnTo>
                <a:lnTo>
                  <a:pt x="1316816" y="655455"/>
                </a:lnTo>
                <a:lnTo>
                  <a:pt x="0" y="655455"/>
                </a:lnTo>
                <a:lnTo>
                  <a:pt x="0" y="0"/>
                </a:lnTo>
                <a:close/>
              </a:path>
            </a:pathLst>
          </a:custGeom>
          <a:blipFill>
            <a:blip r:embed="rId2"/>
            <a:stretch>
              <a:fillRect l="0" t="-117" r="0" b="-117"/>
            </a:stretch>
          </a:blipFill>
        </p:spPr>
      </p:sp>
      <p:sp>
        <p:nvSpPr>
          <p:cNvPr name="Freeform 4" id="4"/>
          <p:cNvSpPr/>
          <p:nvPr/>
        </p:nvSpPr>
        <p:spPr>
          <a:xfrm flipH="false" flipV="false" rot="0">
            <a:off x="1976332" y="2762860"/>
            <a:ext cx="10201258" cy="5127946"/>
          </a:xfrm>
          <a:custGeom>
            <a:avLst/>
            <a:gdLst/>
            <a:ahLst/>
            <a:cxnLst/>
            <a:rect r="r" b="b" t="t" l="l"/>
            <a:pathLst>
              <a:path h="5127946" w="10201258">
                <a:moveTo>
                  <a:pt x="0" y="0"/>
                </a:moveTo>
                <a:lnTo>
                  <a:pt x="10201257" y="0"/>
                </a:lnTo>
                <a:lnTo>
                  <a:pt x="10201257" y="5127947"/>
                </a:lnTo>
                <a:lnTo>
                  <a:pt x="0" y="5127947"/>
                </a:lnTo>
                <a:lnTo>
                  <a:pt x="0" y="0"/>
                </a:lnTo>
                <a:close/>
              </a:path>
            </a:pathLst>
          </a:custGeom>
          <a:blipFill>
            <a:blip r:embed="rId3"/>
            <a:stretch>
              <a:fillRect l="0" t="0" r="-10782" b="0"/>
            </a:stretch>
          </a:blipFill>
        </p:spPr>
      </p:sp>
      <p:sp>
        <p:nvSpPr>
          <p:cNvPr name="TextBox 5" id="5"/>
          <p:cNvSpPr txBox="true"/>
          <p:nvPr/>
        </p:nvSpPr>
        <p:spPr>
          <a:xfrm rot="0">
            <a:off x="1034807" y="1066800"/>
            <a:ext cx="14837772" cy="1174750"/>
          </a:xfrm>
          <a:prstGeom prst="rect">
            <a:avLst/>
          </a:prstGeom>
        </p:spPr>
        <p:txBody>
          <a:bodyPr anchor="t" rtlCol="false" tIns="0" lIns="0" bIns="0" rIns="0">
            <a:spAutoFit/>
          </a:bodyPr>
          <a:lstStyle/>
          <a:p>
            <a:pPr algn="l" marL="0" indent="0" lvl="0">
              <a:lnSpc>
                <a:spcPts val="9200"/>
              </a:lnSpc>
              <a:spcBef>
                <a:spcPct val="0"/>
              </a:spcBef>
            </a:pPr>
            <a:r>
              <a:rPr lang="en-US" b="true" sz="8000">
                <a:solidFill>
                  <a:srgbClr val="21488A"/>
                </a:solidFill>
                <a:latin typeface="Montserrat Heavy"/>
                <a:ea typeface="Montserrat Heavy"/>
                <a:cs typeface="Montserrat Heavy"/>
                <a:sym typeface="Montserrat Heavy"/>
              </a:rPr>
              <a:t>Global presence iesf.com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9EDF6"/>
        </a:solidFill>
      </p:bgPr>
    </p:bg>
    <p:spTree>
      <p:nvGrpSpPr>
        <p:cNvPr id="1" name=""/>
        <p:cNvGrpSpPr/>
        <p:nvPr/>
      </p:nvGrpSpPr>
      <p:grpSpPr>
        <a:xfrm>
          <a:off x="0" y="0"/>
          <a:ext cx="0" cy="0"/>
          <a:chOff x="0" y="0"/>
          <a:chExt cx="0" cy="0"/>
        </a:xfrm>
      </p:grpSpPr>
      <p:sp>
        <p:nvSpPr>
          <p:cNvPr name="TextBox 2" id="2"/>
          <p:cNvSpPr txBox="true"/>
          <p:nvPr/>
        </p:nvSpPr>
        <p:spPr>
          <a:xfrm rot="0">
            <a:off x="1028700" y="1066800"/>
            <a:ext cx="11503688" cy="2336800"/>
          </a:xfrm>
          <a:prstGeom prst="rect">
            <a:avLst/>
          </a:prstGeom>
        </p:spPr>
        <p:txBody>
          <a:bodyPr anchor="t" rtlCol="false" tIns="0" lIns="0" bIns="0" rIns="0">
            <a:spAutoFit/>
          </a:bodyPr>
          <a:lstStyle/>
          <a:p>
            <a:pPr algn="l" marL="0" indent="0" lvl="0">
              <a:lnSpc>
                <a:spcPts val="9200"/>
              </a:lnSpc>
              <a:spcBef>
                <a:spcPct val="0"/>
              </a:spcBef>
            </a:pPr>
            <a:r>
              <a:rPr lang="en-US" b="true" sz="8000">
                <a:solidFill>
                  <a:srgbClr val="21488A"/>
                </a:solidFill>
                <a:latin typeface="Montserrat Heavy"/>
                <a:ea typeface="Montserrat Heavy"/>
                <a:cs typeface="Montserrat Heavy"/>
                <a:sym typeface="Montserrat Heavy"/>
              </a:rPr>
              <a:t>IESF Marketing strategy</a:t>
            </a:r>
          </a:p>
        </p:txBody>
      </p:sp>
      <p:sp>
        <p:nvSpPr>
          <p:cNvPr name="TextBox 3" id="3"/>
          <p:cNvSpPr txBox="true"/>
          <p:nvPr/>
        </p:nvSpPr>
        <p:spPr>
          <a:xfrm rot="0">
            <a:off x="6887846" y="3764981"/>
            <a:ext cx="4512308" cy="1044564"/>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Frequent postings </a:t>
            </a:r>
            <a:r>
              <a:rPr lang="en-US" sz="2002">
                <a:solidFill>
                  <a:srgbClr val="0C306D"/>
                </a:solidFill>
                <a:latin typeface="Montserrat"/>
                <a:ea typeface="Montserrat"/>
                <a:cs typeface="Montserrat"/>
                <a:sym typeface="Montserrat"/>
              </a:rPr>
              <a:t>from various sorts, different content types (videos, whitepapers, case studies) </a:t>
            </a:r>
          </a:p>
        </p:txBody>
      </p:sp>
      <p:sp>
        <p:nvSpPr>
          <p:cNvPr name="Freeform 4" id="4"/>
          <p:cNvSpPr/>
          <p:nvPr/>
        </p:nvSpPr>
        <p:spPr>
          <a:xfrm flipH="false" flipV="false" rot="0">
            <a:off x="1028700" y="3718300"/>
            <a:ext cx="4516121" cy="4516121"/>
          </a:xfrm>
          <a:custGeom>
            <a:avLst/>
            <a:gdLst/>
            <a:ahLst/>
            <a:cxnLst/>
            <a:rect r="r" b="b" t="t" l="l"/>
            <a:pathLst>
              <a:path h="4516121" w="4516121">
                <a:moveTo>
                  <a:pt x="0" y="0"/>
                </a:moveTo>
                <a:lnTo>
                  <a:pt x="4516121" y="0"/>
                </a:lnTo>
                <a:lnTo>
                  <a:pt x="4516121" y="4516121"/>
                </a:lnTo>
                <a:lnTo>
                  <a:pt x="0" y="45161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5" id="5"/>
          <p:cNvSpPr txBox="true"/>
          <p:nvPr/>
        </p:nvSpPr>
        <p:spPr>
          <a:xfrm rot="0">
            <a:off x="1799554" y="5706168"/>
            <a:ext cx="2974414" cy="511810"/>
          </a:xfrm>
          <a:prstGeom prst="rect">
            <a:avLst/>
          </a:prstGeom>
        </p:spPr>
        <p:txBody>
          <a:bodyPr anchor="t" rtlCol="false" tIns="0" lIns="0" bIns="0" rIns="0">
            <a:spAutoFit/>
          </a:bodyPr>
          <a:lstStyle/>
          <a:p>
            <a:pPr algn="ctr" marL="0" indent="0" lvl="0">
              <a:lnSpc>
                <a:spcPts val="4159"/>
              </a:lnSpc>
            </a:pPr>
            <a:r>
              <a:rPr lang="en-US" b="true" sz="3199" spc="-95">
                <a:solidFill>
                  <a:srgbClr val="0C306D"/>
                </a:solidFill>
                <a:latin typeface="Montserrat Bold"/>
                <a:ea typeface="Montserrat Bold"/>
                <a:cs typeface="Montserrat Bold"/>
                <a:sym typeface="Montserrat Bold"/>
              </a:rPr>
              <a:t>2025</a:t>
            </a:r>
          </a:p>
        </p:txBody>
      </p:sp>
      <p:sp>
        <p:nvSpPr>
          <p:cNvPr name="TextBox 6" id="6"/>
          <p:cNvSpPr txBox="true"/>
          <p:nvPr/>
        </p:nvSpPr>
        <p:spPr>
          <a:xfrm rot="0">
            <a:off x="12739493" y="3764981"/>
            <a:ext cx="4512308" cy="1044564"/>
          </a:xfrm>
          <a:prstGeom prst="rect">
            <a:avLst/>
          </a:prstGeom>
        </p:spPr>
        <p:txBody>
          <a:bodyPr anchor="t" rtlCol="false" tIns="0" lIns="0" bIns="0" rIns="0">
            <a:spAutoFit/>
          </a:bodyPr>
          <a:lstStyle/>
          <a:p>
            <a:pPr algn="l" marL="0" indent="0" lvl="0">
              <a:lnSpc>
                <a:spcPts val="2803"/>
              </a:lnSpc>
            </a:pPr>
            <a:r>
              <a:rPr lang="en-US" sz="2002">
                <a:solidFill>
                  <a:srgbClr val="0C306D"/>
                </a:solidFill>
                <a:latin typeface="Montserrat"/>
                <a:ea typeface="Montserrat"/>
                <a:cs typeface="Montserrat"/>
                <a:sym typeface="Montserrat"/>
              </a:rPr>
              <a:t>Continue </a:t>
            </a:r>
            <a:r>
              <a:rPr lang="en-US" b="true" sz="2002">
                <a:solidFill>
                  <a:srgbClr val="0C306D"/>
                </a:solidFill>
                <a:latin typeface="Montserrat Bold"/>
                <a:ea typeface="Montserrat Bold"/>
                <a:cs typeface="Montserrat Bold"/>
                <a:sym typeface="Montserrat Bold"/>
              </a:rPr>
              <a:t>LinkedIn campaigns</a:t>
            </a:r>
            <a:r>
              <a:rPr lang="en-US" sz="2002">
                <a:solidFill>
                  <a:srgbClr val="0C306D"/>
                </a:solidFill>
                <a:latin typeface="Montserrat"/>
                <a:ea typeface="Montserrat"/>
                <a:cs typeface="Montserrat"/>
                <a:sym typeface="Montserrat"/>
              </a:rPr>
              <a:t>: both in (1) partner search and (2) growing our business</a:t>
            </a:r>
          </a:p>
        </p:txBody>
      </p:sp>
      <p:sp>
        <p:nvSpPr>
          <p:cNvPr name="TextBox 7" id="7"/>
          <p:cNvSpPr txBox="true"/>
          <p:nvPr/>
        </p:nvSpPr>
        <p:spPr>
          <a:xfrm rot="0">
            <a:off x="6886003" y="5105400"/>
            <a:ext cx="4512308" cy="1396933"/>
          </a:xfrm>
          <a:prstGeom prst="rect">
            <a:avLst/>
          </a:prstGeom>
        </p:spPr>
        <p:txBody>
          <a:bodyPr anchor="t" rtlCol="false" tIns="0" lIns="0" bIns="0" rIns="0">
            <a:spAutoFit/>
          </a:bodyPr>
          <a:lstStyle/>
          <a:p>
            <a:pPr algn="l" marL="0" indent="0" lvl="0">
              <a:lnSpc>
                <a:spcPts val="2803"/>
              </a:lnSpc>
            </a:pPr>
            <a:r>
              <a:rPr lang="en-US" sz="2002">
                <a:solidFill>
                  <a:srgbClr val="0C306D"/>
                </a:solidFill>
                <a:latin typeface="Montserrat"/>
                <a:ea typeface="Montserrat"/>
                <a:cs typeface="Montserrat"/>
                <a:sym typeface="Montserrat"/>
              </a:rPr>
              <a:t>Both </a:t>
            </a:r>
            <a:r>
              <a:rPr lang="en-US" b="true" sz="2002">
                <a:solidFill>
                  <a:srgbClr val="0C306D"/>
                </a:solidFill>
                <a:latin typeface="Montserrat Bold"/>
                <a:ea typeface="Montserrat Bold"/>
                <a:cs typeface="Montserrat Bold"/>
                <a:sym typeface="Montserrat Bold"/>
              </a:rPr>
              <a:t>organic (1) &amp; sponsored (2)</a:t>
            </a:r>
            <a:r>
              <a:rPr lang="en-US" sz="2002">
                <a:solidFill>
                  <a:srgbClr val="0C306D"/>
                </a:solidFill>
                <a:latin typeface="Montserrat"/>
                <a:ea typeface="Montserrat"/>
                <a:cs typeface="Montserrat"/>
                <a:sym typeface="Montserrat"/>
              </a:rPr>
              <a:t> – we really need the combination. Keep investing in Google Ads in IESF Partner countries</a:t>
            </a:r>
          </a:p>
        </p:txBody>
      </p:sp>
      <p:sp>
        <p:nvSpPr>
          <p:cNvPr name="TextBox 8" id="8"/>
          <p:cNvSpPr txBox="true"/>
          <p:nvPr/>
        </p:nvSpPr>
        <p:spPr>
          <a:xfrm rot="0">
            <a:off x="12739493" y="5411502"/>
            <a:ext cx="4512308" cy="1044564"/>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More diversity </a:t>
            </a:r>
            <a:r>
              <a:rPr lang="en-US" sz="2002">
                <a:solidFill>
                  <a:srgbClr val="0C306D"/>
                </a:solidFill>
                <a:latin typeface="Montserrat"/>
                <a:ea typeface="Montserrat"/>
                <a:cs typeface="Montserrat"/>
                <a:sym typeface="Montserrat"/>
              </a:rPr>
              <a:t>in types of content: more video, moving slide shows and infographics</a:t>
            </a:r>
          </a:p>
        </p:txBody>
      </p:sp>
      <p:sp>
        <p:nvSpPr>
          <p:cNvPr name="TextBox 9" id="9"/>
          <p:cNvSpPr txBox="true"/>
          <p:nvPr/>
        </p:nvSpPr>
        <p:spPr>
          <a:xfrm rot="0">
            <a:off x="6887846" y="7058078"/>
            <a:ext cx="4512308" cy="1044508"/>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Kick -off with all marketing professionals</a:t>
            </a:r>
            <a:r>
              <a:rPr lang="en-US" sz="2002">
                <a:solidFill>
                  <a:srgbClr val="0C306D"/>
                </a:solidFill>
                <a:latin typeface="Montserrat"/>
                <a:ea typeface="Montserrat"/>
                <a:cs typeface="Montserrat"/>
                <a:sym typeface="Montserrat"/>
              </a:rPr>
              <a:t> from our partner firms to strengthen each other.</a:t>
            </a:r>
          </a:p>
        </p:txBody>
      </p:sp>
      <p:sp>
        <p:nvSpPr>
          <p:cNvPr name="TextBox 10" id="10"/>
          <p:cNvSpPr txBox="true"/>
          <p:nvPr/>
        </p:nvSpPr>
        <p:spPr>
          <a:xfrm rot="0">
            <a:off x="12739493" y="7410503"/>
            <a:ext cx="4512308" cy="692083"/>
          </a:xfrm>
          <a:prstGeom prst="rect">
            <a:avLst/>
          </a:prstGeom>
        </p:spPr>
        <p:txBody>
          <a:bodyPr anchor="t" rtlCol="false" tIns="0" lIns="0" bIns="0" rIns="0">
            <a:spAutoFit/>
          </a:bodyPr>
          <a:lstStyle/>
          <a:p>
            <a:pPr algn="l" marL="0" indent="0" lvl="0">
              <a:lnSpc>
                <a:spcPts val="2803"/>
              </a:lnSpc>
            </a:pPr>
            <a:r>
              <a:rPr lang="en-US" sz="2002">
                <a:solidFill>
                  <a:srgbClr val="0C306D"/>
                </a:solidFill>
                <a:latin typeface="Montserrat"/>
                <a:ea typeface="Montserrat"/>
                <a:cs typeface="Montserrat"/>
                <a:sym typeface="Montserrat"/>
              </a:rPr>
              <a:t>Explore other (social) media like </a:t>
            </a:r>
            <a:r>
              <a:rPr lang="en-US" b="true" sz="2002">
                <a:solidFill>
                  <a:srgbClr val="0C306D"/>
                </a:solidFill>
                <a:latin typeface="Montserrat Bold"/>
                <a:ea typeface="Montserrat Bold"/>
                <a:cs typeface="Montserrat Bold"/>
                <a:sym typeface="Montserrat Bold"/>
              </a:rPr>
              <a:t>Instagram &amp; podcasts</a:t>
            </a:r>
          </a:p>
        </p:txBody>
      </p:sp>
      <p:sp>
        <p:nvSpPr>
          <p:cNvPr name="AutoShape 11" id="11"/>
          <p:cNvSpPr/>
          <p:nvPr/>
        </p:nvSpPr>
        <p:spPr>
          <a:xfrm>
            <a:off x="1028700" y="9248775"/>
            <a:ext cx="16230600" cy="0"/>
          </a:xfrm>
          <a:prstGeom prst="line">
            <a:avLst/>
          </a:prstGeom>
          <a:ln cap="flat" w="19050">
            <a:solidFill>
              <a:srgbClr val="21488A"/>
            </a:solidFill>
            <a:prstDash val="solid"/>
            <a:headEnd type="none" len="sm" w="sm"/>
            <a:tailEnd type="none" len="sm" w="sm"/>
          </a:ln>
        </p:spPr>
      </p:sp>
      <p:sp>
        <p:nvSpPr>
          <p:cNvPr name="AutoShape 12" id="12"/>
          <p:cNvSpPr/>
          <p:nvPr/>
        </p:nvSpPr>
        <p:spPr>
          <a:xfrm>
            <a:off x="6887846" y="4950904"/>
            <a:ext cx="4512308" cy="0"/>
          </a:xfrm>
          <a:prstGeom prst="line">
            <a:avLst/>
          </a:prstGeom>
          <a:ln cap="flat" w="19050">
            <a:solidFill>
              <a:srgbClr val="4F6AB3"/>
            </a:solidFill>
            <a:prstDash val="solid"/>
            <a:headEnd type="none" len="sm" w="sm"/>
            <a:tailEnd type="none" len="sm" w="sm"/>
          </a:ln>
        </p:spPr>
      </p:sp>
      <p:sp>
        <p:nvSpPr>
          <p:cNvPr name="AutoShape 13" id="13"/>
          <p:cNvSpPr/>
          <p:nvPr/>
        </p:nvSpPr>
        <p:spPr>
          <a:xfrm>
            <a:off x="12739493" y="4950904"/>
            <a:ext cx="4512308" cy="0"/>
          </a:xfrm>
          <a:prstGeom prst="line">
            <a:avLst/>
          </a:prstGeom>
          <a:ln cap="flat" w="19050">
            <a:solidFill>
              <a:srgbClr val="4F6AB3"/>
            </a:solidFill>
            <a:prstDash val="solid"/>
            <a:headEnd type="none" len="sm" w="sm"/>
            <a:tailEnd type="none" len="sm" w="sm"/>
          </a:ln>
        </p:spPr>
      </p:sp>
      <p:sp>
        <p:nvSpPr>
          <p:cNvPr name="AutoShape 14" id="14"/>
          <p:cNvSpPr/>
          <p:nvPr/>
        </p:nvSpPr>
        <p:spPr>
          <a:xfrm>
            <a:off x="6887846" y="6597425"/>
            <a:ext cx="4512308" cy="0"/>
          </a:xfrm>
          <a:prstGeom prst="line">
            <a:avLst/>
          </a:prstGeom>
          <a:ln cap="flat" w="19050">
            <a:solidFill>
              <a:srgbClr val="4F6AB3"/>
            </a:solidFill>
            <a:prstDash val="solid"/>
            <a:headEnd type="none" len="sm" w="sm"/>
            <a:tailEnd type="none" len="sm" w="sm"/>
          </a:ln>
        </p:spPr>
      </p:sp>
      <p:sp>
        <p:nvSpPr>
          <p:cNvPr name="AutoShape 15" id="15"/>
          <p:cNvSpPr/>
          <p:nvPr/>
        </p:nvSpPr>
        <p:spPr>
          <a:xfrm>
            <a:off x="12739493" y="6597425"/>
            <a:ext cx="4512308" cy="0"/>
          </a:xfrm>
          <a:prstGeom prst="line">
            <a:avLst/>
          </a:prstGeom>
          <a:ln cap="flat" w="19050">
            <a:solidFill>
              <a:srgbClr val="4F6AB3"/>
            </a:solidFill>
            <a:prstDash val="solid"/>
            <a:headEnd type="none" len="sm" w="sm"/>
            <a:tailEnd type="none" len="sm" w="sm"/>
          </a:ln>
        </p:spPr>
      </p:sp>
      <p:sp>
        <p:nvSpPr>
          <p:cNvPr name="AutoShape 16" id="16"/>
          <p:cNvSpPr/>
          <p:nvPr/>
        </p:nvSpPr>
        <p:spPr>
          <a:xfrm>
            <a:off x="6887846" y="8243946"/>
            <a:ext cx="4512308" cy="0"/>
          </a:xfrm>
          <a:prstGeom prst="line">
            <a:avLst/>
          </a:prstGeom>
          <a:ln cap="flat" w="19050">
            <a:solidFill>
              <a:srgbClr val="4F6AB3"/>
            </a:solidFill>
            <a:prstDash val="solid"/>
            <a:headEnd type="none" len="sm" w="sm"/>
            <a:tailEnd type="none" len="sm" w="sm"/>
          </a:ln>
        </p:spPr>
      </p:sp>
      <p:sp>
        <p:nvSpPr>
          <p:cNvPr name="AutoShape 17" id="17"/>
          <p:cNvSpPr/>
          <p:nvPr/>
        </p:nvSpPr>
        <p:spPr>
          <a:xfrm>
            <a:off x="12739493" y="8243946"/>
            <a:ext cx="4512308" cy="0"/>
          </a:xfrm>
          <a:prstGeom prst="line">
            <a:avLst/>
          </a:prstGeom>
          <a:ln cap="flat" w="19050">
            <a:solidFill>
              <a:srgbClr val="4F6AB3"/>
            </a:solidFill>
            <a:prstDash val="solid"/>
            <a:headEnd type="none" len="sm" w="sm"/>
            <a:tailEnd type="none" len="sm" w="sm"/>
          </a:ln>
        </p:spPr>
      </p:sp>
      <p:sp>
        <p:nvSpPr>
          <p:cNvPr name="Freeform 18" id="18"/>
          <p:cNvSpPr/>
          <p:nvPr/>
        </p:nvSpPr>
        <p:spPr>
          <a:xfrm flipH="false" flipV="false" rot="0">
            <a:off x="482738" y="9323559"/>
            <a:ext cx="1316816" cy="655455"/>
          </a:xfrm>
          <a:custGeom>
            <a:avLst/>
            <a:gdLst/>
            <a:ahLst/>
            <a:cxnLst/>
            <a:rect r="r" b="b" t="t" l="l"/>
            <a:pathLst>
              <a:path h="655455" w="1316816">
                <a:moveTo>
                  <a:pt x="0" y="0"/>
                </a:moveTo>
                <a:lnTo>
                  <a:pt x="1316816" y="0"/>
                </a:lnTo>
                <a:lnTo>
                  <a:pt x="1316816" y="655455"/>
                </a:lnTo>
                <a:lnTo>
                  <a:pt x="0" y="655455"/>
                </a:lnTo>
                <a:lnTo>
                  <a:pt x="0" y="0"/>
                </a:lnTo>
                <a:close/>
              </a:path>
            </a:pathLst>
          </a:custGeom>
          <a:blipFill>
            <a:blip r:embed="rId5"/>
            <a:stretch>
              <a:fillRect l="0" t="-117" r="0" b="-117"/>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9EDF6"/>
        </a:solidFill>
      </p:bgPr>
    </p:bg>
    <p:spTree>
      <p:nvGrpSpPr>
        <p:cNvPr id="1" name=""/>
        <p:cNvGrpSpPr/>
        <p:nvPr/>
      </p:nvGrpSpPr>
      <p:grpSpPr>
        <a:xfrm>
          <a:off x="0" y="0"/>
          <a:ext cx="0" cy="0"/>
          <a:chOff x="0" y="0"/>
          <a:chExt cx="0" cy="0"/>
        </a:xfrm>
      </p:grpSpPr>
      <p:sp>
        <p:nvSpPr>
          <p:cNvPr name="TextBox 2" id="2"/>
          <p:cNvSpPr txBox="true"/>
          <p:nvPr/>
        </p:nvSpPr>
        <p:spPr>
          <a:xfrm rot="0">
            <a:off x="1028700" y="1066800"/>
            <a:ext cx="8115300" cy="2336800"/>
          </a:xfrm>
          <a:prstGeom prst="rect">
            <a:avLst/>
          </a:prstGeom>
        </p:spPr>
        <p:txBody>
          <a:bodyPr anchor="t" rtlCol="false" tIns="0" lIns="0" bIns="0" rIns="0">
            <a:spAutoFit/>
          </a:bodyPr>
          <a:lstStyle/>
          <a:p>
            <a:pPr algn="l" marL="0" indent="0" lvl="0">
              <a:lnSpc>
                <a:spcPts val="9200"/>
              </a:lnSpc>
              <a:spcBef>
                <a:spcPct val="0"/>
              </a:spcBef>
            </a:pPr>
            <a:r>
              <a:rPr lang="en-US" b="true" sz="8000">
                <a:solidFill>
                  <a:srgbClr val="21488A"/>
                </a:solidFill>
                <a:latin typeface="Montserrat Heavy"/>
                <a:ea typeface="Montserrat Heavy"/>
                <a:cs typeface="Montserrat Heavy"/>
                <a:sym typeface="Montserrat Heavy"/>
              </a:rPr>
              <a:t>IESF Academy topics 2025</a:t>
            </a:r>
          </a:p>
        </p:txBody>
      </p:sp>
      <p:sp>
        <p:nvSpPr>
          <p:cNvPr name="TextBox 3" id="3"/>
          <p:cNvSpPr txBox="true"/>
          <p:nvPr/>
        </p:nvSpPr>
        <p:spPr>
          <a:xfrm rot="0">
            <a:off x="6887846" y="4469887"/>
            <a:ext cx="4512308" cy="339658"/>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Employer Branding</a:t>
            </a:r>
          </a:p>
        </p:txBody>
      </p:sp>
      <p:sp>
        <p:nvSpPr>
          <p:cNvPr name="Freeform 4" id="4"/>
          <p:cNvSpPr/>
          <p:nvPr/>
        </p:nvSpPr>
        <p:spPr>
          <a:xfrm flipH="false" flipV="false" rot="0">
            <a:off x="1028700" y="3718300"/>
            <a:ext cx="4516121" cy="4516121"/>
          </a:xfrm>
          <a:custGeom>
            <a:avLst/>
            <a:gdLst/>
            <a:ahLst/>
            <a:cxnLst/>
            <a:rect r="r" b="b" t="t" l="l"/>
            <a:pathLst>
              <a:path h="4516121" w="4516121">
                <a:moveTo>
                  <a:pt x="0" y="0"/>
                </a:moveTo>
                <a:lnTo>
                  <a:pt x="4516121" y="0"/>
                </a:lnTo>
                <a:lnTo>
                  <a:pt x="4516121" y="4516121"/>
                </a:lnTo>
                <a:lnTo>
                  <a:pt x="0" y="45161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5" id="5"/>
          <p:cNvSpPr txBox="true"/>
          <p:nvPr/>
        </p:nvSpPr>
        <p:spPr>
          <a:xfrm rot="0">
            <a:off x="1799554" y="5706168"/>
            <a:ext cx="2974414" cy="511810"/>
          </a:xfrm>
          <a:prstGeom prst="rect">
            <a:avLst/>
          </a:prstGeom>
        </p:spPr>
        <p:txBody>
          <a:bodyPr anchor="t" rtlCol="false" tIns="0" lIns="0" bIns="0" rIns="0">
            <a:spAutoFit/>
          </a:bodyPr>
          <a:lstStyle/>
          <a:p>
            <a:pPr algn="ctr" marL="0" indent="0" lvl="0">
              <a:lnSpc>
                <a:spcPts val="4159"/>
              </a:lnSpc>
            </a:pPr>
            <a:r>
              <a:rPr lang="en-US" b="true" sz="3199" spc="-95">
                <a:solidFill>
                  <a:srgbClr val="0C306D"/>
                </a:solidFill>
                <a:latin typeface="Montserrat Bold"/>
                <a:ea typeface="Montserrat Bold"/>
                <a:cs typeface="Montserrat Bold"/>
                <a:sym typeface="Montserrat Bold"/>
              </a:rPr>
              <a:t>2025</a:t>
            </a:r>
          </a:p>
        </p:txBody>
      </p:sp>
      <p:sp>
        <p:nvSpPr>
          <p:cNvPr name="TextBox 6" id="6"/>
          <p:cNvSpPr txBox="true"/>
          <p:nvPr/>
        </p:nvSpPr>
        <p:spPr>
          <a:xfrm rot="0">
            <a:off x="12739493" y="4469887"/>
            <a:ext cx="4512308" cy="339658"/>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Leaderhip training Trech</a:t>
            </a:r>
          </a:p>
        </p:txBody>
      </p:sp>
      <p:sp>
        <p:nvSpPr>
          <p:cNvPr name="TextBox 7" id="7"/>
          <p:cNvSpPr txBox="true"/>
          <p:nvPr/>
        </p:nvSpPr>
        <p:spPr>
          <a:xfrm rot="0">
            <a:off x="6887846" y="6116408"/>
            <a:ext cx="4512308" cy="339658"/>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DE&amp;I Biases</a:t>
            </a:r>
            <a:r>
              <a:rPr lang="en-US" sz="2002">
                <a:solidFill>
                  <a:srgbClr val="0C306D"/>
                </a:solidFill>
                <a:latin typeface="Montserrat"/>
                <a:ea typeface="Montserrat"/>
                <a:cs typeface="Montserrat"/>
                <a:sym typeface="Montserrat"/>
              </a:rPr>
              <a:t> in Executive Search </a:t>
            </a:r>
          </a:p>
        </p:txBody>
      </p:sp>
      <p:sp>
        <p:nvSpPr>
          <p:cNvPr name="TextBox 8" id="8"/>
          <p:cNvSpPr txBox="true"/>
          <p:nvPr/>
        </p:nvSpPr>
        <p:spPr>
          <a:xfrm rot="0">
            <a:off x="12739493" y="5763983"/>
            <a:ext cx="4512308" cy="692083"/>
          </a:xfrm>
          <a:prstGeom prst="rect">
            <a:avLst/>
          </a:prstGeom>
        </p:spPr>
        <p:txBody>
          <a:bodyPr anchor="t" rtlCol="false" tIns="0" lIns="0" bIns="0" rIns="0">
            <a:spAutoFit/>
          </a:bodyPr>
          <a:lstStyle/>
          <a:p>
            <a:pPr algn="l" marL="0" indent="0" lvl="0">
              <a:lnSpc>
                <a:spcPts val="2803"/>
              </a:lnSpc>
            </a:pPr>
            <a:r>
              <a:rPr lang="en-US" sz="2002">
                <a:solidFill>
                  <a:srgbClr val="0C306D"/>
                </a:solidFill>
                <a:latin typeface="Montserrat"/>
                <a:ea typeface="Montserrat"/>
                <a:cs typeface="Montserrat"/>
                <a:sym typeface="Montserrat"/>
              </a:rPr>
              <a:t>Leading Through Crisis: </a:t>
            </a:r>
            <a:r>
              <a:rPr lang="en-US" b="true" sz="2002">
                <a:solidFill>
                  <a:srgbClr val="0C306D"/>
                </a:solidFill>
                <a:latin typeface="Montserrat Bold"/>
                <a:ea typeface="Montserrat Bold"/>
                <a:cs typeface="Montserrat Bold"/>
                <a:sym typeface="Montserrat Bold"/>
              </a:rPr>
              <a:t>Lessons from 2024</a:t>
            </a:r>
          </a:p>
        </p:txBody>
      </p:sp>
      <p:sp>
        <p:nvSpPr>
          <p:cNvPr name="TextBox 9" id="9"/>
          <p:cNvSpPr txBox="true"/>
          <p:nvPr/>
        </p:nvSpPr>
        <p:spPr>
          <a:xfrm rot="0">
            <a:off x="6887846" y="7410503"/>
            <a:ext cx="4512308" cy="692083"/>
          </a:xfrm>
          <a:prstGeom prst="rect">
            <a:avLst/>
          </a:prstGeom>
        </p:spPr>
        <p:txBody>
          <a:bodyPr anchor="t" rtlCol="false" tIns="0" lIns="0" bIns="0" rIns="0">
            <a:spAutoFit/>
          </a:bodyPr>
          <a:lstStyle/>
          <a:p>
            <a:pPr algn="l" marL="0" indent="0" lvl="0">
              <a:lnSpc>
                <a:spcPts val="2803"/>
              </a:lnSpc>
            </a:pPr>
            <a:r>
              <a:rPr lang="en-US" sz="2002">
                <a:solidFill>
                  <a:srgbClr val="0C306D"/>
                </a:solidFill>
                <a:latin typeface="Montserrat"/>
                <a:ea typeface="Montserrat"/>
                <a:cs typeface="Montserrat"/>
                <a:sym typeface="Montserrat"/>
              </a:rPr>
              <a:t>Global Market &amp; Talent Trends for </a:t>
            </a:r>
            <a:r>
              <a:rPr lang="en-US" b="true" sz="2002">
                <a:solidFill>
                  <a:srgbClr val="0C306D"/>
                </a:solidFill>
                <a:latin typeface="Montserrat Bold"/>
                <a:ea typeface="Montserrat Bold"/>
                <a:cs typeface="Montserrat Bold"/>
                <a:sym typeface="Montserrat Bold"/>
              </a:rPr>
              <a:t>2025</a:t>
            </a:r>
          </a:p>
        </p:txBody>
      </p:sp>
      <p:sp>
        <p:nvSpPr>
          <p:cNvPr name="TextBox 10" id="10"/>
          <p:cNvSpPr txBox="true"/>
          <p:nvPr/>
        </p:nvSpPr>
        <p:spPr>
          <a:xfrm rot="0">
            <a:off x="12739493" y="7058078"/>
            <a:ext cx="4512308" cy="1044508"/>
          </a:xfrm>
          <a:prstGeom prst="rect">
            <a:avLst/>
          </a:prstGeom>
        </p:spPr>
        <p:txBody>
          <a:bodyPr anchor="t" rtlCol="false" tIns="0" lIns="0" bIns="0" rIns="0">
            <a:spAutoFit/>
          </a:bodyPr>
          <a:lstStyle/>
          <a:p>
            <a:pPr algn="l" marL="0" indent="0" lvl="0">
              <a:lnSpc>
                <a:spcPts val="2803"/>
              </a:lnSpc>
            </a:pPr>
            <a:r>
              <a:rPr lang="en-US" b="true" sz="2002">
                <a:solidFill>
                  <a:srgbClr val="0C306D"/>
                </a:solidFill>
                <a:latin typeface="Montserrat Bold"/>
                <a:ea typeface="Montserrat Bold"/>
                <a:cs typeface="Montserrat Bold"/>
                <a:sym typeface="Montserrat Bold"/>
              </a:rPr>
              <a:t>The Future of Leadership</a:t>
            </a:r>
            <a:r>
              <a:rPr lang="en-US" sz="2002">
                <a:solidFill>
                  <a:srgbClr val="0C306D"/>
                </a:solidFill>
                <a:latin typeface="Montserrat"/>
                <a:ea typeface="Montserrat"/>
                <a:cs typeface="Montserrat"/>
                <a:sym typeface="Montserrat"/>
              </a:rPr>
              <a:t>: New Competencies for C-suite Executives</a:t>
            </a:r>
          </a:p>
        </p:txBody>
      </p:sp>
      <p:sp>
        <p:nvSpPr>
          <p:cNvPr name="AutoShape 11" id="11"/>
          <p:cNvSpPr/>
          <p:nvPr/>
        </p:nvSpPr>
        <p:spPr>
          <a:xfrm>
            <a:off x="1028700" y="9248775"/>
            <a:ext cx="16230600" cy="0"/>
          </a:xfrm>
          <a:prstGeom prst="line">
            <a:avLst/>
          </a:prstGeom>
          <a:ln cap="flat" w="19050">
            <a:solidFill>
              <a:srgbClr val="21488A"/>
            </a:solidFill>
            <a:prstDash val="solid"/>
            <a:headEnd type="none" len="sm" w="sm"/>
            <a:tailEnd type="none" len="sm" w="sm"/>
          </a:ln>
        </p:spPr>
      </p:sp>
      <p:sp>
        <p:nvSpPr>
          <p:cNvPr name="AutoShape 12" id="12"/>
          <p:cNvSpPr/>
          <p:nvPr/>
        </p:nvSpPr>
        <p:spPr>
          <a:xfrm>
            <a:off x="6887846" y="4950904"/>
            <a:ext cx="4512308" cy="0"/>
          </a:xfrm>
          <a:prstGeom prst="line">
            <a:avLst/>
          </a:prstGeom>
          <a:ln cap="flat" w="19050">
            <a:solidFill>
              <a:srgbClr val="4F6AB3"/>
            </a:solidFill>
            <a:prstDash val="solid"/>
            <a:headEnd type="none" len="sm" w="sm"/>
            <a:tailEnd type="none" len="sm" w="sm"/>
          </a:ln>
        </p:spPr>
      </p:sp>
      <p:sp>
        <p:nvSpPr>
          <p:cNvPr name="AutoShape 13" id="13"/>
          <p:cNvSpPr/>
          <p:nvPr/>
        </p:nvSpPr>
        <p:spPr>
          <a:xfrm>
            <a:off x="12739493" y="4950904"/>
            <a:ext cx="4512308" cy="0"/>
          </a:xfrm>
          <a:prstGeom prst="line">
            <a:avLst/>
          </a:prstGeom>
          <a:ln cap="flat" w="19050">
            <a:solidFill>
              <a:srgbClr val="4F6AB3"/>
            </a:solidFill>
            <a:prstDash val="solid"/>
            <a:headEnd type="none" len="sm" w="sm"/>
            <a:tailEnd type="none" len="sm" w="sm"/>
          </a:ln>
        </p:spPr>
      </p:sp>
      <p:sp>
        <p:nvSpPr>
          <p:cNvPr name="AutoShape 14" id="14"/>
          <p:cNvSpPr/>
          <p:nvPr/>
        </p:nvSpPr>
        <p:spPr>
          <a:xfrm>
            <a:off x="6887846" y="6597425"/>
            <a:ext cx="4512308" cy="0"/>
          </a:xfrm>
          <a:prstGeom prst="line">
            <a:avLst/>
          </a:prstGeom>
          <a:ln cap="flat" w="19050">
            <a:solidFill>
              <a:srgbClr val="4F6AB3"/>
            </a:solidFill>
            <a:prstDash val="solid"/>
            <a:headEnd type="none" len="sm" w="sm"/>
            <a:tailEnd type="none" len="sm" w="sm"/>
          </a:ln>
        </p:spPr>
      </p:sp>
      <p:sp>
        <p:nvSpPr>
          <p:cNvPr name="AutoShape 15" id="15"/>
          <p:cNvSpPr/>
          <p:nvPr/>
        </p:nvSpPr>
        <p:spPr>
          <a:xfrm>
            <a:off x="12739493" y="6597425"/>
            <a:ext cx="4512308" cy="0"/>
          </a:xfrm>
          <a:prstGeom prst="line">
            <a:avLst/>
          </a:prstGeom>
          <a:ln cap="flat" w="19050">
            <a:solidFill>
              <a:srgbClr val="4F6AB3"/>
            </a:solidFill>
            <a:prstDash val="solid"/>
            <a:headEnd type="none" len="sm" w="sm"/>
            <a:tailEnd type="none" len="sm" w="sm"/>
          </a:ln>
        </p:spPr>
      </p:sp>
      <p:sp>
        <p:nvSpPr>
          <p:cNvPr name="AutoShape 16" id="16"/>
          <p:cNvSpPr/>
          <p:nvPr/>
        </p:nvSpPr>
        <p:spPr>
          <a:xfrm>
            <a:off x="6887846" y="8243946"/>
            <a:ext cx="4512308" cy="0"/>
          </a:xfrm>
          <a:prstGeom prst="line">
            <a:avLst/>
          </a:prstGeom>
          <a:ln cap="flat" w="19050">
            <a:solidFill>
              <a:srgbClr val="4F6AB3"/>
            </a:solidFill>
            <a:prstDash val="solid"/>
            <a:headEnd type="none" len="sm" w="sm"/>
            <a:tailEnd type="none" len="sm" w="sm"/>
          </a:ln>
        </p:spPr>
      </p:sp>
      <p:sp>
        <p:nvSpPr>
          <p:cNvPr name="AutoShape 17" id="17"/>
          <p:cNvSpPr/>
          <p:nvPr/>
        </p:nvSpPr>
        <p:spPr>
          <a:xfrm>
            <a:off x="12739493" y="8243946"/>
            <a:ext cx="4512308" cy="0"/>
          </a:xfrm>
          <a:prstGeom prst="line">
            <a:avLst/>
          </a:prstGeom>
          <a:ln cap="flat" w="19050">
            <a:solidFill>
              <a:srgbClr val="4F6AB3"/>
            </a:solidFill>
            <a:prstDash val="solid"/>
            <a:headEnd type="none" len="sm" w="sm"/>
            <a:tailEnd type="none" len="sm" w="sm"/>
          </a:ln>
        </p:spPr>
      </p:sp>
      <p:sp>
        <p:nvSpPr>
          <p:cNvPr name="Freeform 18" id="18"/>
          <p:cNvSpPr/>
          <p:nvPr/>
        </p:nvSpPr>
        <p:spPr>
          <a:xfrm flipH="false" flipV="false" rot="0">
            <a:off x="482738" y="9323559"/>
            <a:ext cx="1316816" cy="655455"/>
          </a:xfrm>
          <a:custGeom>
            <a:avLst/>
            <a:gdLst/>
            <a:ahLst/>
            <a:cxnLst/>
            <a:rect r="r" b="b" t="t" l="l"/>
            <a:pathLst>
              <a:path h="655455" w="1316816">
                <a:moveTo>
                  <a:pt x="0" y="0"/>
                </a:moveTo>
                <a:lnTo>
                  <a:pt x="1316816" y="0"/>
                </a:lnTo>
                <a:lnTo>
                  <a:pt x="1316816" y="655455"/>
                </a:lnTo>
                <a:lnTo>
                  <a:pt x="0" y="655455"/>
                </a:lnTo>
                <a:lnTo>
                  <a:pt x="0" y="0"/>
                </a:lnTo>
                <a:close/>
              </a:path>
            </a:pathLst>
          </a:custGeom>
          <a:blipFill>
            <a:blip r:embed="rId5"/>
            <a:stretch>
              <a:fillRect l="0" t="-117" r="0" b="-117"/>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1E1E1"/>
        </a:solidFill>
      </p:bgPr>
    </p:bg>
    <p:spTree>
      <p:nvGrpSpPr>
        <p:cNvPr id="1" name=""/>
        <p:cNvGrpSpPr/>
        <p:nvPr/>
      </p:nvGrpSpPr>
      <p:grpSpPr>
        <a:xfrm>
          <a:off x="0" y="0"/>
          <a:ext cx="0" cy="0"/>
          <a:chOff x="0" y="0"/>
          <a:chExt cx="0" cy="0"/>
        </a:xfrm>
      </p:grpSpPr>
      <p:sp>
        <p:nvSpPr>
          <p:cNvPr name="TextBox 2" id="2"/>
          <p:cNvSpPr txBox="true"/>
          <p:nvPr/>
        </p:nvSpPr>
        <p:spPr>
          <a:xfrm rot="0">
            <a:off x="1028700" y="1057275"/>
            <a:ext cx="7335018" cy="915671"/>
          </a:xfrm>
          <a:prstGeom prst="rect">
            <a:avLst/>
          </a:prstGeom>
        </p:spPr>
        <p:txBody>
          <a:bodyPr anchor="t" rtlCol="false" tIns="0" lIns="0" bIns="0" rIns="0">
            <a:spAutoFit/>
          </a:bodyPr>
          <a:lstStyle/>
          <a:p>
            <a:pPr algn="l" marL="0" indent="0" lvl="0">
              <a:lnSpc>
                <a:spcPts val="7130"/>
              </a:lnSpc>
              <a:spcBef>
                <a:spcPct val="0"/>
              </a:spcBef>
            </a:pPr>
            <a:r>
              <a:rPr lang="en-US" b="true" sz="6200" strike="noStrike" u="none">
                <a:solidFill>
                  <a:srgbClr val="21488A"/>
                </a:solidFill>
                <a:latin typeface="Montserrat Heavy"/>
                <a:ea typeface="Montserrat Heavy"/>
                <a:cs typeface="Montserrat Heavy"/>
                <a:sym typeface="Montserrat Heavy"/>
              </a:rPr>
              <a:t>Budget</a:t>
            </a:r>
          </a:p>
        </p:txBody>
      </p:sp>
      <p:sp>
        <p:nvSpPr>
          <p:cNvPr name="TextBox 3" id="3"/>
          <p:cNvSpPr txBox="true"/>
          <p:nvPr/>
        </p:nvSpPr>
        <p:spPr>
          <a:xfrm rot="0">
            <a:off x="2506863" y="9232348"/>
            <a:ext cx="3524633" cy="621030"/>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0C306D"/>
                </a:solidFill>
                <a:latin typeface="Montserrat"/>
                <a:ea typeface="Montserrat"/>
                <a:cs typeface="Montserrat"/>
                <a:sym typeface="Montserrat"/>
              </a:rPr>
              <a:t>TOTAL BUDGET, SIMILAR LIKE 2023 = </a:t>
            </a:r>
            <a:r>
              <a:rPr lang="en-US" b="true" sz="1800">
                <a:solidFill>
                  <a:srgbClr val="0C306D"/>
                </a:solidFill>
                <a:latin typeface="Montserrat Bold"/>
                <a:ea typeface="Montserrat Bold"/>
                <a:cs typeface="Montserrat Bold"/>
                <a:sym typeface="Montserrat Bold"/>
              </a:rPr>
              <a:t>22 K EUROS</a:t>
            </a:r>
          </a:p>
        </p:txBody>
      </p:sp>
      <p:sp>
        <p:nvSpPr>
          <p:cNvPr name="Freeform 4" id="4"/>
          <p:cNvSpPr/>
          <p:nvPr/>
        </p:nvSpPr>
        <p:spPr>
          <a:xfrm flipH="false" flipV="false" rot="0">
            <a:off x="482738" y="9323559"/>
            <a:ext cx="1316816" cy="655455"/>
          </a:xfrm>
          <a:custGeom>
            <a:avLst/>
            <a:gdLst/>
            <a:ahLst/>
            <a:cxnLst/>
            <a:rect r="r" b="b" t="t" l="l"/>
            <a:pathLst>
              <a:path h="655455" w="1316816">
                <a:moveTo>
                  <a:pt x="0" y="0"/>
                </a:moveTo>
                <a:lnTo>
                  <a:pt x="1316816" y="0"/>
                </a:lnTo>
                <a:lnTo>
                  <a:pt x="1316816" y="655455"/>
                </a:lnTo>
                <a:lnTo>
                  <a:pt x="0" y="655455"/>
                </a:lnTo>
                <a:lnTo>
                  <a:pt x="0" y="0"/>
                </a:lnTo>
                <a:close/>
              </a:path>
            </a:pathLst>
          </a:custGeom>
          <a:blipFill>
            <a:blip r:embed="rId2"/>
            <a:stretch>
              <a:fillRect l="0" t="-117" r="0" b="-117"/>
            </a:stretch>
          </a:blipFill>
        </p:spPr>
      </p:sp>
      <p:pic>
        <p:nvPicPr>
          <p:cNvPr name="Picture 5" id="5"/>
          <p:cNvPicPr>
            <a:picLocks noChangeAspect="true"/>
          </p:cNvPicPr>
          <p:nvPr/>
        </p:nvPicPr>
        <p:blipFill>
          <a:blip r:embed="rId3"/>
          <a:stretch>
            <a:fillRect/>
          </a:stretch>
        </p:blipFill>
        <p:spPr>
          <a:xfrm rot="0">
            <a:off x="-405468" y="336687"/>
            <a:ext cx="17210010" cy="10659394"/>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2"/>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sp>
        <p:nvSpPr>
          <p:cNvPr name="Freeform 7" id="7"/>
          <p:cNvSpPr/>
          <p:nvPr/>
        </p:nvSpPr>
        <p:spPr>
          <a:xfrm flipH="false" flipV="false" rot="0">
            <a:off x="3286726" y="907041"/>
            <a:ext cx="11714549" cy="6948335"/>
          </a:xfrm>
          <a:custGeom>
            <a:avLst/>
            <a:gdLst/>
            <a:ahLst/>
            <a:cxnLst/>
            <a:rect r="r" b="b" t="t" l="l"/>
            <a:pathLst>
              <a:path h="6948335" w="11714549">
                <a:moveTo>
                  <a:pt x="0" y="0"/>
                </a:moveTo>
                <a:lnTo>
                  <a:pt x="11714548" y="0"/>
                </a:lnTo>
                <a:lnTo>
                  <a:pt x="11714548" y="6948336"/>
                </a:lnTo>
                <a:lnTo>
                  <a:pt x="0" y="6948336"/>
                </a:lnTo>
                <a:lnTo>
                  <a:pt x="0" y="0"/>
                </a:lnTo>
                <a:close/>
              </a:path>
            </a:pathLst>
          </a:custGeom>
          <a:blipFill>
            <a:blip r:embed="rId4">
              <a:alphaModFix amt="27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4783428" y="999085"/>
            <a:ext cx="6165183" cy="7253157"/>
          </a:xfrm>
          <a:custGeom>
            <a:avLst/>
            <a:gdLst/>
            <a:ahLst/>
            <a:cxnLst/>
            <a:rect r="r" b="b" t="t" l="l"/>
            <a:pathLst>
              <a:path h="7253157" w="6165183">
                <a:moveTo>
                  <a:pt x="0" y="0"/>
                </a:moveTo>
                <a:lnTo>
                  <a:pt x="6165183" y="0"/>
                </a:lnTo>
                <a:lnTo>
                  <a:pt x="6165183" y="7253156"/>
                </a:lnTo>
                <a:lnTo>
                  <a:pt x="0" y="7253156"/>
                </a:lnTo>
                <a:lnTo>
                  <a:pt x="0" y="0"/>
                </a:lnTo>
                <a:close/>
              </a:path>
            </a:pathLst>
          </a:custGeom>
          <a:blipFill>
            <a:blip r:embed="rId6">
              <a:alphaModFix amt="15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10800000">
            <a:off x="6465835" y="1026819"/>
            <a:ext cx="6165183" cy="7253157"/>
          </a:xfrm>
          <a:custGeom>
            <a:avLst/>
            <a:gdLst/>
            <a:ahLst/>
            <a:cxnLst/>
            <a:rect r="r" b="b" t="t" l="l"/>
            <a:pathLst>
              <a:path h="7253157" w="6165183">
                <a:moveTo>
                  <a:pt x="0" y="0"/>
                </a:moveTo>
                <a:lnTo>
                  <a:pt x="6165184" y="0"/>
                </a:lnTo>
                <a:lnTo>
                  <a:pt x="6165184" y="7253157"/>
                </a:lnTo>
                <a:lnTo>
                  <a:pt x="0" y="7253157"/>
                </a:lnTo>
                <a:lnTo>
                  <a:pt x="0" y="0"/>
                </a:lnTo>
                <a:close/>
              </a:path>
            </a:pathLst>
          </a:custGeom>
          <a:blipFill>
            <a:blip r:embed="rId6">
              <a:alphaModFix amt="15000"/>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0768798" y="580227"/>
            <a:ext cx="1681172" cy="235587"/>
          </a:xfrm>
          <a:prstGeom prst="rect">
            <a:avLst/>
          </a:prstGeom>
        </p:spPr>
        <p:txBody>
          <a:bodyPr anchor="t" rtlCol="false" tIns="0" lIns="0" bIns="0" rIns="0">
            <a:spAutoFit/>
          </a:bodyPr>
          <a:lstStyle/>
          <a:p>
            <a:pPr algn="ctr">
              <a:lnSpc>
                <a:spcPts val="1913"/>
              </a:lnSpc>
            </a:pPr>
            <a:r>
              <a:rPr lang="en-US" b="true" sz="1366" spc="498">
                <a:solidFill>
                  <a:srgbClr val="5C77B9"/>
                </a:solidFill>
                <a:latin typeface="Montserrat Bold"/>
                <a:ea typeface="Montserrat Bold"/>
                <a:cs typeface="Montserrat Bold"/>
                <a:sym typeface="Montserrat Bold"/>
              </a:rPr>
              <a:t>PROXIMITY</a:t>
            </a:r>
          </a:p>
        </p:txBody>
      </p:sp>
      <p:sp>
        <p:nvSpPr>
          <p:cNvPr name="TextBox 11" id="11"/>
          <p:cNvSpPr txBox="true"/>
          <p:nvPr/>
        </p:nvSpPr>
        <p:spPr>
          <a:xfrm rot="0">
            <a:off x="9773306" y="8105361"/>
            <a:ext cx="2857713" cy="477386"/>
          </a:xfrm>
          <a:prstGeom prst="rect">
            <a:avLst/>
          </a:prstGeom>
        </p:spPr>
        <p:txBody>
          <a:bodyPr anchor="t" rtlCol="false" tIns="0" lIns="0" bIns="0" rIns="0">
            <a:spAutoFit/>
          </a:bodyPr>
          <a:lstStyle/>
          <a:p>
            <a:pPr algn="ctr">
              <a:lnSpc>
                <a:spcPts val="1913"/>
              </a:lnSpc>
            </a:pPr>
            <a:r>
              <a:rPr lang="en-US" b="true" sz="1366" spc="498">
                <a:solidFill>
                  <a:srgbClr val="5C77B9"/>
                </a:solidFill>
                <a:latin typeface="Montserrat Bold"/>
                <a:ea typeface="Montserrat Bold"/>
                <a:cs typeface="Montserrat Bold"/>
                <a:sym typeface="Montserrat Bold"/>
              </a:rPr>
              <a:t>ENTREPRENEURIAL </a:t>
            </a:r>
          </a:p>
          <a:p>
            <a:pPr algn="ctr">
              <a:lnSpc>
                <a:spcPts val="1913"/>
              </a:lnSpc>
            </a:pPr>
          </a:p>
        </p:txBody>
      </p:sp>
      <p:sp>
        <p:nvSpPr>
          <p:cNvPr name="TextBox 12" id="12"/>
          <p:cNvSpPr txBox="true"/>
          <p:nvPr/>
        </p:nvSpPr>
        <p:spPr>
          <a:xfrm rot="0">
            <a:off x="5870239" y="580227"/>
            <a:ext cx="861861" cy="235623"/>
          </a:xfrm>
          <a:prstGeom prst="rect">
            <a:avLst/>
          </a:prstGeom>
        </p:spPr>
        <p:txBody>
          <a:bodyPr anchor="t" rtlCol="false" tIns="0" lIns="0" bIns="0" rIns="0">
            <a:spAutoFit/>
          </a:bodyPr>
          <a:lstStyle/>
          <a:p>
            <a:pPr algn="ctr">
              <a:lnSpc>
                <a:spcPts val="1913"/>
              </a:lnSpc>
            </a:pPr>
            <a:r>
              <a:rPr lang="en-US" b="true" sz="1366" spc="498">
                <a:solidFill>
                  <a:srgbClr val="5C77B9"/>
                </a:solidFill>
                <a:latin typeface="Montserrat Bold"/>
                <a:ea typeface="Montserrat Bold"/>
                <a:cs typeface="Montserrat Bold"/>
                <a:sym typeface="Montserrat Bold"/>
              </a:rPr>
              <a:t>AGILE</a:t>
            </a:r>
          </a:p>
        </p:txBody>
      </p:sp>
      <p:sp>
        <p:nvSpPr>
          <p:cNvPr name="TextBox 13" id="13"/>
          <p:cNvSpPr txBox="true"/>
          <p:nvPr/>
        </p:nvSpPr>
        <p:spPr>
          <a:xfrm rot="0">
            <a:off x="8375864" y="580227"/>
            <a:ext cx="1135879" cy="235623"/>
          </a:xfrm>
          <a:prstGeom prst="rect">
            <a:avLst/>
          </a:prstGeom>
        </p:spPr>
        <p:txBody>
          <a:bodyPr anchor="t" rtlCol="false" tIns="0" lIns="0" bIns="0" rIns="0">
            <a:spAutoFit/>
          </a:bodyPr>
          <a:lstStyle/>
          <a:p>
            <a:pPr algn="ctr">
              <a:lnSpc>
                <a:spcPts val="1913"/>
              </a:lnSpc>
            </a:pPr>
            <a:r>
              <a:rPr lang="en-US" b="true" sz="1366" spc="498">
                <a:solidFill>
                  <a:srgbClr val="5C77B9"/>
                </a:solidFill>
                <a:latin typeface="Montserrat Bold"/>
                <a:ea typeface="Montserrat Bold"/>
                <a:cs typeface="Montserrat Bold"/>
                <a:sym typeface="Montserrat Bold"/>
              </a:rPr>
              <a:t>GLOBAL</a:t>
            </a:r>
          </a:p>
        </p:txBody>
      </p:sp>
      <p:sp>
        <p:nvSpPr>
          <p:cNvPr name="TextBox 14" id="14"/>
          <p:cNvSpPr txBox="true"/>
          <p:nvPr/>
        </p:nvSpPr>
        <p:spPr>
          <a:xfrm rot="0">
            <a:off x="5765972" y="8105361"/>
            <a:ext cx="1399726" cy="235623"/>
          </a:xfrm>
          <a:prstGeom prst="rect">
            <a:avLst/>
          </a:prstGeom>
        </p:spPr>
        <p:txBody>
          <a:bodyPr anchor="t" rtlCol="false" tIns="0" lIns="0" bIns="0" rIns="0">
            <a:spAutoFit/>
          </a:bodyPr>
          <a:lstStyle/>
          <a:p>
            <a:pPr algn="ctr">
              <a:lnSpc>
                <a:spcPts val="1913"/>
              </a:lnSpc>
            </a:pPr>
            <a:r>
              <a:rPr lang="en-US" b="true" sz="1366" spc="498">
                <a:solidFill>
                  <a:srgbClr val="5C77B9"/>
                </a:solidFill>
                <a:latin typeface="Montserrat Bold"/>
                <a:ea typeface="Montserrat Bold"/>
                <a:cs typeface="Montserrat Bold"/>
                <a:sym typeface="Montserrat Bold"/>
              </a:rPr>
              <a:t>RELIABLE</a:t>
            </a:r>
          </a:p>
        </p:txBody>
      </p:sp>
      <p:sp>
        <p:nvSpPr>
          <p:cNvPr name="Freeform 15" id="15"/>
          <p:cNvSpPr/>
          <p:nvPr/>
        </p:nvSpPr>
        <p:spPr>
          <a:xfrm flipH="false" flipV="false" rot="0">
            <a:off x="6855033" y="3481782"/>
            <a:ext cx="4577933" cy="2280643"/>
          </a:xfrm>
          <a:custGeom>
            <a:avLst/>
            <a:gdLst/>
            <a:ahLst/>
            <a:cxnLst/>
            <a:rect r="r" b="b" t="t" l="l"/>
            <a:pathLst>
              <a:path h="2280643" w="4577933">
                <a:moveTo>
                  <a:pt x="0" y="0"/>
                </a:moveTo>
                <a:lnTo>
                  <a:pt x="4577934" y="0"/>
                </a:lnTo>
                <a:lnTo>
                  <a:pt x="4577934" y="2280643"/>
                </a:lnTo>
                <a:lnTo>
                  <a:pt x="0" y="22806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10151966" y="6550419"/>
            <a:ext cx="2100393" cy="1383492"/>
          </a:xfrm>
          <a:custGeom>
            <a:avLst/>
            <a:gdLst/>
            <a:ahLst/>
            <a:cxnLst/>
            <a:rect r="r" b="b" t="t" l="l"/>
            <a:pathLst>
              <a:path h="1383492" w="2100393">
                <a:moveTo>
                  <a:pt x="0" y="0"/>
                </a:moveTo>
                <a:lnTo>
                  <a:pt x="2100393" y="0"/>
                </a:lnTo>
                <a:lnTo>
                  <a:pt x="2100393" y="1383492"/>
                </a:lnTo>
                <a:lnTo>
                  <a:pt x="0" y="1383492"/>
                </a:lnTo>
                <a:lnTo>
                  <a:pt x="0" y="0"/>
                </a:lnTo>
                <a:close/>
              </a:path>
            </a:pathLst>
          </a:custGeom>
          <a:blipFill>
            <a:blip r:embed="rId10"/>
            <a:stretch>
              <a:fillRect l="0" t="0" r="0" b="0"/>
            </a:stretch>
          </a:blipFill>
        </p:spPr>
      </p:sp>
      <p:sp>
        <p:nvSpPr>
          <p:cNvPr name="Freeform 17" id="17"/>
          <p:cNvSpPr/>
          <p:nvPr/>
        </p:nvSpPr>
        <p:spPr>
          <a:xfrm flipH="false" flipV="false" rot="0">
            <a:off x="7480665" y="907041"/>
            <a:ext cx="2926277" cy="2067363"/>
          </a:xfrm>
          <a:custGeom>
            <a:avLst/>
            <a:gdLst/>
            <a:ahLst/>
            <a:cxnLst/>
            <a:rect r="r" b="b" t="t" l="l"/>
            <a:pathLst>
              <a:path h="2067363" w="2926277">
                <a:moveTo>
                  <a:pt x="0" y="0"/>
                </a:moveTo>
                <a:lnTo>
                  <a:pt x="2926277" y="0"/>
                </a:lnTo>
                <a:lnTo>
                  <a:pt x="2926277" y="2067363"/>
                </a:lnTo>
                <a:lnTo>
                  <a:pt x="0" y="2067363"/>
                </a:lnTo>
                <a:lnTo>
                  <a:pt x="0" y="0"/>
                </a:lnTo>
                <a:close/>
              </a:path>
            </a:pathLst>
          </a:custGeom>
          <a:blipFill>
            <a:blip r:embed="rId11"/>
            <a:stretch>
              <a:fillRect l="0" t="0" r="0" b="-1612"/>
            </a:stretch>
          </a:blipFill>
        </p:spPr>
      </p:sp>
      <p:sp>
        <p:nvSpPr>
          <p:cNvPr name="Freeform 18" id="18"/>
          <p:cNvSpPr/>
          <p:nvPr/>
        </p:nvSpPr>
        <p:spPr>
          <a:xfrm flipH="false" flipV="false" rot="0">
            <a:off x="5189956" y="1097117"/>
            <a:ext cx="2222427" cy="1786060"/>
          </a:xfrm>
          <a:custGeom>
            <a:avLst/>
            <a:gdLst/>
            <a:ahLst/>
            <a:cxnLst/>
            <a:rect r="r" b="b" t="t" l="l"/>
            <a:pathLst>
              <a:path h="1786060" w="2222427">
                <a:moveTo>
                  <a:pt x="0" y="0"/>
                </a:moveTo>
                <a:lnTo>
                  <a:pt x="2222427" y="0"/>
                </a:lnTo>
                <a:lnTo>
                  <a:pt x="2222427" y="1786060"/>
                </a:lnTo>
                <a:lnTo>
                  <a:pt x="0" y="1786060"/>
                </a:lnTo>
                <a:lnTo>
                  <a:pt x="0" y="0"/>
                </a:lnTo>
                <a:close/>
              </a:path>
            </a:pathLst>
          </a:custGeom>
          <a:blipFill>
            <a:blip r:embed="rId12"/>
            <a:stretch>
              <a:fillRect l="0" t="0" r="0" b="0"/>
            </a:stretch>
          </a:blipFill>
        </p:spPr>
      </p:sp>
      <p:sp>
        <p:nvSpPr>
          <p:cNvPr name="Freeform 19" id="19"/>
          <p:cNvSpPr/>
          <p:nvPr/>
        </p:nvSpPr>
        <p:spPr>
          <a:xfrm flipH="false" flipV="false" rot="0">
            <a:off x="10622419" y="1177726"/>
            <a:ext cx="1827552" cy="1525993"/>
          </a:xfrm>
          <a:custGeom>
            <a:avLst/>
            <a:gdLst/>
            <a:ahLst/>
            <a:cxnLst/>
            <a:rect r="r" b="b" t="t" l="l"/>
            <a:pathLst>
              <a:path h="1525993" w="1827552">
                <a:moveTo>
                  <a:pt x="0" y="0"/>
                </a:moveTo>
                <a:lnTo>
                  <a:pt x="1827552" y="0"/>
                </a:lnTo>
                <a:lnTo>
                  <a:pt x="1827552" y="1525993"/>
                </a:lnTo>
                <a:lnTo>
                  <a:pt x="0" y="1525993"/>
                </a:lnTo>
                <a:lnTo>
                  <a:pt x="0" y="0"/>
                </a:lnTo>
                <a:close/>
              </a:path>
            </a:pathLst>
          </a:custGeom>
          <a:blipFill>
            <a:blip r:embed="rId13"/>
            <a:stretch>
              <a:fillRect l="0" t="0" r="0" b="0"/>
            </a:stretch>
          </a:blipFill>
        </p:spPr>
      </p:sp>
      <p:sp>
        <p:nvSpPr>
          <p:cNvPr name="Freeform 20" id="20"/>
          <p:cNvSpPr/>
          <p:nvPr/>
        </p:nvSpPr>
        <p:spPr>
          <a:xfrm flipH="false" flipV="false" rot="0">
            <a:off x="5871649" y="6269804"/>
            <a:ext cx="1188373" cy="1639727"/>
          </a:xfrm>
          <a:custGeom>
            <a:avLst/>
            <a:gdLst/>
            <a:ahLst/>
            <a:cxnLst/>
            <a:rect r="r" b="b" t="t" l="l"/>
            <a:pathLst>
              <a:path h="1639727" w="1188373">
                <a:moveTo>
                  <a:pt x="0" y="0"/>
                </a:moveTo>
                <a:lnTo>
                  <a:pt x="1188373" y="0"/>
                </a:lnTo>
                <a:lnTo>
                  <a:pt x="1188373" y="1639727"/>
                </a:lnTo>
                <a:lnTo>
                  <a:pt x="0" y="1639727"/>
                </a:lnTo>
                <a:lnTo>
                  <a:pt x="0" y="0"/>
                </a:lnTo>
                <a:close/>
              </a:path>
            </a:pathLst>
          </a:custGeom>
          <a:blipFill>
            <a:blip r:embed="rId14"/>
            <a:stretch>
              <a:fillRect l="0" t="0" r="0" b="0"/>
            </a:stretch>
          </a:blipFill>
        </p:spPr>
      </p:sp>
      <p:sp>
        <p:nvSpPr>
          <p:cNvPr name="TextBox 21" id="21"/>
          <p:cNvSpPr txBox="true"/>
          <p:nvPr/>
        </p:nvSpPr>
        <p:spPr>
          <a:xfrm rot="0">
            <a:off x="13149295" y="1272681"/>
            <a:ext cx="8965692" cy="1438275"/>
          </a:xfrm>
          <a:prstGeom prst="rect">
            <a:avLst/>
          </a:prstGeom>
        </p:spPr>
        <p:txBody>
          <a:bodyPr anchor="t" rtlCol="false" tIns="0" lIns="0" bIns="0" rIns="0">
            <a:spAutoFit/>
          </a:bodyPr>
          <a:lstStyle/>
          <a:p>
            <a:pPr algn="l">
              <a:lnSpc>
                <a:spcPts val="5759"/>
              </a:lnSpc>
            </a:pPr>
            <a:r>
              <a:rPr lang="en-US" sz="4800" b="true">
                <a:solidFill>
                  <a:srgbClr val="5C77B9"/>
                </a:solidFill>
                <a:latin typeface="Montserrat Bold"/>
                <a:ea typeface="Montserrat Bold"/>
                <a:cs typeface="Montserrat Bold"/>
                <a:sym typeface="Montserrat Bold"/>
              </a:rPr>
              <a:t>Let’s shape </a:t>
            </a:r>
          </a:p>
          <a:p>
            <a:pPr algn="l">
              <a:lnSpc>
                <a:spcPts val="5759"/>
              </a:lnSpc>
            </a:pPr>
            <a:r>
              <a:rPr lang="en-US" sz="4800" b="true">
                <a:solidFill>
                  <a:srgbClr val="5C77B9"/>
                </a:solidFill>
                <a:latin typeface="Montserrat Bold"/>
                <a:ea typeface="Montserrat Bold"/>
                <a:cs typeface="Montserrat Bold"/>
                <a:sym typeface="Montserrat Bold"/>
              </a:rPr>
              <a:t>2025 together!</a:t>
            </a:r>
          </a:p>
        </p:txBody>
      </p:sp>
      <p:sp>
        <p:nvSpPr>
          <p:cNvPr name="TextBox 22" id="22"/>
          <p:cNvSpPr txBox="true"/>
          <p:nvPr/>
        </p:nvSpPr>
        <p:spPr>
          <a:xfrm rot="0">
            <a:off x="4253680" y="9138285"/>
            <a:ext cx="11039252" cy="712470"/>
          </a:xfrm>
          <a:prstGeom prst="rect">
            <a:avLst/>
          </a:prstGeom>
        </p:spPr>
        <p:txBody>
          <a:bodyPr anchor="t" rtlCol="false" tIns="0" lIns="0" bIns="0" rIns="0">
            <a:spAutoFit/>
          </a:bodyPr>
          <a:lstStyle/>
          <a:p>
            <a:pPr algn="ctr">
              <a:lnSpc>
                <a:spcPts val="5880"/>
              </a:lnSpc>
            </a:pPr>
            <a:r>
              <a:rPr lang="en-US" sz="4200" b="true">
                <a:solidFill>
                  <a:srgbClr val="2D3A5F"/>
                </a:solidFill>
                <a:latin typeface="Montserrat Bold"/>
                <a:ea typeface="Montserrat Bold"/>
                <a:cs typeface="Montserrat Bold"/>
                <a:sym typeface="Montserrat Bold"/>
              </a:rPr>
              <a:t>How do we focus our activities in 2025?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3991316" y="859921"/>
            <a:ext cx="3696042" cy="436570"/>
            <a:chOff x="0" y="0"/>
            <a:chExt cx="4928056" cy="582094"/>
          </a:xfrm>
        </p:grpSpPr>
        <p:sp>
          <p:nvSpPr>
            <p:cNvPr name="Freeform 6" id="6"/>
            <p:cNvSpPr/>
            <p:nvPr/>
          </p:nvSpPr>
          <p:spPr>
            <a:xfrm flipH="false" flipV="false" rot="0">
              <a:off x="0" y="0"/>
              <a:ext cx="4928026" cy="582041"/>
            </a:xfrm>
            <a:custGeom>
              <a:avLst/>
              <a:gdLst/>
              <a:ahLst/>
              <a:cxnLst/>
              <a:rect r="r" b="b" t="t" l="l"/>
              <a:pathLst>
                <a:path h="582041" w="4928026">
                  <a:moveTo>
                    <a:pt x="0" y="0"/>
                  </a:moveTo>
                  <a:lnTo>
                    <a:pt x="4928026" y="0"/>
                  </a:lnTo>
                  <a:lnTo>
                    <a:pt x="4928026" y="582041"/>
                  </a:lnTo>
                  <a:lnTo>
                    <a:pt x="0" y="582041"/>
                  </a:lnTo>
                  <a:close/>
                </a:path>
              </a:pathLst>
            </a:custGeom>
            <a:solidFill>
              <a:srgbClr val="2D3A5F"/>
            </a:solidFill>
          </p:spPr>
        </p:sp>
      </p:grpSp>
      <p:grpSp>
        <p:nvGrpSpPr>
          <p:cNvPr name="Group 7" id="7"/>
          <p:cNvGrpSpPr/>
          <p:nvPr/>
        </p:nvGrpSpPr>
        <p:grpSpPr>
          <a:xfrm rot="0">
            <a:off x="11722" y="0"/>
            <a:ext cx="2360553" cy="8812252"/>
            <a:chOff x="0" y="0"/>
            <a:chExt cx="3147404" cy="11749670"/>
          </a:xfrm>
        </p:grpSpPr>
        <p:sp>
          <p:nvSpPr>
            <p:cNvPr name="Freeform 8" id="8"/>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sp>
        <p:nvSpPr>
          <p:cNvPr name="Freeform 9" id="9"/>
          <p:cNvSpPr/>
          <p:nvPr/>
        </p:nvSpPr>
        <p:spPr>
          <a:xfrm flipH="false" flipV="false" rot="0">
            <a:off x="3899836" y="2268196"/>
            <a:ext cx="5750608" cy="5750608"/>
          </a:xfrm>
          <a:custGeom>
            <a:avLst/>
            <a:gdLst/>
            <a:ahLst/>
            <a:cxnLst/>
            <a:rect r="r" b="b" t="t" l="l"/>
            <a:pathLst>
              <a:path h="5750608" w="5750608">
                <a:moveTo>
                  <a:pt x="0" y="0"/>
                </a:moveTo>
                <a:lnTo>
                  <a:pt x="5750608" y="0"/>
                </a:lnTo>
                <a:lnTo>
                  <a:pt x="5750608" y="5750608"/>
                </a:lnTo>
                <a:lnTo>
                  <a:pt x="0" y="5750608"/>
                </a:lnTo>
                <a:lnTo>
                  <a:pt x="0" y="0"/>
                </a:lnTo>
                <a:close/>
              </a:path>
            </a:pathLst>
          </a:custGeom>
          <a:blipFill>
            <a:blip r:embed="rId4"/>
            <a:stretch>
              <a:fillRect l="0" t="0" r="0" b="0"/>
            </a:stretch>
          </a:blipFill>
        </p:spPr>
      </p:sp>
      <p:sp>
        <p:nvSpPr>
          <p:cNvPr name="TextBox 10" id="10"/>
          <p:cNvSpPr txBox="true"/>
          <p:nvPr/>
        </p:nvSpPr>
        <p:spPr>
          <a:xfrm rot="0">
            <a:off x="3899836" y="1342212"/>
            <a:ext cx="8965692" cy="409575"/>
          </a:xfrm>
          <a:prstGeom prst="rect">
            <a:avLst/>
          </a:prstGeom>
        </p:spPr>
        <p:txBody>
          <a:bodyPr anchor="t" rtlCol="false" tIns="0" lIns="0" bIns="0" rIns="0">
            <a:spAutoFit/>
          </a:bodyPr>
          <a:lstStyle/>
          <a:p>
            <a:pPr algn="l">
              <a:lnSpc>
                <a:spcPts val="3240"/>
              </a:lnSpc>
            </a:pPr>
            <a:r>
              <a:rPr lang="en-US" sz="2700" b="true">
                <a:solidFill>
                  <a:srgbClr val="5C77B9"/>
                </a:solidFill>
                <a:latin typeface="Montserrat Bold"/>
                <a:ea typeface="Montserrat Bold"/>
                <a:cs typeface="Montserrat Bold"/>
                <a:sym typeface="Montserrat Bold"/>
              </a:rPr>
              <a:t>Interactive Session: Prioritizing 2025 Activities </a:t>
            </a:r>
          </a:p>
        </p:txBody>
      </p:sp>
      <p:sp>
        <p:nvSpPr>
          <p:cNvPr name="TextBox 11" id="11"/>
          <p:cNvSpPr txBox="true"/>
          <p:nvPr/>
        </p:nvSpPr>
        <p:spPr>
          <a:xfrm rot="0">
            <a:off x="4082757" y="857250"/>
            <a:ext cx="4299925" cy="352425"/>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Marketing &amp; Academy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a:hlinkClick r:id="rId2" tooltip="https://www.linkedin.com/company/international-executive-search-federation/"/>
            </p:cNvPr>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D3A5F"/>
            </a:solidFill>
          </p:spPr>
        </p:sp>
      </p:grpSp>
      <p:sp>
        <p:nvSpPr>
          <p:cNvPr name="Freeform 4" id="4"/>
          <p:cNvSpPr/>
          <p:nvPr/>
        </p:nvSpPr>
        <p:spPr>
          <a:xfrm flipH="false" flipV="false" rot="0">
            <a:off x="5953125" y="2300414"/>
            <a:ext cx="6381750" cy="3181350"/>
          </a:xfrm>
          <a:custGeom>
            <a:avLst/>
            <a:gdLst/>
            <a:ahLst/>
            <a:cxnLst/>
            <a:rect r="r" b="b" t="t" l="l"/>
            <a:pathLst>
              <a:path h="3181350" w="6381750">
                <a:moveTo>
                  <a:pt x="0" y="0"/>
                </a:moveTo>
                <a:lnTo>
                  <a:pt x="6381750" y="0"/>
                </a:lnTo>
                <a:lnTo>
                  <a:pt x="6381750" y="3181350"/>
                </a:lnTo>
                <a:lnTo>
                  <a:pt x="0" y="3181350"/>
                </a:lnTo>
                <a:lnTo>
                  <a:pt x="0" y="0"/>
                </a:lnTo>
                <a:close/>
              </a:path>
            </a:pathLst>
          </a:custGeom>
          <a:blipFill>
            <a:blip r:embed="rId3">
              <a:extLst>
                <a:ext uri="{96DAC541-7B7A-43D3-8B79-37D633B846F1}">
                  <asvg:svgBlip xmlns:asvg="http://schemas.microsoft.com/office/drawing/2016/SVG/main" r:embed="rId4"/>
                </a:ext>
              </a:extLst>
            </a:blip>
            <a:stretch>
              <a:fillRect l="0" t="-149" r="0" b="-149"/>
            </a:stretch>
          </a:blipFill>
        </p:spPr>
      </p:sp>
      <p:sp>
        <p:nvSpPr>
          <p:cNvPr name="Freeform 5" id="5"/>
          <p:cNvSpPr/>
          <p:nvPr/>
        </p:nvSpPr>
        <p:spPr>
          <a:xfrm flipH="false" flipV="false" rot="0">
            <a:off x="1593396" y="7788241"/>
            <a:ext cx="513515" cy="513515"/>
          </a:xfrm>
          <a:custGeom>
            <a:avLst/>
            <a:gdLst/>
            <a:ahLst/>
            <a:cxnLst/>
            <a:rect r="r" b="b" t="t" l="l"/>
            <a:pathLst>
              <a:path h="513515" w="513515">
                <a:moveTo>
                  <a:pt x="0" y="0"/>
                </a:moveTo>
                <a:lnTo>
                  <a:pt x="513516" y="0"/>
                </a:lnTo>
                <a:lnTo>
                  <a:pt x="513516" y="513516"/>
                </a:lnTo>
                <a:lnTo>
                  <a:pt x="0" y="5135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671343" y="7828847"/>
            <a:ext cx="469202" cy="547174"/>
          </a:xfrm>
          <a:custGeom>
            <a:avLst/>
            <a:gdLst/>
            <a:ahLst/>
            <a:cxnLst/>
            <a:rect r="r" b="b" t="t" l="l"/>
            <a:pathLst>
              <a:path h="547174" w="469202">
                <a:moveTo>
                  <a:pt x="0" y="0"/>
                </a:moveTo>
                <a:lnTo>
                  <a:pt x="469202" y="0"/>
                </a:lnTo>
                <a:lnTo>
                  <a:pt x="469202" y="547174"/>
                </a:lnTo>
                <a:lnTo>
                  <a:pt x="0" y="5471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613651" y="8785293"/>
            <a:ext cx="473007" cy="473007"/>
          </a:xfrm>
          <a:custGeom>
            <a:avLst/>
            <a:gdLst/>
            <a:ahLst/>
            <a:cxnLst/>
            <a:rect r="r" b="b" t="t" l="l"/>
            <a:pathLst>
              <a:path h="473007" w="473007">
                <a:moveTo>
                  <a:pt x="0" y="0"/>
                </a:moveTo>
                <a:lnTo>
                  <a:pt x="473006" y="0"/>
                </a:lnTo>
                <a:lnTo>
                  <a:pt x="473006" y="473007"/>
                </a:lnTo>
                <a:lnTo>
                  <a:pt x="0" y="47300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2695583" y="8748525"/>
            <a:ext cx="444962" cy="444962"/>
          </a:xfrm>
          <a:custGeom>
            <a:avLst/>
            <a:gdLst/>
            <a:ahLst/>
            <a:cxnLst/>
            <a:rect r="r" b="b" t="t" l="l"/>
            <a:pathLst>
              <a:path h="444962" w="444962">
                <a:moveTo>
                  <a:pt x="0" y="0"/>
                </a:moveTo>
                <a:lnTo>
                  <a:pt x="444962" y="0"/>
                </a:lnTo>
                <a:lnTo>
                  <a:pt x="444962" y="444962"/>
                </a:lnTo>
                <a:lnTo>
                  <a:pt x="0" y="4449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13407245" y="8788843"/>
            <a:ext cx="1871100" cy="314193"/>
          </a:xfrm>
          <a:prstGeom prst="rect">
            <a:avLst/>
          </a:prstGeom>
        </p:spPr>
        <p:txBody>
          <a:bodyPr anchor="t" rtlCol="false" tIns="0" lIns="0" bIns="0" rIns="0">
            <a:spAutoFit/>
          </a:bodyPr>
          <a:lstStyle/>
          <a:p>
            <a:pPr algn="ctr">
              <a:lnSpc>
                <a:spcPts val="2519"/>
              </a:lnSpc>
              <a:spcBef>
                <a:spcPct val="0"/>
              </a:spcBef>
            </a:pPr>
            <a:r>
              <a:rPr lang="en-US" sz="2099">
                <a:solidFill>
                  <a:srgbClr val="FFFFFF"/>
                </a:solidFill>
                <a:latin typeface="Montserrat Light"/>
                <a:ea typeface="Montserrat Light"/>
                <a:cs typeface="Montserrat Light"/>
                <a:sym typeface="Montserrat Light"/>
              </a:rPr>
              <a:t>info@iesf.com</a:t>
            </a:r>
          </a:p>
        </p:txBody>
      </p:sp>
      <p:sp>
        <p:nvSpPr>
          <p:cNvPr name="TextBox 10" id="10"/>
          <p:cNvSpPr txBox="true"/>
          <p:nvPr/>
        </p:nvSpPr>
        <p:spPr>
          <a:xfrm rot="0">
            <a:off x="13407245" y="7945338"/>
            <a:ext cx="2177686" cy="314193"/>
          </a:xfrm>
          <a:prstGeom prst="rect">
            <a:avLst/>
          </a:prstGeom>
        </p:spPr>
        <p:txBody>
          <a:bodyPr anchor="t" rtlCol="false" tIns="0" lIns="0" bIns="0" rIns="0">
            <a:spAutoFit/>
          </a:bodyPr>
          <a:lstStyle/>
          <a:p>
            <a:pPr algn="ctr">
              <a:lnSpc>
                <a:spcPts val="2519"/>
              </a:lnSpc>
              <a:spcBef>
                <a:spcPct val="0"/>
              </a:spcBef>
            </a:pPr>
            <a:r>
              <a:rPr lang="en-US" sz="2099">
                <a:solidFill>
                  <a:srgbClr val="FFFFFF"/>
                </a:solidFill>
                <a:latin typeface="Montserrat Light"/>
                <a:ea typeface="Montserrat Light"/>
                <a:cs typeface="Montserrat Light"/>
                <a:sym typeface="Montserrat Light"/>
              </a:rPr>
              <a:t>+34 93 238 54 86</a:t>
            </a:r>
          </a:p>
        </p:txBody>
      </p:sp>
      <p:sp>
        <p:nvSpPr>
          <p:cNvPr name="TextBox 11" id="11"/>
          <p:cNvSpPr txBox="true"/>
          <p:nvPr/>
        </p:nvSpPr>
        <p:spPr>
          <a:xfrm rot="0">
            <a:off x="2349107" y="7905300"/>
            <a:ext cx="5623322" cy="356234"/>
          </a:xfrm>
          <a:prstGeom prst="rect">
            <a:avLst/>
          </a:prstGeom>
        </p:spPr>
        <p:txBody>
          <a:bodyPr anchor="t" rtlCol="false" tIns="0" lIns="0" bIns="0" rIns="0">
            <a:spAutoFit/>
          </a:bodyPr>
          <a:lstStyle/>
          <a:p>
            <a:pPr algn="ctr">
              <a:lnSpc>
                <a:spcPts val="2940"/>
              </a:lnSpc>
            </a:pPr>
            <a:r>
              <a:rPr lang="en-US" sz="2100">
                <a:solidFill>
                  <a:srgbClr val="FFFFFF"/>
                </a:solidFill>
                <a:latin typeface="Montserrat"/>
                <a:ea typeface="Montserrat"/>
                <a:cs typeface="Montserrat"/>
                <a:sym typeface="Montserrat"/>
                <a:hlinkClick r:id="rId13" tooltip="https://www.linkedin.com/company/international-executive-search-federation/"/>
              </a:rPr>
              <a:t>International Executive Search Federation</a:t>
            </a:r>
          </a:p>
        </p:txBody>
      </p:sp>
      <p:sp>
        <p:nvSpPr>
          <p:cNvPr name="TextBox 12" id="12"/>
          <p:cNvSpPr txBox="true"/>
          <p:nvPr/>
        </p:nvSpPr>
        <p:spPr>
          <a:xfrm rot="0">
            <a:off x="2349156" y="8824663"/>
            <a:ext cx="5623223" cy="356234"/>
          </a:xfrm>
          <a:prstGeom prst="rect">
            <a:avLst/>
          </a:prstGeom>
        </p:spPr>
        <p:txBody>
          <a:bodyPr anchor="t" rtlCol="false" tIns="0" lIns="0" bIns="0" rIns="0">
            <a:spAutoFit/>
          </a:bodyPr>
          <a:lstStyle/>
          <a:p>
            <a:pPr algn="l">
              <a:lnSpc>
                <a:spcPts val="2940"/>
              </a:lnSpc>
            </a:pPr>
            <a:r>
              <a:rPr lang="en-US" sz="2100">
                <a:solidFill>
                  <a:srgbClr val="FFFFFF"/>
                </a:solidFill>
                <a:latin typeface="Montserrat"/>
                <a:ea typeface="Montserrat"/>
                <a:cs typeface="Montserrat"/>
                <a:sym typeface="Montserrat"/>
                <a:hlinkClick r:id="rId14" tooltip="http://www.iesf.com"/>
              </a:rPr>
              <a:t>iesf.com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3" id="3"/>
          <p:cNvGrpSpPr/>
          <p:nvPr/>
        </p:nvGrpSpPr>
        <p:grpSpPr>
          <a:xfrm rot="0">
            <a:off x="0" y="8832683"/>
            <a:ext cx="18288000" cy="1745541"/>
            <a:chOff x="0" y="0"/>
            <a:chExt cx="24384000" cy="2327389"/>
          </a:xfrm>
        </p:grpSpPr>
        <p:sp>
          <p:nvSpPr>
            <p:cNvPr name="Freeform 4" id="4"/>
            <p:cNvSpPr/>
            <p:nvPr/>
          </p:nvSpPr>
          <p:spPr>
            <a:xfrm flipH="false" flipV="false" rot="0">
              <a:off x="0" y="0"/>
              <a:ext cx="24384000" cy="2327388"/>
            </a:xfrm>
            <a:custGeom>
              <a:avLst/>
              <a:gdLst/>
              <a:ahLst/>
              <a:cxnLst/>
              <a:rect r="r" b="b" t="t" l="l"/>
              <a:pathLst>
                <a:path h="2327388" w="24384000">
                  <a:moveTo>
                    <a:pt x="0" y="0"/>
                  </a:moveTo>
                  <a:lnTo>
                    <a:pt x="24384000" y="0"/>
                  </a:lnTo>
                  <a:lnTo>
                    <a:pt x="24384000" y="2327388"/>
                  </a:lnTo>
                  <a:lnTo>
                    <a:pt x="0" y="2327388"/>
                  </a:lnTo>
                  <a:close/>
                </a:path>
              </a:pathLst>
            </a:custGeom>
            <a:solidFill>
              <a:srgbClr val="FFFFFF"/>
            </a:solidFill>
          </p:spPr>
        </p:sp>
      </p:grpSp>
      <p:sp>
        <p:nvSpPr>
          <p:cNvPr name="Freeform 5" id="5"/>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6" id="6"/>
          <p:cNvGrpSpPr/>
          <p:nvPr/>
        </p:nvGrpSpPr>
        <p:grpSpPr>
          <a:xfrm rot="0">
            <a:off x="-19051" y="0"/>
            <a:ext cx="18288000" cy="1728216"/>
            <a:chOff x="0" y="0"/>
            <a:chExt cx="24384000" cy="2304288"/>
          </a:xfrm>
        </p:grpSpPr>
        <p:sp>
          <p:nvSpPr>
            <p:cNvPr name="Freeform 7" id="7"/>
            <p:cNvSpPr/>
            <p:nvPr/>
          </p:nvSpPr>
          <p:spPr>
            <a:xfrm flipH="false" flipV="false" rot="0">
              <a:off x="0" y="0"/>
              <a:ext cx="24384000" cy="2304288"/>
            </a:xfrm>
            <a:custGeom>
              <a:avLst/>
              <a:gdLst/>
              <a:ahLst/>
              <a:cxnLst/>
              <a:rect r="r" b="b" t="t" l="l"/>
              <a:pathLst>
                <a:path h="2304288" w="24384000">
                  <a:moveTo>
                    <a:pt x="0" y="0"/>
                  </a:moveTo>
                  <a:lnTo>
                    <a:pt x="24384000" y="0"/>
                  </a:lnTo>
                  <a:lnTo>
                    <a:pt x="24384000" y="2304288"/>
                  </a:lnTo>
                  <a:lnTo>
                    <a:pt x="0" y="2304288"/>
                  </a:lnTo>
                  <a:close/>
                </a:path>
              </a:pathLst>
            </a:custGeom>
            <a:solidFill>
              <a:srgbClr val="2D3A5F"/>
            </a:solidFill>
          </p:spPr>
        </p:sp>
      </p:grpSp>
      <p:grpSp>
        <p:nvGrpSpPr>
          <p:cNvPr name="Group 8" id="8"/>
          <p:cNvGrpSpPr/>
          <p:nvPr/>
        </p:nvGrpSpPr>
        <p:grpSpPr>
          <a:xfrm rot="0">
            <a:off x="13978543" y="9241641"/>
            <a:ext cx="4309455" cy="589330"/>
            <a:chOff x="0" y="0"/>
            <a:chExt cx="5745940" cy="785774"/>
          </a:xfrm>
        </p:grpSpPr>
        <p:grpSp>
          <p:nvGrpSpPr>
            <p:cNvPr name="Group 9" id="9"/>
            <p:cNvGrpSpPr/>
            <p:nvPr/>
          </p:nvGrpSpPr>
          <p:grpSpPr>
            <a:xfrm rot="0">
              <a:off x="0" y="0"/>
              <a:ext cx="5745940" cy="785774"/>
              <a:chOff x="0" y="0"/>
              <a:chExt cx="5745940" cy="785774"/>
            </a:xfrm>
          </p:grpSpPr>
          <p:sp>
            <p:nvSpPr>
              <p:cNvPr name="Freeform 10" id="10"/>
              <p:cNvSpPr/>
              <p:nvPr/>
            </p:nvSpPr>
            <p:spPr>
              <a:xfrm flipH="false" flipV="false" rot="0">
                <a:off x="0" y="0"/>
                <a:ext cx="5745905" cy="785749"/>
              </a:xfrm>
              <a:custGeom>
                <a:avLst/>
                <a:gdLst/>
                <a:ahLst/>
                <a:cxnLst/>
                <a:rect r="r" b="b" t="t" l="l"/>
                <a:pathLst>
                  <a:path h="785749" w="5745905">
                    <a:moveTo>
                      <a:pt x="0" y="0"/>
                    </a:moveTo>
                    <a:lnTo>
                      <a:pt x="5745905" y="0"/>
                    </a:lnTo>
                    <a:lnTo>
                      <a:pt x="5745905" y="785749"/>
                    </a:lnTo>
                    <a:lnTo>
                      <a:pt x="0" y="785749"/>
                    </a:lnTo>
                    <a:close/>
                  </a:path>
                </a:pathLst>
              </a:custGeom>
              <a:solidFill>
                <a:srgbClr val="5C77B9"/>
              </a:solidFill>
            </p:spPr>
          </p:sp>
        </p:grpSp>
        <p:sp>
          <p:nvSpPr>
            <p:cNvPr name="TextBox 11" id="11"/>
            <p:cNvSpPr txBox="true"/>
            <p:nvPr/>
          </p:nvSpPr>
          <p:spPr>
            <a:xfrm rot="0">
              <a:off x="0" y="178884"/>
              <a:ext cx="5241852" cy="473050"/>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AMSTERDAM 2024</a:t>
              </a:r>
            </a:p>
          </p:txBody>
        </p:sp>
      </p:grpSp>
      <p:sp>
        <p:nvSpPr>
          <p:cNvPr name="TextBox 12" id="12"/>
          <p:cNvSpPr txBox="true"/>
          <p:nvPr/>
        </p:nvSpPr>
        <p:spPr>
          <a:xfrm rot="0">
            <a:off x="91440" y="516607"/>
            <a:ext cx="18105120" cy="938784"/>
          </a:xfrm>
          <a:prstGeom prst="rect">
            <a:avLst/>
          </a:prstGeom>
        </p:spPr>
        <p:txBody>
          <a:bodyPr anchor="t" rtlCol="false" tIns="0" lIns="0" bIns="0" rIns="0">
            <a:spAutoFit/>
          </a:bodyPr>
          <a:lstStyle/>
          <a:p>
            <a:pPr algn="ctr">
              <a:lnSpc>
                <a:spcPts val="7128"/>
              </a:lnSpc>
            </a:pPr>
            <a:r>
              <a:rPr lang="en-US" sz="6600" b="true">
                <a:solidFill>
                  <a:srgbClr val="FFFFFF"/>
                </a:solidFill>
                <a:latin typeface="Montserrat Bold"/>
                <a:ea typeface="Montserrat Bold"/>
                <a:cs typeface="Montserrat Bold"/>
                <a:sym typeface="Montserrat Bold"/>
              </a:rPr>
              <a:t>PLANNING </a:t>
            </a:r>
            <a:r>
              <a:rPr lang="en-US" sz="6600" b="true">
                <a:solidFill>
                  <a:srgbClr val="5C77B9"/>
                </a:solidFill>
                <a:latin typeface="Montserrat Bold"/>
                <a:ea typeface="Montserrat Bold"/>
                <a:cs typeface="Montserrat Bold"/>
                <a:sym typeface="Montserrat Bold"/>
              </a:rPr>
              <a:t>DAY 3</a:t>
            </a:r>
          </a:p>
        </p:txBody>
      </p:sp>
      <p:grpSp>
        <p:nvGrpSpPr>
          <p:cNvPr name="Group 13" id="13"/>
          <p:cNvGrpSpPr/>
          <p:nvPr/>
        </p:nvGrpSpPr>
        <p:grpSpPr>
          <a:xfrm rot="0">
            <a:off x="1970967" y="2269540"/>
            <a:ext cx="15288333" cy="6021819"/>
            <a:chOff x="0" y="0"/>
            <a:chExt cx="20384444" cy="8029092"/>
          </a:xfrm>
        </p:grpSpPr>
        <p:sp>
          <p:nvSpPr>
            <p:cNvPr name="TextBox 14" id="14"/>
            <p:cNvSpPr txBox="true"/>
            <p:nvPr/>
          </p:nvSpPr>
          <p:spPr>
            <a:xfrm rot="0">
              <a:off x="0" y="-85725"/>
              <a:ext cx="3356300" cy="8114817"/>
            </a:xfrm>
            <a:prstGeom prst="rect">
              <a:avLst/>
            </a:prstGeom>
          </p:spPr>
          <p:txBody>
            <a:bodyPr anchor="t" rtlCol="false" tIns="0" lIns="0" bIns="0" rIns="0">
              <a:spAutoFit/>
            </a:bodyPr>
            <a:lstStyle/>
            <a:p>
              <a:pPr algn="l">
                <a:lnSpc>
                  <a:spcPts val="3519"/>
                </a:lnSpc>
              </a:pPr>
              <a:r>
                <a:rPr lang="en-US" sz="2199" b="true">
                  <a:solidFill>
                    <a:srgbClr val="2D3A5F"/>
                  </a:solidFill>
                  <a:latin typeface="Montserrat Bold"/>
                  <a:ea typeface="Montserrat Bold"/>
                  <a:cs typeface="Montserrat Bold"/>
                  <a:sym typeface="Montserrat Bold"/>
                </a:rPr>
                <a:t>09.00 - 09.45</a:t>
              </a:r>
            </a:p>
            <a:p>
              <a:pPr algn="l">
                <a:lnSpc>
                  <a:spcPts val="3519"/>
                </a:lnSpc>
              </a:pPr>
              <a:r>
                <a:rPr lang="en-US" sz="2199" b="true">
                  <a:solidFill>
                    <a:srgbClr val="2D3A5F"/>
                  </a:solidFill>
                  <a:latin typeface="Montserrat Bold"/>
                  <a:ea typeface="Montserrat Bold"/>
                  <a:cs typeface="Montserrat Bold"/>
                  <a:sym typeface="Montserrat Bold"/>
                </a:rPr>
                <a:t>09.45 - 10.10</a:t>
              </a:r>
            </a:p>
            <a:p>
              <a:pPr algn="l">
                <a:lnSpc>
                  <a:spcPts val="3519"/>
                </a:lnSpc>
              </a:pPr>
              <a:r>
                <a:rPr lang="en-US" sz="2199" b="true">
                  <a:solidFill>
                    <a:srgbClr val="2D3A5F"/>
                  </a:solidFill>
                  <a:latin typeface="Montserrat Bold"/>
                  <a:ea typeface="Montserrat Bold"/>
                  <a:cs typeface="Montserrat Bold"/>
                  <a:sym typeface="Montserrat Bold"/>
                </a:rPr>
                <a:t>10.10 - 10.40</a:t>
              </a:r>
            </a:p>
            <a:p>
              <a:pPr algn="l">
                <a:lnSpc>
                  <a:spcPts val="3519"/>
                </a:lnSpc>
              </a:pPr>
              <a:r>
                <a:rPr lang="en-US" sz="2199" b="true">
                  <a:solidFill>
                    <a:srgbClr val="4F6AB3"/>
                  </a:solidFill>
                  <a:latin typeface="Montserrat Bold"/>
                  <a:ea typeface="Montserrat Bold"/>
                  <a:cs typeface="Montserrat Bold"/>
                  <a:sym typeface="Montserrat Bold"/>
                </a:rPr>
                <a:t>10.40 - 10.55</a:t>
              </a:r>
            </a:p>
            <a:p>
              <a:pPr algn="l">
                <a:lnSpc>
                  <a:spcPts val="3519"/>
                </a:lnSpc>
              </a:pPr>
              <a:r>
                <a:rPr lang="en-US" sz="2199" b="true">
                  <a:solidFill>
                    <a:srgbClr val="2D3A5F"/>
                  </a:solidFill>
                  <a:latin typeface="Montserrat Bold"/>
                  <a:ea typeface="Montserrat Bold"/>
                  <a:cs typeface="Montserrat Bold"/>
                  <a:sym typeface="Montserrat Bold"/>
                </a:rPr>
                <a:t>10.55 - 11.25</a:t>
              </a:r>
            </a:p>
            <a:p>
              <a:pPr algn="l">
                <a:lnSpc>
                  <a:spcPts val="3519"/>
                </a:lnSpc>
              </a:pPr>
              <a:r>
                <a:rPr lang="en-US" sz="2199" b="true">
                  <a:solidFill>
                    <a:srgbClr val="2D3A5F"/>
                  </a:solidFill>
                  <a:latin typeface="Montserrat Bold"/>
                  <a:ea typeface="Montserrat Bold"/>
                  <a:cs typeface="Montserrat Bold"/>
                  <a:sym typeface="Montserrat Bold"/>
                </a:rPr>
                <a:t>11.25 - 11.55</a:t>
              </a:r>
            </a:p>
            <a:p>
              <a:pPr algn="l">
                <a:lnSpc>
                  <a:spcPts val="3519"/>
                </a:lnSpc>
              </a:pPr>
              <a:r>
                <a:rPr lang="en-US" sz="2199" b="true">
                  <a:solidFill>
                    <a:srgbClr val="2D3A5F"/>
                  </a:solidFill>
                  <a:latin typeface="Montserrat Bold"/>
                  <a:ea typeface="Montserrat Bold"/>
                  <a:cs typeface="Montserrat Bold"/>
                  <a:sym typeface="Montserrat Bold"/>
                </a:rPr>
                <a:t>11.55 - 12.15</a:t>
              </a:r>
            </a:p>
            <a:p>
              <a:pPr algn="l">
                <a:lnSpc>
                  <a:spcPts val="3519"/>
                </a:lnSpc>
              </a:pPr>
              <a:r>
                <a:rPr lang="en-US" sz="2199" b="true">
                  <a:solidFill>
                    <a:srgbClr val="2D3A5F"/>
                  </a:solidFill>
                  <a:latin typeface="Montserrat Bold"/>
                  <a:ea typeface="Montserrat Bold"/>
                  <a:cs typeface="Montserrat Bold"/>
                  <a:sym typeface="Montserrat Bold"/>
                </a:rPr>
                <a:t>12.15 - 12.30</a:t>
              </a:r>
            </a:p>
            <a:p>
              <a:pPr algn="l">
                <a:lnSpc>
                  <a:spcPts val="3519"/>
                </a:lnSpc>
              </a:pPr>
              <a:r>
                <a:rPr lang="en-US" sz="2199" b="true">
                  <a:solidFill>
                    <a:srgbClr val="2D3A5F"/>
                  </a:solidFill>
                  <a:latin typeface="Montserrat Bold"/>
                  <a:ea typeface="Montserrat Bold"/>
                  <a:cs typeface="Montserrat Bold"/>
                  <a:sym typeface="Montserrat Bold"/>
                </a:rPr>
                <a:t>12.30 - 12.45</a:t>
              </a:r>
            </a:p>
            <a:p>
              <a:pPr algn="l">
                <a:lnSpc>
                  <a:spcPts val="3519"/>
                </a:lnSpc>
              </a:pPr>
            </a:p>
            <a:p>
              <a:pPr algn="l">
                <a:lnSpc>
                  <a:spcPts val="3519"/>
                </a:lnSpc>
              </a:pPr>
              <a:r>
                <a:rPr lang="en-US" sz="2199" b="true">
                  <a:solidFill>
                    <a:srgbClr val="4F6AB3"/>
                  </a:solidFill>
                  <a:latin typeface="Montserrat Bold"/>
                  <a:ea typeface="Montserrat Bold"/>
                  <a:cs typeface="Montserrat Bold"/>
                  <a:sym typeface="Montserrat Bold"/>
                </a:rPr>
                <a:t>13.30 - 14.30</a:t>
              </a:r>
            </a:p>
            <a:p>
              <a:pPr algn="l">
                <a:lnSpc>
                  <a:spcPts val="3519"/>
                </a:lnSpc>
              </a:pPr>
              <a:r>
                <a:rPr lang="en-US" sz="2199" b="true">
                  <a:solidFill>
                    <a:srgbClr val="4F6AB3"/>
                  </a:solidFill>
                  <a:latin typeface="Montserrat Bold"/>
                  <a:ea typeface="Montserrat Bold"/>
                  <a:cs typeface="Montserrat Bold"/>
                  <a:sym typeface="Montserrat Bold"/>
                </a:rPr>
                <a:t>14.45 - 15.45</a:t>
              </a:r>
            </a:p>
            <a:p>
              <a:pPr algn="l">
                <a:lnSpc>
                  <a:spcPts val="3519"/>
                </a:lnSpc>
              </a:pPr>
              <a:r>
                <a:rPr lang="en-US" sz="2199" b="true">
                  <a:solidFill>
                    <a:srgbClr val="4F6AB3"/>
                  </a:solidFill>
                  <a:latin typeface="Montserrat Bold"/>
                  <a:ea typeface="Montserrat Bold"/>
                  <a:cs typeface="Montserrat Bold"/>
                  <a:sym typeface="Montserrat Bold"/>
                </a:rPr>
                <a:t>15.45 - 16.45 </a:t>
              </a:r>
            </a:p>
            <a:p>
              <a:pPr algn="l" marL="0" indent="0" lvl="0">
                <a:lnSpc>
                  <a:spcPts val="3519"/>
                </a:lnSpc>
              </a:pPr>
              <a:r>
                <a:rPr lang="en-US" b="true" sz="2199">
                  <a:solidFill>
                    <a:srgbClr val="4F6AB3"/>
                  </a:solidFill>
                  <a:latin typeface="Montserrat Bold"/>
                  <a:ea typeface="Montserrat Bold"/>
                  <a:cs typeface="Montserrat Bold"/>
                  <a:sym typeface="Montserrat Bold"/>
                </a:rPr>
                <a:t>17.00</a:t>
              </a:r>
            </a:p>
          </p:txBody>
        </p:sp>
        <p:sp>
          <p:nvSpPr>
            <p:cNvPr name="TextBox 15" id="15"/>
            <p:cNvSpPr txBox="true"/>
            <p:nvPr/>
          </p:nvSpPr>
          <p:spPr>
            <a:xfrm rot="0">
              <a:off x="4084342" y="-85725"/>
              <a:ext cx="16300102" cy="8114817"/>
            </a:xfrm>
            <a:prstGeom prst="rect">
              <a:avLst/>
            </a:prstGeom>
          </p:spPr>
          <p:txBody>
            <a:bodyPr anchor="t" rtlCol="false" tIns="0" lIns="0" bIns="0" rIns="0">
              <a:spAutoFit/>
            </a:bodyPr>
            <a:lstStyle/>
            <a:p>
              <a:pPr algn="l">
                <a:lnSpc>
                  <a:spcPts val="3519"/>
                </a:lnSpc>
              </a:pPr>
              <a:r>
                <a:rPr lang="en-US" sz="2199" b="true">
                  <a:solidFill>
                    <a:srgbClr val="2D3A5F"/>
                  </a:solidFill>
                  <a:latin typeface="Montserrat Medium"/>
                  <a:ea typeface="Montserrat Medium"/>
                  <a:cs typeface="Montserrat Medium"/>
                  <a:sym typeface="Montserrat Medium"/>
                </a:rPr>
                <a:t>Marketing, IESF Academy and Leadership Training Trech</a:t>
              </a:r>
            </a:p>
            <a:p>
              <a:pPr algn="l">
                <a:lnSpc>
                  <a:spcPts val="3519"/>
                </a:lnSpc>
              </a:pPr>
              <a:r>
                <a:rPr lang="en-US" sz="2199" b="true">
                  <a:solidFill>
                    <a:srgbClr val="2D3A5F"/>
                  </a:solidFill>
                  <a:latin typeface="Montserrat Medium"/>
                  <a:ea typeface="Montserrat Medium"/>
                  <a:cs typeface="Montserrat Medium"/>
                  <a:sym typeface="Montserrat Medium"/>
                </a:rPr>
                <a:t>Finance </a:t>
              </a:r>
            </a:p>
            <a:p>
              <a:pPr algn="l">
                <a:lnSpc>
                  <a:spcPts val="3519"/>
                </a:lnSpc>
              </a:pPr>
              <a:r>
                <a:rPr lang="en-US" sz="2199" b="true">
                  <a:solidFill>
                    <a:srgbClr val="2D3A5F"/>
                  </a:solidFill>
                  <a:latin typeface="Montserrat Medium"/>
                  <a:ea typeface="Montserrat Medium"/>
                  <a:cs typeface="Montserrat Medium"/>
                  <a:sym typeface="Montserrat Medium"/>
                </a:rPr>
                <a:t>Results IESF Partner Satisfaction Research &amp; Code of Conduct</a:t>
              </a:r>
            </a:p>
            <a:p>
              <a:pPr algn="l">
                <a:lnSpc>
                  <a:spcPts val="3519"/>
                </a:lnSpc>
              </a:pPr>
              <a:r>
                <a:rPr lang="en-US" sz="2199" b="true">
                  <a:solidFill>
                    <a:srgbClr val="4F6AB3"/>
                  </a:solidFill>
                  <a:latin typeface="Montserrat Medium"/>
                  <a:ea typeface="Montserrat Medium"/>
                  <a:cs typeface="Montserrat Medium"/>
                  <a:sym typeface="Montserrat Medium"/>
                </a:rPr>
                <a:t>Coffee Break</a:t>
              </a:r>
            </a:p>
            <a:p>
              <a:pPr algn="l">
                <a:lnSpc>
                  <a:spcPts val="3519"/>
                </a:lnSpc>
              </a:pPr>
              <a:r>
                <a:rPr lang="en-US" sz="2199" b="true">
                  <a:solidFill>
                    <a:srgbClr val="2D3A5F"/>
                  </a:solidFill>
                  <a:latin typeface="Montserrat Medium"/>
                  <a:ea typeface="Montserrat Medium"/>
                  <a:cs typeface="Montserrat Medium"/>
                  <a:sym typeface="Montserrat Medium"/>
                </a:rPr>
                <a:t>Diversity, Equity &amp; Inclusion </a:t>
              </a:r>
            </a:p>
            <a:p>
              <a:pPr algn="l">
                <a:lnSpc>
                  <a:spcPts val="3519"/>
                </a:lnSpc>
              </a:pPr>
              <a:r>
                <a:rPr lang="en-US" sz="2199" b="true">
                  <a:solidFill>
                    <a:srgbClr val="2D3A5F"/>
                  </a:solidFill>
                  <a:latin typeface="Montserrat Medium"/>
                  <a:ea typeface="Montserrat Medium"/>
                  <a:cs typeface="Montserrat Medium"/>
                  <a:sym typeface="Montserrat Medium"/>
                </a:rPr>
                <a:t>Brainstorming Group: New initiatives</a:t>
              </a:r>
            </a:p>
            <a:p>
              <a:pPr algn="l">
                <a:lnSpc>
                  <a:spcPts val="3519"/>
                </a:lnSpc>
              </a:pPr>
              <a:r>
                <a:rPr lang="en-US" sz="2199" b="true">
                  <a:solidFill>
                    <a:srgbClr val="2D3A5F"/>
                  </a:solidFill>
                  <a:latin typeface="Montserrat Medium"/>
                  <a:ea typeface="Montserrat Medium"/>
                  <a:cs typeface="Montserrat Medium"/>
                  <a:sym typeface="Montserrat Medium"/>
                </a:rPr>
                <a:t>IESF Awards 2024 </a:t>
              </a:r>
            </a:p>
            <a:p>
              <a:pPr algn="l">
                <a:lnSpc>
                  <a:spcPts val="3519"/>
                </a:lnSpc>
              </a:pPr>
              <a:r>
                <a:rPr lang="en-US" sz="2199" b="true">
                  <a:solidFill>
                    <a:srgbClr val="2D3A5F"/>
                  </a:solidFill>
                  <a:latin typeface="Montserrat Medium"/>
                  <a:ea typeface="Montserrat Medium"/>
                  <a:cs typeface="Montserrat Medium"/>
                  <a:sym typeface="Montserrat Medium"/>
                </a:rPr>
                <a:t>Official voting on new partner(s) </a:t>
              </a:r>
            </a:p>
            <a:p>
              <a:pPr algn="l">
                <a:lnSpc>
                  <a:spcPts val="3519"/>
                </a:lnSpc>
              </a:pPr>
              <a:r>
                <a:rPr lang="en-US" sz="2199" b="true">
                  <a:solidFill>
                    <a:srgbClr val="2D3A5F"/>
                  </a:solidFill>
                  <a:latin typeface="Montserrat Medium"/>
                  <a:ea typeface="Montserrat Medium"/>
                  <a:cs typeface="Montserrat Medium"/>
                  <a:sym typeface="Montserrat Medium"/>
                </a:rPr>
                <a:t>Closing notes (LC rotation) and see you at the next AGM </a:t>
              </a:r>
            </a:p>
            <a:p>
              <a:pPr algn="l">
                <a:lnSpc>
                  <a:spcPts val="3519"/>
                </a:lnSpc>
              </a:pPr>
            </a:p>
            <a:p>
              <a:pPr algn="l">
                <a:lnSpc>
                  <a:spcPts val="3519"/>
                </a:lnSpc>
              </a:pPr>
              <a:r>
                <a:rPr lang="en-US" sz="2199" b="true">
                  <a:solidFill>
                    <a:srgbClr val="4F6AB3"/>
                  </a:solidFill>
                  <a:latin typeface="Montserrat Medium"/>
                  <a:ea typeface="Montserrat Medium"/>
                  <a:cs typeface="Montserrat Medium"/>
                  <a:sym typeface="Montserrat Medium"/>
                </a:rPr>
                <a:t>Lunch at Polly Goudvisch</a:t>
              </a:r>
            </a:p>
            <a:p>
              <a:pPr algn="l">
                <a:lnSpc>
                  <a:spcPts val="3519"/>
                </a:lnSpc>
              </a:pPr>
              <a:r>
                <a:rPr lang="en-US" sz="2199" b="true">
                  <a:solidFill>
                    <a:srgbClr val="4F6AB3"/>
                  </a:solidFill>
                  <a:latin typeface="Montserrat Medium"/>
                  <a:ea typeface="Montserrat Medium"/>
                  <a:cs typeface="Montserrat Medium"/>
                  <a:sym typeface="Montserrat Medium"/>
                </a:rPr>
                <a:t>A’dam LOOKOUT and swing</a:t>
              </a:r>
            </a:p>
            <a:p>
              <a:pPr algn="l">
                <a:lnSpc>
                  <a:spcPts val="3519"/>
                </a:lnSpc>
              </a:pPr>
              <a:r>
                <a:rPr lang="en-US" sz="2199" b="true">
                  <a:solidFill>
                    <a:srgbClr val="4F6AB3"/>
                  </a:solidFill>
                  <a:latin typeface="Montserrat Medium"/>
                  <a:ea typeface="Montserrat Medium"/>
                  <a:cs typeface="Montserrat Medium"/>
                  <a:sym typeface="Montserrat Medium"/>
                </a:rPr>
                <a:t>This is Holland</a:t>
              </a:r>
            </a:p>
            <a:p>
              <a:pPr algn="l" marL="0" indent="0" lvl="0">
                <a:lnSpc>
                  <a:spcPts val="3519"/>
                </a:lnSpc>
              </a:pPr>
              <a:r>
                <a:rPr lang="en-US" b="true" sz="2199">
                  <a:solidFill>
                    <a:srgbClr val="4F6AB3"/>
                  </a:solidFill>
                  <a:latin typeface="Montserrat Medium"/>
                  <a:ea typeface="Montserrat Medium"/>
                  <a:cs typeface="Montserrat Medium"/>
                  <a:sym typeface="Montserrat Medium"/>
                </a:rPr>
                <a:t>Free time  </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52697" y="5414642"/>
            <a:ext cx="8591303" cy="1085850"/>
          </a:xfrm>
          <a:prstGeom prst="rect">
            <a:avLst/>
          </a:prstGeom>
        </p:spPr>
        <p:txBody>
          <a:bodyPr anchor="t" rtlCol="false" tIns="0" lIns="0" bIns="0" rIns="0">
            <a:spAutoFit/>
          </a:bodyPr>
          <a:lstStyle/>
          <a:p>
            <a:pPr algn="l">
              <a:lnSpc>
                <a:spcPts val="4320"/>
              </a:lnSpc>
            </a:pPr>
            <a:r>
              <a:rPr lang="en-US" b="true" sz="3600">
                <a:solidFill>
                  <a:srgbClr val="2D3A5F"/>
                </a:solidFill>
                <a:latin typeface="Montserrat Bold"/>
                <a:ea typeface="Montserrat Bold"/>
                <a:cs typeface="Montserrat Bold"/>
                <a:sym typeface="Montserrat Bold"/>
              </a:rPr>
              <a:t>MARKETING, IESF ACADEMY AND  </a:t>
            </a:r>
            <a:r>
              <a:rPr lang="en-US" sz="3600">
                <a:solidFill>
                  <a:srgbClr val="2D3A5F"/>
                </a:solidFill>
                <a:latin typeface="Montserrat"/>
                <a:ea typeface="Montserrat"/>
                <a:cs typeface="Montserrat"/>
                <a:sym typeface="Montserrat"/>
              </a:rPr>
              <a:t>LEADERSHIP TRAINING TRECH</a:t>
            </a:r>
          </a:p>
        </p:txBody>
      </p:sp>
      <p:sp>
        <p:nvSpPr>
          <p:cNvPr name="TextBox 8" id="8"/>
          <p:cNvSpPr txBox="true"/>
          <p:nvPr/>
        </p:nvSpPr>
        <p:spPr>
          <a:xfrm rot="0">
            <a:off x="6200290" y="7746742"/>
            <a:ext cx="2943710" cy="590531"/>
          </a:xfrm>
          <a:prstGeom prst="rect">
            <a:avLst/>
          </a:prstGeom>
        </p:spPr>
        <p:txBody>
          <a:bodyPr anchor="t" rtlCol="false" tIns="0" lIns="0" bIns="0" rIns="0">
            <a:spAutoFit/>
          </a:bodyPr>
          <a:lstStyle/>
          <a:p>
            <a:pPr algn="ctr">
              <a:lnSpc>
                <a:spcPts val="4799"/>
              </a:lnSpc>
            </a:pPr>
            <a:r>
              <a:rPr lang="en-US" b="true" sz="3999">
                <a:solidFill>
                  <a:srgbClr val="4F6AB3"/>
                </a:solidFill>
                <a:latin typeface="Montserrat Bold"/>
                <a:ea typeface="Montserrat Bold"/>
                <a:cs typeface="Montserrat Bold"/>
                <a:sym typeface="Montserrat Bold"/>
              </a:rPr>
              <a:t>KIRSTEN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451986" y="7746742"/>
            <a:ext cx="3692014" cy="590531"/>
          </a:xfrm>
          <a:prstGeom prst="rect">
            <a:avLst/>
          </a:prstGeom>
        </p:spPr>
        <p:txBody>
          <a:bodyPr anchor="t" rtlCol="false" tIns="0" lIns="0" bIns="0" rIns="0">
            <a:spAutoFit/>
          </a:bodyPr>
          <a:lstStyle/>
          <a:p>
            <a:pPr algn="ctr">
              <a:lnSpc>
                <a:spcPts val="4799"/>
              </a:lnSpc>
            </a:pPr>
            <a:r>
              <a:rPr lang="en-US" b="true" sz="3999">
                <a:solidFill>
                  <a:srgbClr val="4F6AB3"/>
                </a:solidFill>
                <a:latin typeface="Montserrat Bold"/>
                <a:ea typeface="Montserrat Bold"/>
                <a:cs typeface="Montserrat Bold"/>
                <a:sym typeface="Montserrat Bold"/>
              </a:rPr>
              <a:t>STEPHAN</a:t>
            </a:r>
          </a:p>
        </p:txBody>
      </p:sp>
      <p:sp>
        <p:nvSpPr>
          <p:cNvPr name="TextBox 8" id="8"/>
          <p:cNvSpPr txBox="true"/>
          <p:nvPr/>
        </p:nvSpPr>
        <p:spPr>
          <a:xfrm rot="-60000">
            <a:off x="553195" y="5414281"/>
            <a:ext cx="9326898" cy="1390613"/>
          </a:xfrm>
          <a:prstGeom prst="rect">
            <a:avLst/>
          </a:prstGeom>
        </p:spPr>
        <p:txBody>
          <a:bodyPr anchor="t" rtlCol="false" tIns="0" lIns="0" bIns="0" rIns="0">
            <a:spAutoFit/>
          </a:bodyPr>
          <a:lstStyle/>
          <a:p>
            <a:pPr algn="l">
              <a:lnSpc>
                <a:spcPts val="5519"/>
              </a:lnSpc>
            </a:pPr>
            <a:r>
              <a:rPr lang="en-US" sz="4599" b="true">
                <a:solidFill>
                  <a:srgbClr val="2D3A5F"/>
                </a:solidFill>
                <a:latin typeface="Montserrat Bold"/>
                <a:ea typeface="Montserrat Bold"/>
                <a:cs typeface="Montserrat Bold"/>
                <a:sym typeface="Montserrat Bold"/>
              </a:rPr>
              <a:t>FINANCE</a:t>
            </a:r>
          </a:p>
          <a:p>
            <a:pPr algn="l">
              <a:lnSpc>
                <a:spcPts val="5519"/>
              </a:lnSpc>
            </a:pPr>
            <a:r>
              <a:rPr lang="en-US" sz="4599">
                <a:solidFill>
                  <a:srgbClr val="2D3A5F"/>
                </a:solidFill>
                <a:latin typeface="Montserrat"/>
                <a:ea typeface="Montserrat"/>
                <a:cs typeface="Montserrat"/>
                <a:sym typeface="Montserrat"/>
              </a:rPr>
              <a:t>IESF 2024/2025</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D3A5F"/>
        </a:solidFill>
      </p:bgPr>
    </p:bg>
    <p:spTree>
      <p:nvGrpSpPr>
        <p:cNvPr id="1" name=""/>
        <p:cNvGrpSpPr/>
        <p:nvPr/>
      </p:nvGrpSpPr>
      <p:grpSpPr>
        <a:xfrm>
          <a:off x="0" y="0"/>
          <a:ext cx="0" cy="0"/>
          <a:chOff x="0" y="0"/>
          <a:chExt cx="0" cy="0"/>
        </a:xfrm>
      </p:grpSpPr>
      <p:sp>
        <p:nvSpPr>
          <p:cNvPr name="Freeform 2" id="2"/>
          <p:cNvSpPr/>
          <p:nvPr/>
        </p:nvSpPr>
        <p:spPr>
          <a:xfrm flipH="false" flipV="false" rot="0">
            <a:off x="10952904" y="-309866"/>
            <a:ext cx="7684234" cy="10906731"/>
          </a:xfrm>
          <a:custGeom>
            <a:avLst/>
            <a:gdLst/>
            <a:ahLst/>
            <a:cxnLst/>
            <a:rect r="r" b="b" t="t" l="l"/>
            <a:pathLst>
              <a:path h="10906731" w="7684234">
                <a:moveTo>
                  <a:pt x="0" y="0"/>
                </a:moveTo>
                <a:lnTo>
                  <a:pt x="7684233" y="0"/>
                </a:lnTo>
                <a:lnTo>
                  <a:pt x="7684233" y="10906732"/>
                </a:lnTo>
                <a:lnTo>
                  <a:pt x="0" y="10906732"/>
                </a:lnTo>
                <a:lnTo>
                  <a:pt x="0" y="0"/>
                </a:lnTo>
                <a:close/>
              </a:path>
            </a:pathLst>
          </a:custGeom>
          <a:blipFill>
            <a:blip r:embed="rId2">
              <a:alphaModFix amt="96000"/>
            </a:blip>
            <a:stretch>
              <a:fillRect l="-56452" t="0" r="-56452" b="0"/>
            </a:stretch>
          </a:blipFill>
        </p:spPr>
      </p:sp>
      <p:grpSp>
        <p:nvGrpSpPr>
          <p:cNvPr name="Group 3" id="3"/>
          <p:cNvGrpSpPr/>
          <p:nvPr/>
        </p:nvGrpSpPr>
        <p:grpSpPr>
          <a:xfrm rot="0">
            <a:off x="-254748" y="-5885920"/>
            <a:ext cx="13732956" cy="17263903"/>
            <a:chOff x="0" y="0"/>
            <a:chExt cx="18310608" cy="23018538"/>
          </a:xfrm>
        </p:grpSpPr>
        <p:sp>
          <p:nvSpPr>
            <p:cNvPr name="AutoShape 4" id="4"/>
            <p:cNvSpPr/>
            <p:nvPr/>
          </p:nvSpPr>
          <p:spPr>
            <a:xfrm rot="0">
              <a:off x="0" y="7847894"/>
              <a:ext cx="14250739" cy="13716000"/>
            </a:xfrm>
            <a:prstGeom prst="rect">
              <a:avLst/>
            </a:prstGeom>
            <a:solidFill>
              <a:srgbClr val="FFFFFF"/>
            </a:solidFill>
          </p:spPr>
        </p:sp>
        <p:sp>
          <p:nvSpPr>
            <p:cNvPr name="AutoShape 5" id="5"/>
            <p:cNvSpPr/>
            <p:nvPr/>
          </p:nvSpPr>
          <p:spPr>
            <a:xfrm rot="-782927">
              <a:off x="9329737" y="387414"/>
              <a:ext cx="5975721" cy="22243709"/>
            </a:xfrm>
            <a:prstGeom prst="rect">
              <a:avLst/>
            </a:prstGeom>
            <a:solidFill>
              <a:srgbClr val="FFFFFF"/>
            </a:solidFill>
          </p:spPr>
        </p:sp>
        <p:sp>
          <p:nvSpPr>
            <p:cNvPr name="AutoShape 6" id="6"/>
            <p:cNvSpPr/>
            <p:nvPr/>
          </p:nvSpPr>
          <p:spPr>
            <a:xfrm rot="-782927">
              <a:off x="15801997" y="6526202"/>
              <a:ext cx="732723" cy="15814892"/>
            </a:xfrm>
            <a:prstGeom prst="rect">
              <a:avLst/>
            </a:prstGeom>
            <a:solidFill>
              <a:srgbClr val="2D3A5F"/>
            </a:solidFill>
          </p:spPr>
        </p:sp>
      </p:grpSp>
      <p:sp>
        <p:nvSpPr>
          <p:cNvPr name="Freeform 7" id="7"/>
          <p:cNvSpPr/>
          <p:nvPr/>
        </p:nvSpPr>
        <p:spPr>
          <a:xfrm flipH="false" flipV="false" rot="0">
            <a:off x="901174" y="1700333"/>
            <a:ext cx="7315200" cy="2091397"/>
          </a:xfrm>
          <a:custGeom>
            <a:avLst/>
            <a:gdLst/>
            <a:ahLst/>
            <a:cxnLst/>
            <a:rect r="r" b="b" t="t" l="l"/>
            <a:pathLst>
              <a:path h="2091397" w="7315200">
                <a:moveTo>
                  <a:pt x="0" y="0"/>
                </a:moveTo>
                <a:lnTo>
                  <a:pt x="7315200" y="0"/>
                </a:lnTo>
                <a:lnTo>
                  <a:pt x="7315200" y="2091397"/>
                </a:lnTo>
                <a:lnTo>
                  <a:pt x="0" y="20913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667377" y="5482682"/>
            <a:ext cx="9659354" cy="2330325"/>
            <a:chOff x="0" y="0"/>
            <a:chExt cx="12879139" cy="3107100"/>
          </a:xfrm>
        </p:grpSpPr>
        <p:sp>
          <p:nvSpPr>
            <p:cNvPr name="TextBox 9" id="9"/>
            <p:cNvSpPr txBox="true"/>
            <p:nvPr/>
          </p:nvSpPr>
          <p:spPr>
            <a:xfrm rot="0">
              <a:off x="0" y="95250"/>
              <a:ext cx="12879139" cy="2038350"/>
            </a:xfrm>
            <a:prstGeom prst="rect">
              <a:avLst/>
            </a:prstGeom>
          </p:spPr>
          <p:txBody>
            <a:bodyPr anchor="t" rtlCol="false" tIns="0" lIns="0" bIns="0" rIns="0">
              <a:spAutoFit/>
            </a:bodyPr>
            <a:lstStyle/>
            <a:p>
              <a:pPr algn="l">
                <a:lnSpc>
                  <a:spcPts val="11550"/>
                </a:lnSpc>
              </a:pPr>
              <a:r>
                <a:rPr lang="en-US" sz="10500" spc="262">
                  <a:solidFill>
                    <a:srgbClr val="2D3A5F"/>
                  </a:solidFill>
                  <a:latin typeface="League Spartan"/>
                  <a:ea typeface="League Spartan"/>
                  <a:cs typeface="League Spartan"/>
                  <a:sym typeface="League Spartan"/>
                </a:rPr>
                <a:t>FINANCE</a:t>
              </a:r>
            </a:p>
          </p:txBody>
        </p:sp>
        <p:sp>
          <p:nvSpPr>
            <p:cNvPr name="TextBox 10" id="10"/>
            <p:cNvSpPr txBox="true"/>
            <p:nvPr/>
          </p:nvSpPr>
          <p:spPr>
            <a:xfrm rot="0">
              <a:off x="0" y="2367960"/>
              <a:ext cx="12874174" cy="739140"/>
            </a:xfrm>
            <a:prstGeom prst="rect">
              <a:avLst/>
            </a:prstGeom>
          </p:spPr>
          <p:txBody>
            <a:bodyPr anchor="t" rtlCol="false" tIns="0" lIns="0" bIns="0" rIns="0">
              <a:spAutoFit/>
            </a:bodyPr>
            <a:lstStyle/>
            <a:p>
              <a:pPr algn="l">
                <a:lnSpc>
                  <a:spcPts val="4620"/>
                </a:lnSpc>
              </a:pPr>
              <a:r>
                <a:rPr lang="en-US" sz="3300" spc="198">
                  <a:solidFill>
                    <a:srgbClr val="2D3A5F"/>
                  </a:solidFill>
                  <a:latin typeface="Gidole"/>
                  <a:ea typeface="Gidole"/>
                  <a:cs typeface="Gidole"/>
                  <a:sym typeface="Gidole"/>
                </a:rPr>
                <a:t>Report 2024 and Budget 2025</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437980" y="-526379"/>
            <a:ext cx="17412040" cy="10375398"/>
          </a:xfrm>
          <a:prstGeom prst="rect">
            <a:avLst/>
          </a:prstGeom>
          <a:solidFill>
            <a:srgbClr val="FFFFFF"/>
          </a:solidFill>
        </p:spPr>
      </p:sp>
      <p:sp>
        <p:nvSpPr>
          <p:cNvPr name="Freeform 3" id="3"/>
          <p:cNvSpPr/>
          <p:nvPr/>
        </p:nvSpPr>
        <p:spPr>
          <a:xfrm flipH="false" flipV="false" rot="0">
            <a:off x="14821365" y="1090414"/>
            <a:ext cx="1997801" cy="996755"/>
          </a:xfrm>
          <a:custGeom>
            <a:avLst/>
            <a:gdLst/>
            <a:ahLst/>
            <a:cxnLst/>
            <a:rect r="r" b="b" t="t" l="l"/>
            <a:pathLst>
              <a:path h="996755" w="1997801">
                <a:moveTo>
                  <a:pt x="0" y="0"/>
                </a:moveTo>
                <a:lnTo>
                  <a:pt x="1997801" y="0"/>
                </a:lnTo>
                <a:lnTo>
                  <a:pt x="1997801" y="996754"/>
                </a:lnTo>
                <a:lnTo>
                  <a:pt x="0" y="996754"/>
                </a:lnTo>
                <a:lnTo>
                  <a:pt x="0" y="0"/>
                </a:lnTo>
                <a:close/>
              </a:path>
            </a:pathLst>
          </a:custGeom>
          <a:blipFill>
            <a:blip r:embed="rId2"/>
            <a:stretch>
              <a:fillRect l="0" t="0" r="0" b="0"/>
            </a:stretch>
          </a:blipFill>
        </p:spPr>
      </p:sp>
      <p:sp>
        <p:nvSpPr>
          <p:cNvPr name="TextBox 4" id="4"/>
          <p:cNvSpPr txBox="true"/>
          <p:nvPr/>
        </p:nvSpPr>
        <p:spPr>
          <a:xfrm rot="-5400000">
            <a:off x="-1931828" y="4482880"/>
            <a:ext cx="7800297" cy="1015365"/>
          </a:xfrm>
          <a:prstGeom prst="rect">
            <a:avLst/>
          </a:prstGeom>
        </p:spPr>
        <p:txBody>
          <a:bodyPr anchor="t" rtlCol="false" tIns="0" lIns="0" bIns="0" rIns="0">
            <a:spAutoFit/>
          </a:bodyPr>
          <a:lstStyle/>
          <a:p>
            <a:pPr algn="ctr">
              <a:lnSpc>
                <a:spcPts val="8190"/>
              </a:lnSpc>
            </a:pPr>
            <a:r>
              <a:rPr lang="en-US" sz="6300" spc="315">
                <a:solidFill>
                  <a:srgbClr val="4F6AB3"/>
                </a:solidFill>
                <a:latin typeface="League Spartan"/>
                <a:ea typeface="League Spartan"/>
                <a:cs typeface="League Spartan"/>
                <a:sym typeface="League Spartan"/>
              </a:rPr>
              <a:t>FINANCE</a:t>
            </a:r>
          </a:p>
        </p:txBody>
      </p:sp>
      <p:grpSp>
        <p:nvGrpSpPr>
          <p:cNvPr name="Group 5" id="5"/>
          <p:cNvGrpSpPr/>
          <p:nvPr/>
        </p:nvGrpSpPr>
        <p:grpSpPr>
          <a:xfrm rot="0">
            <a:off x="9144000" y="4321252"/>
            <a:ext cx="7675166" cy="4712937"/>
            <a:chOff x="0" y="0"/>
            <a:chExt cx="10233555" cy="6283917"/>
          </a:xfrm>
        </p:grpSpPr>
        <p:sp>
          <p:nvSpPr>
            <p:cNvPr name="TextBox 6" id="6"/>
            <p:cNvSpPr txBox="true"/>
            <p:nvPr/>
          </p:nvSpPr>
          <p:spPr>
            <a:xfrm rot="0">
              <a:off x="0" y="-66675"/>
              <a:ext cx="10233555" cy="773642"/>
            </a:xfrm>
            <a:prstGeom prst="rect">
              <a:avLst/>
            </a:prstGeom>
          </p:spPr>
          <p:txBody>
            <a:bodyPr anchor="t" rtlCol="false" tIns="0" lIns="0" bIns="0" rIns="0">
              <a:spAutoFit/>
            </a:bodyPr>
            <a:lstStyle/>
            <a:p>
              <a:pPr algn="r">
                <a:lnSpc>
                  <a:spcPts val="4900"/>
                </a:lnSpc>
              </a:pPr>
              <a:r>
                <a:rPr lang="en-US" sz="3500" spc="175">
                  <a:solidFill>
                    <a:srgbClr val="4F6AB3"/>
                  </a:solidFill>
                  <a:latin typeface="League Spartan"/>
                  <a:ea typeface="League Spartan"/>
                  <a:cs typeface="League Spartan"/>
                  <a:sym typeface="League Spartan"/>
                </a:rPr>
                <a:t>POINTS FOR DISCUSSION</a:t>
              </a:r>
            </a:p>
          </p:txBody>
        </p:sp>
        <p:sp>
          <p:nvSpPr>
            <p:cNvPr name="TextBox 7" id="7"/>
            <p:cNvSpPr txBox="true"/>
            <p:nvPr/>
          </p:nvSpPr>
          <p:spPr>
            <a:xfrm rot="0">
              <a:off x="0" y="997542"/>
              <a:ext cx="10233555" cy="5286375"/>
            </a:xfrm>
            <a:prstGeom prst="rect">
              <a:avLst/>
            </a:prstGeom>
          </p:spPr>
          <p:txBody>
            <a:bodyPr anchor="t" rtlCol="false" tIns="0" lIns="0" bIns="0" rIns="0">
              <a:spAutoFit/>
            </a:bodyPr>
            <a:lstStyle/>
            <a:p>
              <a:pPr algn="r">
                <a:lnSpc>
                  <a:spcPts val="4500"/>
                </a:lnSpc>
              </a:pPr>
              <a:r>
                <a:rPr lang="en-US" sz="3000" spc="30">
                  <a:solidFill>
                    <a:srgbClr val="2D3A5F"/>
                  </a:solidFill>
                  <a:latin typeface="Gidole"/>
                  <a:ea typeface="Gidole"/>
                  <a:cs typeface="Gidole"/>
                  <a:sym typeface="Gidole"/>
                </a:rPr>
                <a:t> Highlights</a:t>
              </a:r>
            </a:p>
            <a:p>
              <a:pPr algn="r">
                <a:lnSpc>
                  <a:spcPts val="4500"/>
                </a:lnSpc>
              </a:pPr>
              <a:r>
                <a:rPr lang="en-US" sz="3000" spc="30">
                  <a:solidFill>
                    <a:srgbClr val="2D3A5F"/>
                  </a:solidFill>
                  <a:latin typeface="Gidole"/>
                  <a:ea typeface="Gidole"/>
                  <a:cs typeface="Gidole"/>
                  <a:sym typeface="Gidole"/>
                </a:rPr>
                <a:t>Current Assets &amp; Preliminary results</a:t>
              </a:r>
            </a:p>
            <a:p>
              <a:pPr algn="r">
                <a:lnSpc>
                  <a:spcPts val="4500"/>
                </a:lnSpc>
              </a:pPr>
              <a:r>
                <a:rPr lang="en-US" sz="3000" spc="30">
                  <a:solidFill>
                    <a:srgbClr val="2D3A5F"/>
                  </a:solidFill>
                  <a:latin typeface="Gidole"/>
                  <a:ea typeface="Gidole"/>
                  <a:cs typeface="Gidole"/>
                  <a:sym typeface="Gidole"/>
                </a:rPr>
                <a:t>Income and Expenses explained </a:t>
              </a:r>
            </a:p>
            <a:p>
              <a:pPr algn="r">
                <a:lnSpc>
                  <a:spcPts val="4500"/>
                </a:lnSpc>
              </a:pPr>
              <a:r>
                <a:rPr lang="en-US" sz="3000" spc="30">
                  <a:solidFill>
                    <a:srgbClr val="2D3A5F"/>
                  </a:solidFill>
                  <a:latin typeface="Gidole"/>
                  <a:ea typeface="Gidole"/>
                  <a:cs typeface="Gidole"/>
                  <a:sym typeface="Gidole"/>
                </a:rPr>
                <a:t>Budget 2025</a:t>
              </a:r>
            </a:p>
            <a:p>
              <a:pPr algn="r">
                <a:lnSpc>
                  <a:spcPts val="4500"/>
                </a:lnSpc>
              </a:pPr>
              <a:r>
                <a:rPr lang="en-US" sz="3000" spc="30">
                  <a:solidFill>
                    <a:srgbClr val="2D3A5F"/>
                  </a:solidFill>
                  <a:latin typeface="Gidole"/>
                  <a:ea typeface="Gidole"/>
                  <a:cs typeface="Gidole"/>
                  <a:sym typeface="Gidole"/>
                </a:rPr>
                <a:t>Suggested updates &amp; Voting</a:t>
              </a:r>
            </a:p>
            <a:p>
              <a:pPr algn="r">
                <a:lnSpc>
                  <a:spcPts val="4500"/>
                </a:lnSpc>
              </a:pPr>
            </a:p>
            <a:p>
              <a:pPr algn="r">
                <a:lnSpc>
                  <a:spcPts val="4500"/>
                </a:lnSpc>
              </a:pP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grpSp>
        <p:nvGrpSpPr>
          <p:cNvPr name="Group 2" id="2"/>
          <p:cNvGrpSpPr/>
          <p:nvPr/>
        </p:nvGrpSpPr>
        <p:grpSpPr>
          <a:xfrm rot="5400000">
            <a:off x="-3481" y="3481"/>
            <a:ext cx="4351447" cy="434448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E9EDF6"/>
            </a:solidFill>
          </p:spPr>
        </p:sp>
      </p:grpSp>
      <p:sp>
        <p:nvSpPr>
          <p:cNvPr name="TextBox 4" id="4"/>
          <p:cNvSpPr txBox="true"/>
          <p:nvPr/>
        </p:nvSpPr>
        <p:spPr>
          <a:xfrm rot="0">
            <a:off x="5892580" y="2109049"/>
            <a:ext cx="11366720" cy="596900"/>
          </a:xfrm>
          <a:prstGeom prst="rect">
            <a:avLst/>
          </a:prstGeom>
        </p:spPr>
        <p:txBody>
          <a:bodyPr anchor="t" rtlCol="false" tIns="0" lIns="0" bIns="0" rIns="0">
            <a:spAutoFit/>
          </a:bodyPr>
          <a:lstStyle/>
          <a:p>
            <a:pPr algn="r">
              <a:lnSpc>
                <a:spcPts val="4900"/>
              </a:lnSpc>
            </a:pPr>
            <a:r>
              <a:rPr lang="en-US" sz="3500" spc="175">
                <a:solidFill>
                  <a:srgbClr val="FFFFFF"/>
                </a:solidFill>
                <a:latin typeface="League Spartan"/>
                <a:ea typeface="League Spartan"/>
                <a:cs typeface="League Spartan"/>
                <a:sym typeface="League Spartan"/>
              </a:rPr>
              <a:t>INSPIRING WORDS</a:t>
            </a:r>
          </a:p>
        </p:txBody>
      </p:sp>
      <p:grpSp>
        <p:nvGrpSpPr>
          <p:cNvPr name="Group 5" id="5"/>
          <p:cNvGrpSpPr/>
          <p:nvPr/>
        </p:nvGrpSpPr>
        <p:grpSpPr>
          <a:xfrm rot="0">
            <a:off x="3630092" y="4114800"/>
            <a:ext cx="13629208" cy="5143500"/>
            <a:chOff x="0" y="0"/>
            <a:chExt cx="18172277" cy="6858000"/>
          </a:xfrm>
        </p:grpSpPr>
        <p:sp>
          <p:nvSpPr>
            <p:cNvPr name="TextBox 6" id="6"/>
            <p:cNvSpPr txBox="true"/>
            <p:nvPr/>
          </p:nvSpPr>
          <p:spPr>
            <a:xfrm rot="0">
              <a:off x="0" y="-104775"/>
              <a:ext cx="18172277" cy="5394748"/>
            </a:xfrm>
            <a:prstGeom prst="rect">
              <a:avLst/>
            </a:prstGeom>
          </p:spPr>
          <p:txBody>
            <a:bodyPr anchor="t" rtlCol="false" tIns="0" lIns="0" bIns="0" rIns="0">
              <a:spAutoFit/>
            </a:bodyPr>
            <a:lstStyle/>
            <a:p>
              <a:pPr algn="r">
                <a:lnSpc>
                  <a:spcPts val="8119"/>
                </a:lnSpc>
              </a:pPr>
              <a:r>
                <a:rPr lang="en-US" sz="5800" spc="174">
                  <a:solidFill>
                    <a:srgbClr val="E9EDF6"/>
                  </a:solidFill>
                  <a:latin typeface="League Spartan"/>
                  <a:ea typeface="League Spartan"/>
                  <a:cs typeface="League Spartan"/>
                  <a:sym typeface="League Spartan"/>
                </a:rPr>
                <a:t>The single most important ingredient in the recipe for success is transparency because transparency builds trust.</a:t>
              </a:r>
            </a:p>
          </p:txBody>
        </p:sp>
        <p:sp>
          <p:nvSpPr>
            <p:cNvPr name="TextBox 7" id="7"/>
            <p:cNvSpPr txBox="true"/>
            <p:nvPr/>
          </p:nvSpPr>
          <p:spPr>
            <a:xfrm rot="0">
              <a:off x="8391214" y="6158865"/>
              <a:ext cx="9781063" cy="699135"/>
            </a:xfrm>
            <a:prstGeom prst="rect">
              <a:avLst/>
            </a:prstGeom>
          </p:spPr>
          <p:txBody>
            <a:bodyPr anchor="t" rtlCol="false" tIns="0" lIns="0" bIns="0" rIns="0">
              <a:spAutoFit/>
            </a:bodyPr>
            <a:lstStyle/>
            <a:p>
              <a:pPr algn="r">
                <a:lnSpc>
                  <a:spcPts val="4125"/>
                </a:lnSpc>
              </a:pPr>
            </a:p>
          </p:txBody>
        </p:sp>
      </p:grpSp>
      <p:sp>
        <p:nvSpPr>
          <p:cNvPr name="Freeform 8" id="8"/>
          <p:cNvSpPr/>
          <p:nvPr/>
        </p:nvSpPr>
        <p:spPr>
          <a:xfrm flipH="false" flipV="false" rot="0">
            <a:off x="806220" y="883848"/>
            <a:ext cx="1005886" cy="764473"/>
          </a:xfrm>
          <a:custGeom>
            <a:avLst/>
            <a:gdLst/>
            <a:ahLst/>
            <a:cxnLst/>
            <a:rect r="r" b="b" t="t" l="l"/>
            <a:pathLst>
              <a:path h="764473" w="1005886">
                <a:moveTo>
                  <a:pt x="0" y="0"/>
                </a:moveTo>
                <a:lnTo>
                  <a:pt x="1005886" y="0"/>
                </a:lnTo>
                <a:lnTo>
                  <a:pt x="1005886" y="764473"/>
                </a:lnTo>
                <a:lnTo>
                  <a:pt x="0" y="7644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4816579" y="501531"/>
            <a:ext cx="2298517" cy="1146790"/>
          </a:xfrm>
          <a:custGeom>
            <a:avLst/>
            <a:gdLst/>
            <a:ahLst/>
            <a:cxnLst/>
            <a:rect r="r" b="b" t="t" l="l"/>
            <a:pathLst>
              <a:path h="1146790" w="2298517">
                <a:moveTo>
                  <a:pt x="0" y="0"/>
                </a:moveTo>
                <a:lnTo>
                  <a:pt x="2298517" y="0"/>
                </a:lnTo>
                <a:lnTo>
                  <a:pt x="2298517" y="1146790"/>
                </a:lnTo>
                <a:lnTo>
                  <a:pt x="0" y="1146790"/>
                </a:lnTo>
                <a:lnTo>
                  <a:pt x="0" y="0"/>
                </a:lnTo>
                <a:close/>
              </a:path>
            </a:pathLst>
          </a:custGeom>
          <a:blipFill>
            <a:blip r:embed="rId4"/>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3086100"/>
          <a:ext cx="16230600" cy="6172200"/>
        </p:xfrm>
        <a:graphic>
          <a:graphicData uri="http://schemas.openxmlformats.org/drawingml/2006/table">
            <a:tbl>
              <a:tblPr/>
              <a:tblGrid>
                <a:gridCol w="4057650"/>
                <a:gridCol w="4057650"/>
                <a:gridCol w="4057650"/>
                <a:gridCol w="4057650"/>
              </a:tblGrid>
              <a:tr h="1648565">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r>
              <a:tr h="4523635">
                <a:tc>
                  <a:txBody>
                    <a:bodyPr anchor="t" rtlCol="false"/>
                    <a:lstStyle/>
                    <a:p>
                      <a:pPr algn="ctr">
                        <a:lnSpc>
                          <a:spcPts val="3640"/>
                        </a:lnSpc>
                        <a:defRPr/>
                      </a:pPr>
                      <a:r>
                        <a:rPr lang="en-US" sz="2600">
                          <a:solidFill>
                            <a:srgbClr val="FFFFFF"/>
                          </a:solidFill>
                          <a:latin typeface="Gidole"/>
                          <a:ea typeface="Gidole"/>
                          <a:cs typeface="Gidole"/>
                          <a:sym typeface="Gidole"/>
                        </a:rPr>
                        <a:t>4 eyes-principle + 2 eyes Executive Assistant (EA)</a:t>
                      </a:r>
                      <a:endParaRPr lang="en-US" sz="1100"/>
                    </a:p>
                    <a:p>
                      <a:pPr algn="ctr">
                        <a:lnSpc>
                          <a:spcPts val="3640"/>
                        </a:lnSpc>
                      </a:pP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40"/>
                        </a:lnSpc>
                        <a:defRPr/>
                      </a:pPr>
                      <a:r>
                        <a:rPr lang="en-US" sz="2600">
                          <a:solidFill>
                            <a:srgbClr val="FFFFFF"/>
                          </a:solidFill>
                          <a:latin typeface="Gidole"/>
                          <a:ea typeface="Gidole"/>
                          <a:cs typeface="Gidole"/>
                          <a:sym typeface="Gidole"/>
                        </a:rPr>
                        <a:t>Payments processed by Executive Assistant (EA) after approval President &amp; Treasurer</a:t>
                      </a:r>
                      <a:endParaRPr lang="en-US" sz="1100"/>
                    </a:p>
                    <a:p>
                      <a:pPr algn="ctr">
                        <a:lnSpc>
                          <a:spcPts val="3640"/>
                        </a:lnSpc>
                      </a:pP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40"/>
                        </a:lnSpc>
                        <a:defRPr/>
                      </a:pPr>
                      <a:r>
                        <a:rPr lang="en-US" sz="2600">
                          <a:solidFill>
                            <a:srgbClr val="FFFFFF"/>
                          </a:solidFill>
                          <a:latin typeface="Gidole"/>
                          <a:ea typeface="Gidole"/>
                          <a:cs typeface="Gidole"/>
                          <a:sym typeface="Gidole"/>
                        </a:rPr>
                        <a:t>Investments always agreed upon in Leadership Council meetings with all LC members, including President &amp; Treasurer</a:t>
                      </a:r>
                      <a:endParaRPr lang="en-US" sz="1100"/>
                    </a:p>
                    <a:p>
                      <a:pPr algn="ctr">
                        <a:lnSpc>
                          <a:spcPts val="3640"/>
                        </a:lnSpc>
                      </a:pP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40"/>
                        </a:lnSpc>
                        <a:defRPr/>
                      </a:pPr>
                      <a:r>
                        <a:rPr lang="en-US" sz="2600">
                          <a:solidFill>
                            <a:srgbClr val="FFFFFF"/>
                          </a:solidFill>
                          <a:latin typeface="Gidole"/>
                          <a:ea typeface="Gidole"/>
                          <a:cs typeface="Gidole"/>
                          <a:sym typeface="Gidole"/>
                        </a:rPr>
                        <a:t>Small payments within approved budget are done without LC approval</a:t>
                      </a:r>
                      <a:endParaRPr lang="en-US" sz="1100"/>
                    </a:p>
                    <a:p>
                      <a:pPr algn="ctr">
                        <a:lnSpc>
                          <a:spcPts val="3640"/>
                        </a:lnSpc>
                      </a:pP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r>
            </a:tbl>
          </a:graphicData>
        </a:graphic>
      </p:graphicFrame>
      <p:sp>
        <p:nvSpPr>
          <p:cNvPr name="Freeform 3" id="3"/>
          <p:cNvSpPr/>
          <p:nvPr/>
        </p:nvSpPr>
        <p:spPr>
          <a:xfrm flipH="false" flipV="false" rot="0">
            <a:off x="1971748" y="3430459"/>
            <a:ext cx="1586968" cy="1116829"/>
          </a:xfrm>
          <a:custGeom>
            <a:avLst/>
            <a:gdLst/>
            <a:ahLst/>
            <a:cxnLst/>
            <a:rect r="r" b="b" t="t" l="l"/>
            <a:pathLst>
              <a:path h="1116829" w="1586968">
                <a:moveTo>
                  <a:pt x="0" y="0"/>
                </a:moveTo>
                <a:lnTo>
                  <a:pt x="1586968" y="0"/>
                </a:lnTo>
                <a:lnTo>
                  <a:pt x="1586968" y="1116829"/>
                </a:lnTo>
                <a:lnTo>
                  <a:pt x="0" y="11168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415489" y="3326416"/>
            <a:ext cx="1261883" cy="1220872"/>
          </a:xfrm>
          <a:custGeom>
            <a:avLst/>
            <a:gdLst/>
            <a:ahLst/>
            <a:cxnLst/>
            <a:rect r="r" b="b" t="t" l="l"/>
            <a:pathLst>
              <a:path h="1220872" w="1261883">
                <a:moveTo>
                  <a:pt x="0" y="0"/>
                </a:moveTo>
                <a:lnTo>
                  <a:pt x="1261883" y="0"/>
                </a:lnTo>
                <a:lnTo>
                  <a:pt x="1261883" y="1220872"/>
                </a:lnTo>
                <a:lnTo>
                  <a:pt x="0" y="12208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365481" y="3204750"/>
            <a:ext cx="1464205" cy="1464205"/>
          </a:xfrm>
          <a:custGeom>
            <a:avLst/>
            <a:gdLst/>
            <a:ahLst/>
            <a:cxnLst/>
            <a:rect r="r" b="b" t="t" l="l"/>
            <a:pathLst>
              <a:path h="1464205" w="1464205">
                <a:moveTo>
                  <a:pt x="0" y="0"/>
                </a:moveTo>
                <a:lnTo>
                  <a:pt x="1464204" y="0"/>
                </a:lnTo>
                <a:lnTo>
                  <a:pt x="1464204" y="1464205"/>
                </a:lnTo>
                <a:lnTo>
                  <a:pt x="0" y="1464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4515735" y="3451930"/>
            <a:ext cx="1057778" cy="1073887"/>
          </a:xfrm>
          <a:custGeom>
            <a:avLst/>
            <a:gdLst/>
            <a:ahLst/>
            <a:cxnLst/>
            <a:rect r="r" b="b" t="t" l="l"/>
            <a:pathLst>
              <a:path h="1073887" w="1057778">
                <a:moveTo>
                  <a:pt x="0" y="0"/>
                </a:moveTo>
                <a:lnTo>
                  <a:pt x="1057779" y="0"/>
                </a:lnTo>
                <a:lnTo>
                  <a:pt x="1057779" y="1073887"/>
                </a:lnTo>
                <a:lnTo>
                  <a:pt x="0" y="10738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418037" y="1238885"/>
            <a:ext cx="15451927" cy="986155"/>
          </a:xfrm>
          <a:prstGeom prst="rect">
            <a:avLst/>
          </a:prstGeom>
        </p:spPr>
        <p:txBody>
          <a:bodyPr anchor="t" rtlCol="false" tIns="0" lIns="0" bIns="0" rIns="0">
            <a:spAutoFit/>
          </a:bodyPr>
          <a:lstStyle/>
          <a:p>
            <a:pPr algn="ctr">
              <a:lnSpc>
                <a:spcPts val="8119"/>
              </a:lnSpc>
            </a:pPr>
            <a:r>
              <a:rPr lang="en-US" sz="5800" spc="174">
                <a:solidFill>
                  <a:srgbClr val="FFFFFF"/>
                </a:solidFill>
                <a:latin typeface="League Spartan"/>
                <a:ea typeface="League Spartan"/>
                <a:cs typeface="League Spartan"/>
                <a:sym typeface="League Spartan"/>
              </a:rPr>
              <a:t>Standard principles </a:t>
            </a:r>
          </a:p>
        </p:txBody>
      </p:sp>
      <p:sp>
        <p:nvSpPr>
          <p:cNvPr name="Freeform 8" id="8"/>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10"/>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152740"/>
            <a:ext cx="10338449" cy="9411040"/>
          </a:xfrm>
          <a:prstGeom prst="rect">
            <a:avLst/>
          </a:prstGeom>
          <a:solidFill>
            <a:srgbClr val="FFFFFF"/>
          </a:solidFill>
        </p:spPr>
      </p:sp>
      <p:sp>
        <p:nvSpPr>
          <p:cNvPr name="Freeform 3" id="3"/>
          <p:cNvSpPr/>
          <p:nvPr/>
        </p:nvSpPr>
        <p:spPr>
          <a:xfrm flipH="false" flipV="false" rot="0">
            <a:off x="8092504" y="-310020"/>
            <a:ext cx="9166796" cy="9568320"/>
          </a:xfrm>
          <a:custGeom>
            <a:avLst/>
            <a:gdLst/>
            <a:ahLst/>
            <a:cxnLst/>
            <a:rect r="r" b="b" t="t" l="l"/>
            <a:pathLst>
              <a:path h="9568320" w="9166796">
                <a:moveTo>
                  <a:pt x="0" y="0"/>
                </a:moveTo>
                <a:lnTo>
                  <a:pt x="9166796" y="0"/>
                </a:lnTo>
                <a:lnTo>
                  <a:pt x="9166796" y="9568320"/>
                </a:lnTo>
                <a:lnTo>
                  <a:pt x="0" y="9568320"/>
                </a:lnTo>
                <a:lnTo>
                  <a:pt x="0" y="0"/>
                </a:lnTo>
                <a:close/>
              </a:path>
            </a:pathLst>
          </a:custGeom>
          <a:blipFill>
            <a:blip r:embed="rId2"/>
            <a:stretch>
              <a:fillRect l="-3228" t="0" r="-36113" b="0"/>
            </a:stretch>
          </a:blipFill>
        </p:spPr>
      </p:sp>
      <p:sp>
        <p:nvSpPr>
          <p:cNvPr name="Freeform 4" id="4"/>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3"/>
            <a:stretch>
              <a:fillRect l="0" t="0" r="0" b="0"/>
            </a:stretch>
          </a:blipFill>
        </p:spPr>
      </p:sp>
      <p:sp>
        <p:nvSpPr>
          <p:cNvPr name="TextBox 5" id="5"/>
          <p:cNvSpPr txBox="true"/>
          <p:nvPr/>
        </p:nvSpPr>
        <p:spPr>
          <a:xfrm rot="0">
            <a:off x="1381114" y="492443"/>
            <a:ext cx="8657923" cy="1015365"/>
          </a:xfrm>
          <a:prstGeom prst="rect">
            <a:avLst/>
          </a:prstGeom>
        </p:spPr>
        <p:txBody>
          <a:bodyPr anchor="t" rtlCol="false" tIns="0" lIns="0" bIns="0" rIns="0">
            <a:spAutoFit/>
          </a:bodyPr>
          <a:lstStyle/>
          <a:p>
            <a:pPr algn="l">
              <a:lnSpc>
                <a:spcPts val="8190"/>
              </a:lnSpc>
            </a:pPr>
            <a:r>
              <a:rPr lang="en-US" sz="6300" spc="315">
                <a:solidFill>
                  <a:srgbClr val="2D3A5F"/>
                </a:solidFill>
                <a:latin typeface="League Spartan"/>
                <a:ea typeface="League Spartan"/>
                <a:cs typeface="League Spartan"/>
                <a:sym typeface="League Spartan"/>
              </a:rPr>
              <a:t>HIGHLIGHTS</a:t>
            </a:r>
          </a:p>
        </p:txBody>
      </p:sp>
      <p:sp>
        <p:nvSpPr>
          <p:cNvPr name="TextBox 6" id="6"/>
          <p:cNvSpPr txBox="true"/>
          <p:nvPr/>
        </p:nvSpPr>
        <p:spPr>
          <a:xfrm rot="0">
            <a:off x="1199206" y="1630431"/>
            <a:ext cx="6531939" cy="7419975"/>
          </a:xfrm>
          <a:prstGeom prst="rect">
            <a:avLst/>
          </a:prstGeom>
        </p:spPr>
        <p:txBody>
          <a:bodyPr anchor="t" rtlCol="false" tIns="0" lIns="0" bIns="0" rIns="0">
            <a:spAutoFit/>
          </a:bodyPr>
          <a:lstStyle/>
          <a:p>
            <a:pPr algn="l" marL="647700" indent="-323850" lvl="1">
              <a:lnSpc>
                <a:spcPts val="4500"/>
              </a:lnSpc>
              <a:buFont typeface="Arial"/>
              <a:buChar char="•"/>
            </a:pPr>
            <a:r>
              <a:rPr lang="en-US" sz="3000" spc="30">
                <a:solidFill>
                  <a:srgbClr val="2D3A5F"/>
                </a:solidFill>
                <a:latin typeface="Gidole"/>
                <a:ea typeface="Gidole"/>
                <a:cs typeface="Gidole"/>
                <a:sym typeface="Gidole"/>
              </a:rPr>
              <a:t>S</a:t>
            </a:r>
            <a:r>
              <a:rPr lang="en-US" sz="3000" spc="30">
                <a:solidFill>
                  <a:srgbClr val="2D3A5F"/>
                </a:solidFill>
                <a:latin typeface="Gidole"/>
                <a:ea typeface="Gidole"/>
                <a:cs typeface="Gidole"/>
                <a:sym typeface="Gidole"/>
              </a:rPr>
              <a:t>trong current financial position</a:t>
            </a:r>
          </a:p>
          <a:p>
            <a:pPr algn="l">
              <a:lnSpc>
                <a:spcPts val="4500"/>
              </a:lnSpc>
            </a:pPr>
          </a:p>
          <a:p>
            <a:pPr algn="l" marL="647700" indent="-323850" lvl="1">
              <a:lnSpc>
                <a:spcPts val="4500"/>
              </a:lnSpc>
              <a:buFont typeface="Arial"/>
              <a:buChar char="•"/>
            </a:pPr>
            <a:r>
              <a:rPr lang="en-US" sz="3000" spc="30">
                <a:solidFill>
                  <a:srgbClr val="2D3A5F"/>
                </a:solidFill>
                <a:latin typeface="Gidole"/>
                <a:ea typeface="Gidole"/>
                <a:cs typeface="Gidole"/>
                <a:sym typeface="Gidole"/>
              </a:rPr>
              <a:t>2024 does not show the expected growth in cross borders we budgetted (yet)</a:t>
            </a:r>
          </a:p>
          <a:p>
            <a:pPr algn="l">
              <a:lnSpc>
                <a:spcPts val="4500"/>
              </a:lnSpc>
            </a:pPr>
          </a:p>
          <a:p>
            <a:pPr algn="l" marL="647700" indent="-323850" lvl="1">
              <a:lnSpc>
                <a:spcPts val="4500"/>
              </a:lnSpc>
              <a:buFont typeface="Arial"/>
              <a:buChar char="•"/>
            </a:pPr>
            <a:r>
              <a:rPr lang="en-US" sz="3000" spc="30">
                <a:solidFill>
                  <a:srgbClr val="2D3A5F"/>
                </a:solidFill>
                <a:latin typeface="Gidole"/>
                <a:ea typeface="Gidole"/>
                <a:cs typeface="Gidole"/>
                <a:sym typeface="Gidole"/>
              </a:rPr>
              <a:t>Cross borders are stable, comparable with 2022</a:t>
            </a:r>
          </a:p>
          <a:p>
            <a:pPr algn="l">
              <a:lnSpc>
                <a:spcPts val="4500"/>
              </a:lnSpc>
            </a:pPr>
          </a:p>
          <a:p>
            <a:pPr algn="l" marL="647700" indent="-323850" lvl="1">
              <a:lnSpc>
                <a:spcPts val="4500"/>
              </a:lnSpc>
              <a:buFont typeface="Arial"/>
              <a:buChar char="•"/>
            </a:pPr>
            <a:r>
              <a:rPr lang="en-US" sz="3000" spc="30">
                <a:solidFill>
                  <a:srgbClr val="2D3A5F"/>
                </a:solidFill>
                <a:latin typeface="Gidole"/>
                <a:ea typeface="Gidole"/>
                <a:cs typeface="Gidole"/>
                <a:sym typeface="Gidole"/>
              </a:rPr>
              <a:t>Budget 2025 will be in-line with 2024</a:t>
            </a:r>
          </a:p>
          <a:p>
            <a:pPr algn="l">
              <a:lnSpc>
                <a:spcPts val="4500"/>
              </a:lnSpc>
            </a:pPr>
          </a:p>
          <a:p>
            <a:pPr algn="l" marL="647700" indent="-323850" lvl="1">
              <a:lnSpc>
                <a:spcPts val="4500"/>
              </a:lnSpc>
              <a:buFont typeface="Arial"/>
              <a:buChar char="•"/>
            </a:pPr>
            <a:r>
              <a:rPr lang="en-US" sz="3000" spc="30">
                <a:solidFill>
                  <a:srgbClr val="2D3A5F"/>
                </a:solidFill>
                <a:latin typeface="Gidole"/>
                <a:ea typeface="Gidole"/>
                <a:cs typeface="Gidole"/>
                <a:sym typeface="Gidole"/>
              </a:rPr>
              <a:t>No changes in membership fee: 3000 USD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152740"/>
            <a:ext cx="10338449" cy="9411040"/>
          </a:xfrm>
          <a:prstGeom prst="rect">
            <a:avLst/>
          </a:prstGeom>
          <a:solidFill>
            <a:srgbClr val="FFFFFF"/>
          </a:solidFill>
        </p:spPr>
      </p:sp>
      <p:sp>
        <p:nvSpPr>
          <p:cNvPr name="Freeform 3" id="3"/>
          <p:cNvSpPr/>
          <p:nvPr/>
        </p:nvSpPr>
        <p:spPr>
          <a:xfrm flipH="false" flipV="false" rot="0">
            <a:off x="11106971" y="-310020"/>
            <a:ext cx="6152329" cy="9568320"/>
          </a:xfrm>
          <a:custGeom>
            <a:avLst/>
            <a:gdLst/>
            <a:ahLst/>
            <a:cxnLst/>
            <a:rect r="r" b="b" t="t" l="l"/>
            <a:pathLst>
              <a:path h="9568320" w="6152329">
                <a:moveTo>
                  <a:pt x="0" y="0"/>
                </a:moveTo>
                <a:lnTo>
                  <a:pt x="6152329" y="0"/>
                </a:lnTo>
                <a:lnTo>
                  <a:pt x="6152329" y="9568320"/>
                </a:lnTo>
                <a:lnTo>
                  <a:pt x="0" y="9568320"/>
                </a:lnTo>
                <a:lnTo>
                  <a:pt x="0" y="0"/>
                </a:lnTo>
                <a:close/>
              </a:path>
            </a:pathLst>
          </a:custGeom>
          <a:blipFill>
            <a:blip r:embed="rId2"/>
            <a:stretch>
              <a:fillRect l="-23626" t="0" r="-10382" b="0"/>
            </a:stretch>
          </a:blipFill>
        </p:spPr>
      </p:sp>
      <p:sp>
        <p:nvSpPr>
          <p:cNvPr name="Freeform 4" id="4"/>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3"/>
            <a:stretch>
              <a:fillRect l="0" t="0" r="0" b="0"/>
            </a:stretch>
          </a:blipFill>
        </p:spPr>
      </p:sp>
      <p:sp>
        <p:nvSpPr>
          <p:cNvPr name="TextBox 5" id="5"/>
          <p:cNvSpPr txBox="true"/>
          <p:nvPr/>
        </p:nvSpPr>
        <p:spPr>
          <a:xfrm rot="0">
            <a:off x="1715747" y="477801"/>
            <a:ext cx="8657923" cy="2053590"/>
          </a:xfrm>
          <a:prstGeom prst="rect">
            <a:avLst/>
          </a:prstGeom>
        </p:spPr>
        <p:txBody>
          <a:bodyPr anchor="t" rtlCol="false" tIns="0" lIns="0" bIns="0" rIns="0">
            <a:spAutoFit/>
          </a:bodyPr>
          <a:lstStyle/>
          <a:p>
            <a:pPr algn="l">
              <a:lnSpc>
                <a:spcPts val="8190"/>
              </a:lnSpc>
            </a:pPr>
            <a:r>
              <a:rPr lang="en-US" sz="6300" spc="315">
                <a:solidFill>
                  <a:srgbClr val="2D3A5F"/>
                </a:solidFill>
                <a:latin typeface="League Spartan"/>
                <a:ea typeface="League Spartan"/>
                <a:cs typeface="League Spartan"/>
                <a:sym typeface="League Spartan"/>
              </a:rPr>
              <a:t>REMEMBER SINGAPORE?</a:t>
            </a:r>
          </a:p>
        </p:txBody>
      </p:sp>
      <p:grpSp>
        <p:nvGrpSpPr>
          <p:cNvPr name="Group 6" id="6"/>
          <p:cNvGrpSpPr/>
          <p:nvPr/>
        </p:nvGrpSpPr>
        <p:grpSpPr>
          <a:xfrm rot="0">
            <a:off x="1715747" y="3299995"/>
            <a:ext cx="8586456" cy="4647493"/>
            <a:chOff x="0" y="0"/>
            <a:chExt cx="11448608" cy="6196657"/>
          </a:xfrm>
        </p:grpSpPr>
        <p:sp>
          <p:nvSpPr>
            <p:cNvPr name="TextBox 7" id="7"/>
            <p:cNvSpPr txBox="true"/>
            <p:nvPr/>
          </p:nvSpPr>
          <p:spPr>
            <a:xfrm rot="0">
              <a:off x="0" y="916639"/>
              <a:ext cx="11448608" cy="3000375"/>
            </a:xfrm>
            <a:prstGeom prst="rect">
              <a:avLst/>
            </a:prstGeom>
          </p:spPr>
          <p:txBody>
            <a:bodyPr anchor="t" rtlCol="false" tIns="0" lIns="0" bIns="0" rIns="0">
              <a:spAutoFit/>
            </a:bodyPr>
            <a:lstStyle/>
            <a:p>
              <a:pPr algn="l" marL="647700" indent="-323850" lvl="1">
                <a:lnSpc>
                  <a:spcPts val="4500"/>
                </a:lnSpc>
                <a:buFont typeface="Arial"/>
                <a:buChar char="•"/>
              </a:pPr>
              <a:r>
                <a:rPr lang="en-US" sz="3000" spc="30">
                  <a:solidFill>
                    <a:srgbClr val="2D3A5F"/>
                  </a:solidFill>
                  <a:latin typeface="Gidole"/>
                  <a:ea typeface="Gidole"/>
                  <a:cs typeface="Gidole"/>
                  <a:sym typeface="Gidole"/>
                </a:rPr>
                <a:t>Marketing (10K-&gt;12K)</a:t>
              </a:r>
            </a:p>
            <a:p>
              <a:pPr algn="l" marL="647700" indent="-323850" lvl="1">
                <a:lnSpc>
                  <a:spcPts val="4500"/>
                </a:lnSpc>
                <a:buFont typeface="Arial"/>
                <a:buChar char="•"/>
              </a:pPr>
              <a:r>
                <a:rPr lang="en-US" sz="3000" spc="30">
                  <a:solidFill>
                    <a:srgbClr val="2D3A5F"/>
                  </a:solidFill>
                  <a:latin typeface="Gidole"/>
                  <a:ea typeface="Gidole"/>
                  <a:cs typeface="Gidole"/>
                  <a:sym typeface="Gidole"/>
                </a:rPr>
                <a:t>Rebranding IESF (5K)</a:t>
              </a:r>
            </a:p>
            <a:p>
              <a:pPr algn="l" marL="647700" indent="-323850" lvl="1">
                <a:lnSpc>
                  <a:spcPts val="4500"/>
                </a:lnSpc>
                <a:buFont typeface="Arial"/>
                <a:buChar char="•"/>
              </a:pPr>
              <a:r>
                <a:rPr lang="en-US" sz="3000" spc="30">
                  <a:solidFill>
                    <a:srgbClr val="2D3A5F"/>
                  </a:solidFill>
                  <a:latin typeface="Gidole"/>
                  <a:ea typeface="Gidole"/>
                  <a:cs typeface="Gidole"/>
                  <a:sym typeface="Gidole"/>
                </a:rPr>
                <a:t>AGM (20K -&gt; 25K)</a:t>
              </a:r>
            </a:p>
            <a:p>
              <a:pPr algn="l" marL="647700" indent="-323850" lvl="1">
                <a:lnSpc>
                  <a:spcPts val="4500"/>
                </a:lnSpc>
                <a:buFont typeface="Arial"/>
                <a:buChar char="•"/>
              </a:pPr>
              <a:r>
                <a:rPr lang="en-US" sz="3000" spc="30">
                  <a:solidFill>
                    <a:srgbClr val="2D3A5F"/>
                  </a:solidFill>
                  <a:latin typeface="Gidole"/>
                  <a:ea typeface="Gidole"/>
                  <a:cs typeface="Gidole"/>
                  <a:sym typeface="Gidole"/>
                </a:rPr>
                <a:t>Reinvesting in our partners (10K)</a:t>
              </a:r>
            </a:p>
          </p:txBody>
        </p:sp>
        <p:sp>
          <p:nvSpPr>
            <p:cNvPr name="TextBox 8" id="8"/>
            <p:cNvSpPr txBox="true"/>
            <p:nvPr/>
          </p:nvSpPr>
          <p:spPr>
            <a:xfrm rot="0">
              <a:off x="0" y="-28575"/>
              <a:ext cx="11448608" cy="699135"/>
            </a:xfrm>
            <a:prstGeom prst="rect">
              <a:avLst/>
            </a:prstGeom>
          </p:spPr>
          <p:txBody>
            <a:bodyPr anchor="t" rtlCol="false" tIns="0" lIns="0" bIns="0" rIns="0">
              <a:spAutoFit/>
            </a:bodyPr>
            <a:lstStyle/>
            <a:p>
              <a:pPr algn="l">
                <a:lnSpc>
                  <a:spcPts val="4125"/>
                </a:lnSpc>
              </a:pPr>
              <a:r>
                <a:rPr lang="en-US" sz="3300" spc="214">
                  <a:solidFill>
                    <a:srgbClr val="2D3A5F"/>
                  </a:solidFill>
                  <a:latin typeface="Gidole"/>
                  <a:ea typeface="Gidole"/>
                  <a:cs typeface="Gidole"/>
                  <a:sym typeface="Gidole"/>
                </a:rPr>
                <a:t>EXTRA BUDGET IN 2024</a:t>
              </a:r>
            </a:p>
          </p:txBody>
        </p:sp>
        <p:sp>
          <p:nvSpPr>
            <p:cNvPr name="TextBox 9" id="9"/>
            <p:cNvSpPr txBox="true"/>
            <p:nvPr/>
          </p:nvSpPr>
          <p:spPr>
            <a:xfrm rot="0">
              <a:off x="0" y="5482282"/>
              <a:ext cx="11448608" cy="714375"/>
            </a:xfrm>
            <a:prstGeom prst="rect">
              <a:avLst/>
            </a:prstGeom>
          </p:spPr>
          <p:txBody>
            <a:bodyPr anchor="t" rtlCol="false" tIns="0" lIns="0" bIns="0" rIns="0">
              <a:spAutoFit/>
            </a:bodyPr>
            <a:lstStyle/>
            <a:p>
              <a:pPr algn="l" marL="647700" indent="-323850" lvl="1">
                <a:lnSpc>
                  <a:spcPts val="4500"/>
                </a:lnSpc>
                <a:buFont typeface="Arial"/>
                <a:buChar char="•"/>
              </a:pPr>
              <a:r>
                <a:rPr lang="en-US" sz="3000" spc="30">
                  <a:solidFill>
                    <a:srgbClr val="2D3A5F"/>
                  </a:solidFill>
                  <a:latin typeface="Gidole"/>
                  <a:ea typeface="Gidole"/>
                  <a:cs typeface="Gidole"/>
                  <a:sym typeface="Gidole"/>
                </a:rPr>
                <a:t>Increased predicted cross border (20K -&gt; 30K)</a:t>
              </a:r>
            </a:p>
          </p:txBody>
        </p:sp>
        <p:sp>
          <p:nvSpPr>
            <p:cNvPr name="TextBox 10" id="10"/>
            <p:cNvSpPr txBox="true"/>
            <p:nvPr/>
          </p:nvSpPr>
          <p:spPr>
            <a:xfrm rot="0">
              <a:off x="0" y="4641922"/>
              <a:ext cx="11448608" cy="699135"/>
            </a:xfrm>
            <a:prstGeom prst="rect">
              <a:avLst/>
            </a:prstGeom>
          </p:spPr>
          <p:txBody>
            <a:bodyPr anchor="t" rtlCol="false" tIns="0" lIns="0" bIns="0" rIns="0">
              <a:spAutoFit/>
            </a:bodyPr>
            <a:lstStyle/>
            <a:p>
              <a:pPr algn="l">
                <a:lnSpc>
                  <a:spcPts val="4125"/>
                </a:lnSpc>
              </a:pPr>
              <a:r>
                <a:rPr lang="en-US" sz="3300" spc="214">
                  <a:solidFill>
                    <a:srgbClr val="2D3A5F"/>
                  </a:solidFill>
                  <a:latin typeface="Gidole"/>
                  <a:ea typeface="Gidole"/>
                  <a:cs typeface="Gidole"/>
                  <a:sym typeface="Gidole"/>
                </a:rPr>
                <a:t>CROSS BORDER IN 2024</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Freeform 2" id="2"/>
          <p:cNvSpPr/>
          <p:nvPr/>
        </p:nvSpPr>
        <p:spPr>
          <a:xfrm flipH="false" flipV="false" rot="0">
            <a:off x="-279127" y="-162516"/>
            <a:ext cx="18815088" cy="8205138"/>
          </a:xfrm>
          <a:custGeom>
            <a:avLst/>
            <a:gdLst/>
            <a:ahLst/>
            <a:cxnLst/>
            <a:rect r="r" b="b" t="t" l="l"/>
            <a:pathLst>
              <a:path h="8205138" w="18815088">
                <a:moveTo>
                  <a:pt x="0" y="0"/>
                </a:moveTo>
                <a:lnTo>
                  <a:pt x="18815088" y="0"/>
                </a:lnTo>
                <a:lnTo>
                  <a:pt x="18815088" y="8205138"/>
                </a:lnTo>
                <a:lnTo>
                  <a:pt x="0" y="8205138"/>
                </a:lnTo>
                <a:lnTo>
                  <a:pt x="0" y="0"/>
                </a:lnTo>
                <a:close/>
              </a:path>
            </a:pathLst>
          </a:custGeom>
          <a:blipFill>
            <a:blip r:embed="rId2">
              <a:alphaModFix amt="21999"/>
            </a:blip>
            <a:stretch>
              <a:fillRect l="0" t="-35583" r="0" b="-16333"/>
            </a:stretch>
          </a:blipFill>
        </p:spPr>
      </p:sp>
      <p:sp>
        <p:nvSpPr>
          <p:cNvPr name="TextBox 3" id="3"/>
          <p:cNvSpPr txBox="true"/>
          <p:nvPr/>
        </p:nvSpPr>
        <p:spPr>
          <a:xfrm rot="0">
            <a:off x="376492" y="2597316"/>
            <a:ext cx="4425216" cy="1436056"/>
          </a:xfrm>
          <a:prstGeom prst="rect">
            <a:avLst/>
          </a:prstGeom>
        </p:spPr>
        <p:txBody>
          <a:bodyPr anchor="t" rtlCol="false" tIns="0" lIns="0" bIns="0" rIns="0">
            <a:spAutoFit/>
          </a:bodyPr>
          <a:lstStyle/>
          <a:p>
            <a:pPr algn="l">
              <a:lnSpc>
                <a:spcPts val="5790"/>
              </a:lnSpc>
            </a:pPr>
            <a:r>
              <a:rPr lang="en-US" sz="4453" spc="222">
                <a:solidFill>
                  <a:srgbClr val="FFFFFF"/>
                </a:solidFill>
                <a:latin typeface="League Spartan"/>
                <a:ea typeface="League Spartan"/>
                <a:cs typeface="League Spartan"/>
                <a:sym typeface="League Spartan"/>
              </a:rPr>
              <a:t>PRELIMINARY RESULTS</a:t>
            </a:r>
          </a:p>
        </p:txBody>
      </p:sp>
      <p:sp>
        <p:nvSpPr>
          <p:cNvPr name="AutoShape 4" id="4"/>
          <p:cNvSpPr/>
          <p:nvPr/>
        </p:nvSpPr>
        <p:spPr>
          <a:xfrm rot="0">
            <a:off x="10983293" y="1028700"/>
            <a:ext cx="7128964" cy="7105159"/>
          </a:xfrm>
          <a:prstGeom prst="rect">
            <a:avLst/>
          </a:prstGeom>
          <a:solidFill>
            <a:srgbClr val="FFFFFF"/>
          </a:solidFill>
        </p:spPr>
      </p:sp>
      <p:pic>
        <p:nvPicPr>
          <p:cNvPr name="Picture 5" id="5"/>
          <p:cNvPicPr>
            <a:picLocks noChangeAspect="true"/>
          </p:cNvPicPr>
          <p:nvPr/>
        </p:nvPicPr>
        <p:blipFill>
          <a:blip r:embed="rId3"/>
          <a:stretch>
            <a:fillRect/>
          </a:stretch>
        </p:blipFill>
        <p:spPr>
          <a:xfrm rot="0">
            <a:off x="10576876" y="502818"/>
            <a:ext cx="7362168" cy="8156922"/>
          </a:xfrm>
          <a:prstGeom prst="rect">
            <a:avLst/>
          </a:prstGeom>
        </p:spPr>
      </p:pic>
      <p:sp>
        <p:nvSpPr>
          <p:cNvPr name="AutoShape 6" id="6"/>
          <p:cNvSpPr/>
          <p:nvPr/>
        </p:nvSpPr>
        <p:spPr>
          <a:xfrm rot="0">
            <a:off x="5248154" y="1028700"/>
            <a:ext cx="5218943" cy="7013922"/>
          </a:xfrm>
          <a:prstGeom prst="rect">
            <a:avLst/>
          </a:prstGeom>
          <a:solidFill>
            <a:srgbClr val="FFFFFF"/>
          </a:solidFill>
        </p:spPr>
      </p:sp>
      <p:pic>
        <p:nvPicPr>
          <p:cNvPr name="Picture 7" id="7"/>
          <p:cNvPicPr>
            <a:picLocks noChangeAspect="true"/>
          </p:cNvPicPr>
          <p:nvPr/>
        </p:nvPicPr>
        <p:blipFill>
          <a:blip r:embed="rId4"/>
          <a:stretch>
            <a:fillRect/>
          </a:stretch>
        </p:blipFill>
        <p:spPr>
          <a:xfrm rot="0">
            <a:off x="5793369" y="1482167"/>
            <a:ext cx="4108845" cy="5465392"/>
          </a:xfrm>
          <a:prstGeom prst="rect">
            <a:avLst/>
          </a:prstGeom>
        </p:spPr>
      </p:pic>
      <p:grpSp>
        <p:nvGrpSpPr>
          <p:cNvPr name="Group 8" id="8"/>
          <p:cNvGrpSpPr/>
          <p:nvPr/>
        </p:nvGrpSpPr>
        <p:grpSpPr>
          <a:xfrm rot="-2700000">
            <a:off x="7423616" y="7574487"/>
            <a:ext cx="937770" cy="936269"/>
            <a:chOff x="0" y="0"/>
            <a:chExt cx="6350000" cy="6339840"/>
          </a:xfrm>
        </p:grpSpPr>
        <p:sp>
          <p:nvSpPr>
            <p:cNvPr name="Freeform 9" id="9"/>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FFFFFF"/>
            </a:solidFill>
          </p:spPr>
        </p:sp>
      </p:grpSp>
      <p:grpSp>
        <p:nvGrpSpPr>
          <p:cNvPr name="Group 10" id="10"/>
          <p:cNvGrpSpPr/>
          <p:nvPr/>
        </p:nvGrpSpPr>
        <p:grpSpPr>
          <a:xfrm rot="-2700000">
            <a:off x="14078890" y="7574487"/>
            <a:ext cx="937770" cy="936269"/>
            <a:chOff x="0" y="0"/>
            <a:chExt cx="6350000" cy="6339840"/>
          </a:xfrm>
        </p:grpSpPr>
        <p:sp>
          <p:nvSpPr>
            <p:cNvPr name="Freeform 11" id="11"/>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FFFFFF"/>
            </a:solidFill>
          </p:spPr>
        </p:sp>
      </p:grpSp>
      <p:sp>
        <p:nvSpPr>
          <p:cNvPr name="TextBox 12" id="12"/>
          <p:cNvSpPr txBox="true"/>
          <p:nvPr/>
        </p:nvSpPr>
        <p:spPr>
          <a:xfrm rot="0">
            <a:off x="6728217" y="8876666"/>
            <a:ext cx="2156966" cy="1410334"/>
          </a:xfrm>
          <a:prstGeom prst="rect">
            <a:avLst/>
          </a:prstGeom>
        </p:spPr>
        <p:txBody>
          <a:bodyPr anchor="t" rtlCol="false" tIns="0" lIns="0" bIns="0" rIns="0">
            <a:spAutoFit/>
          </a:bodyPr>
          <a:lstStyle/>
          <a:p>
            <a:pPr algn="ctr">
              <a:lnSpc>
                <a:spcPts val="4200"/>
              </a:lnSpc>
            </a:pPr>
            <a:r>
              <a:rPr lang="en-US" sz="3000" b="true">
                <a:solidFill>
                  <a:srgbClr val="FFFFFF"/>
                </a:solidFill>
                <a:latin typeface="Open Sans Bold"/>
                <a:ea typeface="Open Sans Bold"/>
                <a:cs typeface="Open Sans Bold"/>
                <a:sym typeface="Open Sans Bold"/>
              </a:rPr>
              <a:t> € 84.571,00</a:t>
            </a:r>
          </a:p>
          <a:p>
            <a:pPr algn="r">
              <a:lnSpc>
                <a:spcPts val="7279"/>
              </a:lnSpc>
            </a:pPr>
          </a:p>
        </p:txBody>
      </p:sp>
      <p:sp>
        <p:nvSpPr>
          <p:cNvPr name="TextBox 13" id="13"/>
          <p:cNvSpPr txBox="true"/>
          <p:nvPr/>
        </p:nvSpPr>
        <p:spPr>
          <a:xfrm rot="0">
            <a:off x="13469329" y="9037955"/>
            <a:ext cx="2156892" cy="1410334"/>
          </a:xfrm>
          <a:prstGeom prst="rect">
            <a:avLst/>
          </a:prstGeom>
        </p:spPr>
        <p:txBody>
          <a:bodyPr anchor="t" rtlCol="false" tIns="0" lIns="0" bIns="0" rIns="0">
            <a:spAutoFit/>
          </a:bodyPr>
          <a:lstStyle/>
          <a:p>
            <a:pPr algn="ctr">
              <a:lnSpc>
                <a:spcPts val="4200"/>
              </a:lnSpc>
            </a:pPr>
            <a:r>
              <a:rPr lang="en-US" sz="3000" b="true">
                <a:solidFill>
                  <a:srgbClr val="FFFFFF"/>
                </a:solidFill>
                <a:latin typeface="Open Sans Bold"/>
                <a:ea typeface="Open Sans Bold"/>
                <a:cs typeface="Open Sans Bold"/>
                <a:sym typeface="Open Sans Bold"/>
              </a:rPr>
              <a:t> € 94.161,00</a:t>
            </a:r>
          </a:p>
          <a:p>
            <a:pPr algn="r">
              <a:lnSpc>
                <a:spcPts val="7279"/>
              </a:lnSpc>
            </a:pPr>
          </a:p>
        </p:txBody>
      </p:sp>
      <p:sp>
        <p:nvSpPr>
          <p:cNvPr name="TextBox 14" id="14"/>
          <p:cNvSpPr txBox="true"/>
          <p:nvPr/>
        </p:nvSpPr>
        <p:spPr>
          <a:xfrm rot="0">
            <a:off x="597801" y="8202930"/>
            <a:ext cx="4203907" cy="1055370"/>
          </a:xfrm>
          <a:prstGeom prst="rect">
            <a:avLst/>
          </a:prstGeom>
        </p:spPr>
        <p:txBody>
          <a:bodyPr anchor="t" rtlCol="false" tIns="0" lIns="0" bIns="0" rIns="0">
            <a:spAutoFit/>
          </a:bodyPr>
          <a:lstStyle/>
          <a:p>
            <a:pPr algn="ctr">
              <a:lnSpc>
                <a:spcPts val="4125"/>
              </a:lnSpc>
            </a:pPr>
            <a:r>
              <a:rPr lang="en-US" sz="3300" spc="214">
                <a:solidFill>
                  <a:srgbClr val="FFFFFF"/>
                </a:solidFill>
                <a:latin typeface="Gidole"/>
                <a:ea typeface="Gidole"/>
                <a:cs typeface="Gidole"/>
                <a:sym typeface="Gidole"/>
              </a:rPr>
              <a:t>EXPECTED RESULT 2024</a:t>
            </a:r>
          </a:p>
        </p:txBody>
      </p:sp>
      <p:sp>
        <p:nvSpPr>
          <p:cNvPr name="TextBox 15" id="15"/>
          <p:cNvSpPr txBox="true"/>
          <p:nvPr/>
        </p:nvSpPr>
        <p:spPr>
          <a:xfrm rot="0">
            <a:off x="1028700" y="9229725"/>
            <a:ext cx="5925506" cy="1055370"/>
          </a:xfrm>
          <a:prstGeom prst="rect">
            <a:avLst/>
          </a:prstGeom>
        </p:spPr>
        <p:txBody>
          <a:bodyPr anchor="t" rtlCol="false" tIns="0" lIns="0" bIns="0" rIns="0">
            <a:spAutoFit/>
          </a:bodyPr>
          <a:lstStyle/>
          <a:p>
            <a:pPr algn="l">
              <a:lnSpc>
                <a:spcPts val="4125"/>
              </a:lnSpc>
            </a:pPr>
            <a:r>
              <a:rPr lang="en-US" sz="3300" spc="214">
                <a:solidFill>
                  <a:srgbClr val="FFFFFF"/>
                </a:solidFill>
                <a:latin typeface="Gidole"/>
                <a:ea typeface="Gidole"/>
                <a:cs typeface="Gidole"/>
                <a:sym typeface="Gidole"/>
              </a:rPr>
              <a:t> € -9.590,00</a:t>
            </a:r>
          </a:p>
          <a:p>
            <a:pPr algn="l">
              <a:lnSpc>
                <a:spcPts val="4125"/>
              </a:lnSpc>
            </a:pPr>
          </a:p>
        </p:txBody>
      </p:sp>
      <p:sp>
        <p:nvSpPr>
          <p:cNvPr name="TextBox 16" id="16"/>
          <p:cNvSpPr txBox="true"/>
          <p:nvPr/>
        </p:nvSpPr>
        <p:spPr>
          <a:xfrm rot="0">
            <a:off x="5252464" y="151130"/>
            <a:ext cx="2605162" cy="877570"/>
          </a:xfrm>
          <a:prstGeom prst="rect">
            <a:avLst/>
          </a:prstGeom>
        </p:spPr>
        <p:txBody>
          <a:bodyPr anchor="t" rtlCol="false" tIns="0" lIns="0" bIns="0" rIns="0">
            <a:spAutoFit/>
          </a:bodyPr>
          <a:lstStyle/>
          <a:p>
            <a:pPr algn="ctr">
              <a:lnSpc>
                <a:spcPts val="7279"/>
              </a:lnSpc>
            </a:pPr>
            <a:r>
              <a:rPr lang="en-US" sz="5199" b="true">
                <a:solidFill>
                  <a:srgbClr val="FFFFFF"/>
                </a:solidFill>
                <a:latin typeface="Montserrat Bold"/>
                <a:ea typeface="Montserrat Bold"/>
                <a:cs typeface="Montserrat Bold"/>
                <a:sym typeface="Montserrat Bold"/>
              </a:rPr>
              <a:t>Income</a:t>
            </a:r>
          </a:p>
        </p:txBody>
      </p:sp>
      <p:sp>
        <p:nvSpPr>
          <p:cNvPr name="TextBox 17" id="17"/>
          <p:cNvSpPr txBox="true"/>
          <p:nvPr/>
        </p:nvSpPr>
        <p:spPr>
          <a:xfrm rot="0">
            <a:off x="10975258" y="151130"/>
            <a:ext cx="3282702" cy="877570"/>
          </a:xfrm>
          <a:prstGeom prst="rect">
            <a:avLst/>
          </a:prstGeom>
        </p:spPr>
        <p:txBody>
          <a:bodyPr anchor="t" rtlCol="false" tIns="0" lIns="0" bIns="0" rIns="0">
            <a:spAutoFit/>
          </a:bodyPr>
          <a:lstStyle/>
          <a:p>
            <a:pPr algn="ctr">
              <a:lnSpc>
                <a:spcPts val="7279"/>
              </a:lnSpc>
            </a:pPr>
            <a:r>
              <a:rPr lang="en-US" sz="5199" b="true">
                <a:solidFill>
                  <a:srgbClr val="FFFFFF"/>
                </a:solidFill>
                <a:latin typeface="Montserrat Bold"/>
                <a:ea typeface="Montserrat Bold"/>
                <a:cs typeface="Montserrat Bold"/>
                <a:sym typeface="Montserrat Bold"/>
              </a:rPr>
              <a:t>Expenses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Freeform 2" id="2"/>
          <p:cNvSpPr/>
          <p:nvPr/>
        </p:nvSpPr>
        <p:spPr>
          <a:xfrm flipH="false" flipV="false" rot="0">
            <a:off x="-279127" y="-162516"/>
            <a:ext cx="18815088" cy="7542565"/>
          </a:xfrm>
          <a:custGeom>
            <a:avLst/>
            <a:gdLst/>
            <a:ahLst/>
            <a:cxnLst/>
            <a:rect r="r" b="b" t="t" l="l"/>
            <a:pathLst>
              <a:path h="7542565" w="18815088">
                <a:moveTo>
                  <a:pt x="0" y="0"/>
                </a:moveTo>
                <a:lnTo>
                  <a:pt x="18815088" y="0"/>
                </a:lnTo>
                <a:lnTo>
                  <a:pt x="18815088" y="7542565"/>
                </a:lnTo>
                <a:lnTo>
                  <a:pt x="0" y="7542565"/>
                </a:lnTo>
                <a:lnTo>
                  <a:pt x="0" y="0"/>
                </a:lnTo>
                <a:close/>
              </a:path>
            </a:pathLst>
          </a:custGeom>
          <a:blipFill>
            <a:blip r:embed="rId2">
              <a:alphaModFix amt="21999"/>
            </a:blip>
            <a:stretch>
              <a:fillRect l="0" t="-38709" r="0" b="-26552"/>
            </a:stretch>
          </a:blipFill>
        </p:spPr>
      </p:sp>
      <p:sp>
        <p:nvSpPr>
          <p:cNvPr name="TextBox 3" id="3"/>
          <p:cNvSpPr txBox="true"/>
          <p:nvPr/>
        </p:nvSpPr>
        <p:spPr>
          <a:xfrm rot="0">
            <a:off x="597801" y="718190"/>
            <a:ext cx="4425216" cy="2890577"/>
          </a:xfrm>
          <a:prstGeom prst="rect">
            <a:avLst/>
          </a:prstGeom>
        </p:spPr>
        <p:txBody>
          <a:bodyPr anchor="t" rtlCol="false" tIns="0" lIns="0" bIns="0" rIns="0">
            <a:spAutoFit/>
          </a:bodyPr>
          <a:lstStyle/>
          <a:p>
            <a:pPr algn="l">
              <a:lnSpc>
                <a:spcPts val="5790"/>
              </a:lnSpc>
            </a:pPr>
            <a:r>
              <a:rPr lang="en-US" sz="4453" spc="222">
                <a:solidFill>
                  <a:srgbClr val="FFFFFF"/>
                </a:solidFill>
                <a:latin typeface="League Spartan"/>
                <a:ea typeface="League Spartan"/>
                <a:cs typeface="League Spartan"/>
                <a:sym typeface="League Spartan"/>
              </a:rPr>
              <a:t>CURRENT ASSETS &amp; PRELIMINARY RESULTS</a:t>
            </a:r>
          </a:p>
        </p:txBody>
      </p:sp>
      <p:sp>
        <p:nvSpPr>
          <p:cNvPr name="TextBox 4" id="4"/>
          <p:cNvSpPr txBox="true"/>
          <p:nvPr/>
        </p:nvSpPr>
        <p:spPr>
          <a:xfrm rot="0">
            <a:off x="708456" y="7917259"/>
            <a:ext cx="4203907" cy="531495"/>
          </a:xfrm>
          <a:prstGeom prst="rect">
            <a:avLst/>
          </a:prstGeom>
        </p:spPr>
        <p:txBody>
          <a:bodyPr anchor="t" rtlCol="false" tIns="0" lIns="0" bIns="0" rIns="0">
            <a:spAutoFit/>
          </a:bodyPr>
          <a:lstStyle/>
          <a:p>
            <a:pPr algn="ctr">
              <a:lnSpc>
                <a:spcPts val="4125"/>
              </a:lnSpc>
            </a:pPr>
            <a:r>
              <a:rPr lang="en-US" sz="3300" spc="214">
                <a:solidFill>
                  <a:srgbClr val="FFFFFF"/>
                </a:solidFill>
                <a:latin typeface="Gidole"/>
                <a:ea typeface="Gidole"/>
                <a:cs typeface="Gidole"/>
                <a:sym typeface="Gidole"/>
              </a:rPr>
              <a:t>BANK BALLANCE</a:t>
            </a:r>
          </a:p>
        </p:txBody>
      </p:sp>
      <p:sp>
        <p:nvSpPr>
          <p:cNvPr name="TextBox 5" id="5"/>
          <p:cNvSpPr txBox="true"/>
          <p:nvPr/>
        </p:nvSpPr>
        <p:spPr>
          <a:xfrm rot="0">
            <a:off x="10379266" y="7917259"/>
            <a:ext cx="4203907" cy="1579245"/>
          </a:xfrm>
          <a:prstGeom prst="rect">
            <a:avLst/>
          </a:prstGeom>
        </p:spPr>
        <p:txBody>
          <a:bodyPr anchor="t" rtlCol="false" tIns="0" lIns="0" bIns="0" rIns="0">
            <a:spAutoFit/>
          </a:bodyPr>
          <a:lstStyle/>
          <a:p>
            <a:pPr algn="ctr">
              <a:lnSpc>
                <a:spcPts val="4125"/>
              </a:lnSpc>
            </a:pPr>
            <a:r>
              <a:rPr lang="en-US" sz="3300" spc="214">
                <a:solidFill>
                  <a:srgbClr val="FFFFFF"/>
                </a:solidFill>
                <a:latin typeface="Gidole"/>
                <a:ea typeface="Gidole"/>
                <a:cs typeface="Gidole"/>
                <a:sym typeface="Gidole"/>
              </a:rPr>
              <a:t>END OF YEAR EXPECTED CASH POSITION</a:t>
            </a:r>
          </a:p>
        </p:txBody>
      </p:sp>
      <p:sp>
        <p:nvSpPr>
          <p:cNvPr name="AutoShape 6" id="6"/>
          <p:cNvSpPr/>
          <p:nvPr/>
        </p:nvSpPr>
        <p:spPr>
          <a:xfrm rot="0">
            <a:off x="5455826" y="1522257"/>
            <a:ext cx="9127346" cy="5857793"/>
          </a:xfrm>
          <a:prstGeom prst="rect">
            <a:avLst/>
          </a:prstGeom>
          <a:solidFill>
            <a:srgbClr val="FFFFFF"/>
          </a:solidFill>
        </p:spPr>
      </p:sp>
      <p:pic>
        <p:nvPicPr>
          <p:cNvPr name="Picture 7" id="7"/>
          <p:cNvPicPr>
            <a:picLocks noChangeAspect="true"/>
          </p:cNvPicPr>
          <p:nvPr/>
        </p:nvPicPr>
        <p:blipFill>
          <a:blip r:embed="rId3"/>
          <a:stretch>
            <a:fillRect/>
          </a:stretch>
        </p:blipFill>
        <p:spPr>
          <a:xfrm rot="0">
            <a:off x="4841757" y="2011467"/>
            <a:ext cx="10224402" cy="5127485"/>
          </a:xfrm>
          <a:prstGeom prst="rect">
            <a:avLst/>
          </a:prstGeom>
        </p:spPr>
      </p:pic>
      <p:grpSp>
        <p:nvGrpSpPr>
          <p:cNvPr name="Group 8" id="8"/>
          <p:cNvGrpSpPr/>
          <p:nvPr/>
        </p:nvGrpSpPr>
        <p:grpSpPr>
          <a:xfrm rot="-2700000">
            <a:off x="9322105" y="6911915"/>
            <a:ext cx="937770" cy="936269"/>
            <a:chOff x="0" y="0"/>
            <a:chExt cx="6350000" cy="6339840"/>
          </a:xfrm>
        </p:grpSpPr>
        <p:sp>
          <p:nvSpPr>
            <p:cNvPr name="Freeform 9" id="9"/>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FFFFFF"/>
            </a:solidFill>
          </p:spPr>
        </p:sp>
      </p:grpSp>
      <p:sp>
        <p:nvSpPr>
          <p:cNvPr name="TextBox 10" id="10"/>
          <p:cNvSpPr txBox="true"/>
          <p:nvPr/>
        </p:nvSpPr>
        <p:spPr>
          <a:xfrm rot="0">
            <a:off x="5231894" y="7917259"/>
            <a:ext cx="5925506" cy="531495"/>
          </a:xfrm>
          <a:prstGeom prst="rect">
            <a:avLst/>
          </a:prstGeom>
        </p:spPr>
        <p:txBody>
          <a:bodyPr anchor="t" rtlCol="false" tIns="0" lIns="0" bIns="0" rIns="0">
            <a:spAutoFit/>
          </a:bodyPr>
          <a:lstStyle/>
          <a:p>
            <a:pPr algn="l">
              <a:lnSpc>
                <a:spcPts val="4125"/>
              </a:lnSpc>
            </a:pPr>
            <a:r>
              <a:rPr lang="en-US" sz="3300" spc="214">
                <a:solidFill>
                  <a:srgbClr val="FFFFFF"/>
                </a:solidFill>
                <a:latin typeface="Gidole"/>
                <a:ea typeface="Gidole"/>
                <a:cs typeface="Gidole"/>
                <a:sym typeface="Gidole"/>
              </a:rPr>
              <a:t> € 102.091,29</a:t>
            </a:r>
          </a:p>
        </p:txBody>
      </p:sp>
      <p:sp>
        <p:nvSpPr>
          <p:cNvPr name="TextBox 11" id="11"/>
          <p:cNvSpPr txBox="true"/>
          <p:nvPr/>
        </p:nvSpPr>
        <p:spPr>
          <a:xfrm rot="0">
            <a:off x="14583173" y="7917259"/>
            <a:ext cx="4203907" cy="531495"/>
          </a:xfrm>
          <a:prstGeom prst="rect">
            <a:avLst/>
          </a:prstGeom>
        </p:spPr>
        <p:txBody>
          <a:bodyPr anchor="t" rtlCol="false" tIns="0" lIns="0" bIns="0" rIns="0">
            <a:spAutoFit/>
          </a:bodyPr>
          <a:lstStyle/>
          <a:p>
            <a:pPr algn="l">
              <a:lnSpc>
                <a:spcPts val="4125"/>
              </a:lnSpc>
            </a:pPr>
            <a:r>
              <a:rPr lang="en-US" sz="3300" spc="214">
                <a:solidFill>
                  <a:srgbClr val="FFFFFF"/>
                </a:solidFill>
                <a:latin typeface="Gidole"/>
                <a:ea typeface="Gidole"/>
                <a:cs typeface="Gidole"/>
                <a:sym typeface="Gidole"/>
              </a:rPr>
              <a:t> </a:t>
            </a:r>
            <a:r>
              <a:rPr lang="en-US" sz="3300" spc="214">
                <a:solidFill>
                  <a:srgbClr val="FFFFFF"/>
                </a:solidFill>
                <a:latin typeface="Gidole"/>
                <a:ea typeface="Gidole"/>
                <a:cs typeface="Gidole"/>
                <a:sym typeface="Gidole"/>
              </a:rPr>
              <a:t>€ </a:t>
            </a:r>
            <a:r>
              <a:rPr lang="en-US" sz="3300" spc="214">
                <a:solidFill>
                  <a:srgbClr val="FFFFFF"/>
                </a:solidFill>
                <a:latin typeface="Gidole"/>
                <a:ea typeface="Gidole"/>
                <a:cs typeface="Gidole"/>
                <a:sym typeface="Gidole"/>
              </a:rPr>
              <a:t>85.450,-</a:t>
            </a:r>
          </a:p>
        </p:txBody>
      </p:sp>
      <p:sp>
        <p:nvSpPr>
          <p:cNvPr name="Freeform 12" id="12"/>
          <p:cNvSpPr/>
          <p:nvPr/>
        </p:nvSpPr>
        <p:spPr>
          <a:xfrm flipH="false" flipV="false" rot="0">
            <a:off x="14970949" y="756290"/>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69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567345" y="4935666"/>
            <a:ext cx="14399279" cy="2924480"/>
          </a:xfrm>
          <a:prstGeom prst="rect">
            <a:avLst/>
          </a:prstGeom>
        </p:spPr>
        <p:txBody>
          <a:bodyPr anchor="t" rtlCol="false" tIns="0" lIns="0" bIns="0" rIns="0">
            <a:spAutoFit/>
          </a:bodyPr>
          <a:lstStyle/>
          <a:p>
            <a:pPr algn="l">
              <a:lnSpc>
                <a:spcPts val="4525"/>
              </a:lnSpc>
            </a:pPr>
            <a:r>
              <a:rPr lang="en-US" sz="5400">
                <a:solidFill>
                  <a:srgbClr val="000000"/>
                </a:solidFill>
                <a:latin typeface="Montserrat"/>
                <a:ea typeface="Montserrat"/>
                <a:cs typeface="Montserrat"/>
                <a:sym typeface="Montserrat"/>
              </a:rPr>
              <a:t>Marketing </a:t>
            </a:r>
          </a:p>
          <a:p>
            <a:pPr algn="l">
              <a:lnSpc>
                <a:spcPts val="4525"/>
              </a:lnSpc>
            </a:pPr>
          </a:p>
          <a:p>
            <a:pPr algn="l">
              <a:lnSpc>
                <a:spcPts val="4530"/>
              </a:lnSpc>
            </a:pPr>
            <a:r>
              <a:rPr lang="en-US" sz="5400">
                <a:solidFill>
                  <a:srgbClr val="000000"/>
                </a:solidFill>
                <a:latin typeface="Montserrat"/>
                <a:ea typeface="Montserrat"/>
                <a:cs typeface="Montserrat"/>
                <a:sym typeface="Montserrat"/>
              </a:rPr>
              <a:t>&amp;</a:t>
            </a:r>
          </a:p>
          <a:p>
            <a:pPr algn="l">
              <a:lnSpc>
                <a:spcPts val="4525"/>
              </a:lnSpc>
            </a:pPr>
          </a:p>
          <a:p>
            <a:pPr algn="l">
              <a:lnSpc>
                <a:spcPts val="4530"/>
              </a:lnSpc>
            </a:pPr>
            <a:r>
              <a:rPr lang="en-US" sz="5400" b="true">
                <a:solidFill>
                  <a:srgbClr val="5C77B9"/>
                </a:solidFill>
                <a:latin typeface="Montserrat Bold"/>
                <a:ea typeface="Montserrat Bold"/>
                <a:cs typeface="Montserrat Bold"/>
                <a:sym typeface="Montserrat Bold"/>
              </a:rPr>
              <a:t>Academy</a:t>
            </a:r>
          </a:p>
        </p:txBody>
      </p:sp>
      <p:sp>
        <p:nvSpPr>
          <p:cNvPr name="Freeform 3" id="3"/>
          <p:cNvSpPr/>
          <p:nvPr/>
        </p:nvSpPr>
        <p:spPr>
          <a:xfrm flipH="false" flipV="false" rot="0">
            <a:off x="1651888" y="1629778"/>
            <a:ext cx="6352005" cy="1807878"/>
          </a:xfrm>
          <a:custGeom>
            <a:avLst/>
            <a:gdLst/>
            <a:ahLst/>
            <a:cxnLst/>
            <a:rect r="r" b="b" t="t" l="l"/>
            <a:pathLst>
              <a:path h="1807878" w="6352005">
                <a:moveTo>
                  <a:pt x="0" y="0"/>
                </a:moveTo>
                <a:lnTo>
                  <a:pt x="6352006" y="0"/>
                </a:lnTo>
                <a:lnTo>
                  <a:pt x="6352006" y="1807878"/>
                </a:lnTo>
                <a:lnTo>
                  <a:pt x="0" y="1807878"/>
                </a:lnTo>
                <a:lnTo>
                  <a:pt x="0" y="0"/>
                </a:lnTo>
                <a:close/>
              </a:path>
            </a:pathLst>
          </a:custGeom>
          <a:blipFill>
            <a:blip r:embed="rId3"/>
            <a:stretch>
              <a:fillRect l="0" t="-216" r="0" b="-216"/>
            </a:stretch>
          </a:blipFill>
        </p:spPr>
      </p:sp>
      <p:grpSp>
        <p:nvGrpSpPr>
          <p:cNvPr name="Group 4" id="4"/>
          <p:cNvGrpSpPr/>
          <p:nvPr/>
        </p:nvGrpSpPr>
        <p:grpSpPr>
          <a:xfrm rot="0">
            <a:off x="13575322" y="0"/>
            <a:ext cx="4712676" cy="10287000"/>
            <a:chOff x="0" y="0"/>
            <a:chExt cx="6283568" cy="13716000"/>
          </a:xfrm>
        </p:grpSpPr>
        <p:sp>
          <p:nvSpPr>
            <p:cNvPr name="Freeform 5" id="5"/>
            <p:cNvSpPr/>
            <p:nvPr/>
          </p:nvSpPr>
          <p:spPr>
            <a:xfrm flipH="false" flipV="false" rot="0">
              <a:off x="0" y="0"/>
              <a:ext cx="6283579" cy="13716000"/>
            </a:xfrm>
            <a:custGeom>
              <a:avLst/>
              <a:gdLst/>
              <a:ahLst/>
              <a:cxnLst/>
              <a:rect r="r" b="b" t="t" l="l"/>
              <a:pathLst>
                <a:path h="13716000" w="6283579">
                  <a:moveTo>
                    <a:pt x="0" y="0"/>
                  </a:moveTo>
                  <a:lnTo>
                    <a:pt x="6283579" y="0"/>
                  </a:lnTo>
                  <a:lnTo>
                    <a:pt x="6283579" y="13716000"/>
                  </a:lnTo>
                  <a:lnTo>
                    <a:pt x="0" y="13716000"/>
                  </a:lnTo>
                  <a:close/>
                </a:path>
              </a:pathLst>
            </a:custGeom>
            <a:solidFill>
              <a:srgbClr val="2D3A5F"/>
            </a:solidFill>
          </p:spPr>
        </p:sp>
      </p:grpSp>
      <p:sp>
        <p:nvSpPr>
          <p:cNvPr name="Freeform 6" id="6"/>
          <p:cNvSpPr/>
          <p:nvPr/>
        </p:nvSpPr>
        <p:spPr>
          <a:xfrm flipH="false" flipV="false" rot="0">
            <a:off x="10829866" y="2533718"/>
            <a:ext cx="5490913" cy="5504744"/>
          </a:xfrm>
          <a:custGeom>
            <a:avLst/>
            <a:gdLst/>
            <a:ahLst/>
            <a:cxnLst/>
            <a:rect r="r" b="b" t="t" l="l"/>
            <a:pathLst>
              <a:path h="5504744" w="5490913">
                <a:moveTo>
                  <a:pt x="0" y="0"/>
                </a:moveTo>
                <a:lnTo>
                  <a:pt x="5490913" y="0"/>
                </a:lnTo>
                <a:lnTo>
                  <a:pt x="5490913" y="5504744"/>
                </a:lnTo>
                <a:lnTo>
                  <a:pt x="0" y="5504744"/>
                </a:lnTo>
                <a:lnTo>
                  <a:pt x="0" y="0"/>
                </a:lnTo>
                <a:close/>
              </a:path>
            </a:pathLst>
          </a:custGeom>
          <a:blipFill>
            <a:blip r:embed="rId4"/>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454472"/>
            <a:ext cx="8035123" cy="4236444"/>
          </a:xfrm>
          <a:prstGeom prst="rect">
            <a:avLst/>
          </a:prstGeom>
          <a:solidFill>
            <a:srgbClr val="FFFFFF"/>
          </a:solidFill>
        </p:spPr>
      </p:sp>
      <p:sp>
        <p:nvSpPr>
          <p:cNvPr name="TextBox 3" id="3"/>
          <p:cNvSpPr txBox="true"/>
          <p:nvPr/>
        </p:nvSpPr>
        <p:spPr>
          <a:xfrm rot="0">
            <a:off x="1627440" y="971550"/>
            <a:ext cx="6899596" cy="2053590"/>
          </a:xfrm>
          <a:prstGeom prst="rect">
            <a:avLst/>
          </a:prstGeom>
        </p:spPr>
        <p:txBody>
          <a:bodyPr anchor="t" rtlCol="false" tIns="0" lIns="0" bIns="0" rIns="0">
            <a:spAutoFit/>
          </a:bodyPr>
          <a:lstStyle/>
          <a:p>
            <a:pPr algn="l">
              <a:lnSpc>
                <a:spcPts val="8190"/>
              </a:lnSpc>
            </a:pPr>
            <a:r>
              <a:rPr lang="en-US" sz="6300" spc="315">
                <a:solidFill>
                  <a:srgbClr val="2D3A5F"/>
                </a:solidFill>
                <a:latin typeface="League Spartan"/>
                <a:ea typeface="League Spartan"/>
                <a:cs typeface="League Spartan"/>
                <a:sym typeface="League Spartan"/>
              </a:rPr>
              <a:t>INCOME 2024 EXPLAINED</a:t>
            </a:r>
          </a:p>
        </p:txBody>
      </p:sp>
      <p:grpSp>
        <p:nvGrpSpPr>
          <p:cNvPr name="Group 4" id="4"/>
          <p:cNvGrpSpPr/>
          <p:nvPr/>
        </p:nvGrpSpPr>
        <p:grpSpPr>
          <a:xfrm rot="0">
            <a:off x="1008964" y="7487240"/>
            <a:ext cx="7518072" cy="1398854"/>
            <a:chOff x="0" y="0"/>
            <a:chExt cx="10024097" cy="1865138"/>
          </a:xfrm>
        </p:grpSpPr>
        <p:sp>
          <p:nvSpPr>
            <p:cNvPr name="TextBox 5" id="5"/>
            <p:cNvSpPr txBox="true"/>
            <p:nvPr/>
          </p:nvSpPr>
          <p:spPr>
            <a:xfrm rot="0">
              <a:off x="0" y="-66675"/>
              <a:ext cx="9997781" cy="773642"/>
            </a:xfrm>
            <a:prstGeom prst="rect">
              <a:avLst/>
            </a:prstGeom>
          </p:spPr>
          <p:txBody>
            <a:bodyPr anchor="t" rtlCol="false" tIns="0" lIns="0" bIns="0" rIns="0">
              <a:spAutoFit/>
            </a:bodyPr>
            <a:lstStyle/>
            <a:p>
              <a:pPr algn="l">
                <a:lnSpc>
                  <a:spcPts val="4900"/>
                </a:lnSpc>
              </a:pPr>
              <a:r>
                <a:rPr lang="en-US" sz="3500" spc="175">
                  <a:solidFill>
                    <a:srgbClr val="FFFFFF"/>
                  </a:solidFill>
                  <a:latin typeface="League Spartan"/>
                  <a:ea typeface="League Spartan"/>
                  <a:cs typeface="League Spartan"/>
                  <a:sym typeface="League Spartan"/>
                </a:rPr>
                <a:t>TOTAL INCOME</a:t>
              </a:r>
            </a:p>
          </p:txBody>
        </p:sp>
        <p:sp>
          <p:nvSpPr>
            <p:cNvPr name="TextBox 6" id="6"/>
            <p:cNvSpPr txBox="true"/>
            <p:nvPr/>
          </p:nvSpPr>
          <p:spPr>
            <a:xfrm rot="0">
              <a:off x="0" y="1150763"/>
              <a:ext cx="10024097" cy="714375"/>
            </a:xfrm>
            <a:prstGeom prst="rect">
              <a:avLst/>
            </a:prstGeom>
          </p:spPr>
          <p:txBody>
            <a:bodyPr anchor="t" rtlCol="false" tIns="0" lIns="0" bIns="0" rIns="0">
              <a:spAutoFit/>
            </a:bodyPr>
            <a:lstStyle/>
            <a:p>
              <a:pPr algn="l" marL="0" indent="0" lvl="0">
                <a:lnSpc>
                  <a:spcPts val="4500"/>
                </a:lnSpc>
              </a:pPr>
              <a:r>
                <a:rPr lang="en-US" sz="3000" spc="30">
                  <a:solidFill>
                    <a:srgbClr val="FFFFFF"/>
                  </a:solidFill>
                  <a:latin typeface="Gidole"/>
                  <a:ea typeface="Gidole"/>
                  <a:cs typeface="Gidole"/>
                  <a:sym typeface="Gidole"/>
                </a:rPr>
                <a:t>€ 84.571,-</a:t>
              </a:r>
            </a:p>
          </p:txBody>
        </p:sp>
      </p:grpSp>
      <p:pic>
        <p:nvPicPr>
          <p:cNvPr name="Picture 7" id="7"/>
          <p:cNvPicPr>
            <a:picLocks noChangeAspect="true"/>
          </p:cNvPicPr>
          <p:nvPr/>
        </p:nvPicPr>
        <p:blipFill>
          <a:blip r:embed="rId2"/>
          <a:stretch>
            <a:fillRect/>
          </a:stretch>
        </p:blipFill>
        <p:spPr>
          <a:xfrm rot="0">
            <a:off x="9788070" y="1351865"/>
            <a:ext cx="7876909" cy="9233936"/>
          </a:xfrm>
          <a:prstGeom prst="rect">
            <a:avLst/>
          </a:prstGeom>
        </p:spPr>
      </p:pic>
      <p:sp>
        <p:nvSpPr>
          <p:cNvPr name="Freeform 8" id="8"/>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3"/>
            <a:stretch>
              <a:fillRect l="0" t="0" r="0" b="0"/>
            </a:stretch>
          </a:blipFill>
        </p:spPr>
      </p:sp>
      <p:sp>
        <p:nvSpPr>
          <p:cNvPr name="TextBox 9" id="9"/>
          <p:cNvSpPr txBox="true"/>
          <p:nvPr/>
        </p:nvSpPr>
        <p:spPr>
          <a:xfrm rot="0">
            <a:off x="1028700" y="4662170"/>
            <a:ext cx="6648637" cy="1819910"/>
          </a:xfrm>
          <a:prstGeom prst="rect">
            <a:avLst/>
          </a:prstGeom>
        </p:spPr>
        <p:txBody>
          <a:bodyPr anchor="t" rtlCol="false" tIns="0" lIns="0" bIns="0" rIns="0">
            <a:spAutoFit/>
          </a:bodyPr>
          <a:lstStyle/>
          <a:p>
            <a:pPr algn="l">
              <a:lnSpc>
                <a:spcPts val="3640"/>
              </a:lnSpc>
            </a:pPr>
            <a:r>
              <a:rPr lang="en-US" sz="2600">
                <a:solidFill>
                  <a:srgbClr val="FFFFFF"/>
                </a:solidFill>
                <a:latin typeface="Open Sans"/>
                <a:ea typeface="Open Sans"/>
                <a:cs typeface="Open Sans"/>
                <a:sym typeface="Open Sans"/>
              </a:rPr>
              <a:t>Membership fee: 26 countries x € 2.758,- =</a:t>
            </a:r>
          </a:p>
          <a:p>
            <a:pPr algn="l">
              <a:lnSpc>
                <a:spcPts val="3640"/>
              </a:lnSpc>
            </a:pPr>
            <a:r>
              <a:rPr lang="en-US" sz="2600">
                <a:solidFill>
                  <a:srgbClr val="FFFFFF"/>
                </a:solidFill>
                <a:latin typeface="Open Sans"/>
                <a:ea typeface="Open Sans"/>
                <a:cs typeface="Open Sans"/>
                <a:sym typeface="Open Sans"/>
              </a:rPr>
              <a:t>€ 71.708,-</a:t>
            </a:r>
          </a:p>
          <a:p>
            <a:pPr algn="l">
              <a:lnSpc>
                <a:spcPts val="3640"/>
              </a:lnSpc>
            </a:pPr>
            <a:r>
              <a:rPr lang="en-US" sz="2600">
                <a:solidFill>
                  <a:srgbClr val="FFFFFF"/>
                </a:solidFill>
                <a:latin typeface="Open Sans"/>
                <a:ea typeface="Open Sans"/>
                <a:cs typeface="Open Sans"/>
                <a:sym typeface="Open Sans"/>
              </a:rPr>
              <a:t> </a:t>
            </a:r>
          </a:p>
          <a:p>
            <a:pPr algn="l">
              <a:lnSpc>
                <a:spcPts val="3640"/>
              </a:lnSpc>
            </a:pPr>
            <a:r>
              <a:rPr lang="en-US" sz="2600">
                <a:solidFill>
                  <a:srgbClr val="FFFFFF"/>
                </a:solidFill>
                <a:latin typeface="Open Sans"/>
                <a:ea typeface="Open Sans"/>
                <a:cs typeface="Open Sans"/>
                <a:sym typeface="Open Sans"/>
              </a:rPr>
              <a:t>Cross Border Commission: € 12.863</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3954506"/>
            <a:ext cx="15054176" cy="5863979"/>
          </a:xfrm>
          <a:prstGeom prst="rect">
            <a:avLst/>
          </a:prstGeom>
          <a:solidFill>
            <a:srgbClr val="FFFFFF"/>
          </a:solidFill>
        </p:spPr>
      </p:sp>
      <p:sp>
        <p:nvSpPr>
          <p:cNvPr name="Freeform 3" id="3"/>
          <p:cNvSpPr/>
          <p:nvPr/>
        </p:nvSpPr>
        <p:spPr>
          <a:xfrm flipH="false" flipV="false" rot="0">
            <a:off x="11436312" y="3954303"/>
            <a:ext cx="5822988" cy="5864183"/>
          </a:xfrm>
          <a:custGeom>
            <a:avLst/>
            <a:gdLst/>
            <a:ahLst/>
            <a:cxnLst/>
            <a:rect r="r" b="b" t="t" l="l"/>
            <a:pathLst>
              <a:path h="5864183" w="5822988">
                <a:moveTo>
                  <a:pt x="0" y="0"/>
                </a:moveTo>
                <a:lnTo>
                  <a:pt x="5822988" y="0"/>
                </a:lnTo>
                <a:lnTo>
                  <a:pt x="5822988" y="5864183"/>
                </a:lnTo>
                <a:lnTo>
                  <a:pt x="0" y="5864183"/>
                </a:lnTo>
                <a:lnTo>
                  <a:pt x="0" y="0"/>
                </a:lnTo>
                <a:close/>
              </a:path>
            </a:pathLst>
          </a:custGeom>
          <a:blipFill>
            <a:blip r:embed="rId2"/>
            <a:stretch>
              <a:fillRect l="-25672" t="0" r="-25672" b="0"/>
            </a:stretch>
          </a:blipFill>
        </p:spPr>
      </p:sp>
      <p:sp>
        <p:nvSpPr>
          <p:cNvPr name="TextBox 4" id="4"/>
          <p:cNvSpPr txBox="true"/>
          <p:nvPr/>
        </p:nvSpPr>
        <p:spPr>
          <a:xfrm rot="0">
            <a:off x="1077493" y="1050743"/>
            <a:ext cx="10462401" cy="2053590"/>
          </a:xfrm>
          <a:prstGeom prst="rect">
            <a:avLst/>
          </a:prstGeom>
        </p:spPr>
        <p:txBody>
          <a:bodyPr anchor="t" rtlCol="false" tIns="0" lIns="0" bIns="0" rIns="0">
            <a:spAutoFit/>
          </a:bodyPr>
          <a:lstStyle/>
          <a:p>
            <a:pPr algn="l">
              <a:lnSpc>
                <a:spcPts val="8190"/>
              </a:lnSpc>
            </a:pPr>
            <a:r>
              <a:rPr lang="en-US" sz="6300" spc="315">
                <a:solidFill>
                  <a:srgbClr val="FFFFFF"/>
                </a:solidFill>
                <a:latin typeface="League Spartan"/>
                <a:ea typeface="League Spartan"/>
                <a:cs typeface="League Spartan"/>
                <a:sym typeface="League Spartan"/>
              </a:rPr>
              <a:t>CROSS BORDER HISTORY</a:t>
            </a:r>
          </a:p>
        </p:txBody>
      </p:sp>
      <p:grpSp>
        <p:nvGrpSpPr>
          <p:cNvPr name="Group 5" id="5"/>
          <p:cNvGrpSpPr/>
          <p:nvPr/>
        </p:nvGrpSpPr>
        <p:grpSpPr>
          <a:xfrm rot="0">
            <a:off x="1462111" y="5325085"/>
            <a:ext cx="9339625" cy="3122822"/>
            <a:chOff x="0" y="0"/>
            <a:chExt cx="12452833" cy="4163763"/>
          </a:xfrm>
        </p:grpSpPr>
        <p:sp>
          <p:nvSpPr>
            <p:cNvPr name="TextBox 6" id="6"/>
            <p:cNvSpPr txBox="true"/>
            <p:nvPr/>
          </p:nvSpPr>
          <p:spPr>
            <a:xfrm rot="0">
              <a:off x="0" y="-66675"/>
              <a:ext cx="12452008" cy="773642"/>
            </a:xfrm>
            <a:prstGeom prst="rect">
              <a:avLst/>
            </a:prstGeom>
          </p:spPr>
          <p:txBody>
            <a:bodyPr anchor="t" rtlCol="false" tIns="0" lIns="0" bIns="0" rIns="0">
              <a:spAutoFit/>
            </a:bodyPr>
            <a:lstStyle/>
            <a:p>
              <a:pPr algn="l">
                <a:lnSpc>
                  <a:spcPts val="4900"/>
                </a:lnSpc>
              </a:pPr>
              <a:r>
                <a:rPr lang="en-US" sz="3500" spc="175">
                  <a:solidFill>
                    <a:srgbClr val="2D3A5F"/>
                  </a:solidFill>
                  <a:latin typeface="League Spartan"/>
                  <a:ea typeface="League Spartan"/>
                  <a:cs typeface="League Spartan"/>
                  <a:sym typeface="League Spartan"/>
                </a:rPr>
                <a:t>CROSS BORDER COMMISSION</a:t>
              </a:r>
            </a:p>
          </p:txBody>
        </p:sp>
        <p:sp>
          <p:nvSpPr>
            <p:cNvPr name="TextBox 7" id="7"/>
            <p:cNvSpPr txBox="true"/>
            <p:nvPr/>
          </p:nvSpPr>
          <p:spPr>
            <a:xfrm rot="0">
              <a:off x="0" y="1163388"/>
              <a:ext cx="12452833" cy="3000375"/>
            </a:xfrm>
            <a:prstGeom prst="rect">
              <a:avLst/>
            </a:prstGeom>
          </p:spPr>
          <p:txBody>
            <a:bodyPr anchor="t" rtlCol="false" tIns="0" lIns="0" bIns="0" rIns="0">
              <a:spAutoFit/>
            </a:bodyPr>
            <a:lstStyle/>
            <a:p>
              <a:pPr algn="l">
                <a:lnSpc>
                  <a:spcPts val="4500"/>
                </a:lnSpc>
              </a:pPr>
              <a:r>
                <a:rPr lang="en-US" sz="3000" spc="30">
                  <a:solidFill>
                    <a:srgbClr val="2D3A5F"/>
                  </a:solidFill>
                  <a:latin typeface="Gidole"/>
                  <a:ea typeface="Gidole"/>
                  <a:cs typeface="Gidole"/>
                  <a:sym typeface="Gidole"/>
                </a:rPr>
                <a:t>5% rule</a:t>
              </a:r>
            </a:p>
            <a:p>
              <a:pPr algn="l">
                <a:lnSpc>
                  <a:spcPts val="4500"/>
                </a:lnSpc>
              </a:pPr>
              <a:r>
                <a:rPr lang="en-US" sz="3000" spc="30">
                  <a:solidFill>
                    <a:srgbClr val="2D3A5F"/>
                  </a:solidFill>
                  <a:latin typeface="Gidole"/>
                  <a:ea typeface="Gidole"/>
                  <a:cs typeface="Gidole"/>
                  <a:sym typeface="Gidole"/>
                </a:rPr>
                <a:t>1H2024: € 12.863,- -&gt; Cross border turnover: € 257.260,-</a:t>
              </a:r>
            </a:p>
            <a:p>
              <a:pPr algn="l">
                <a:lnSpc>
                  <a:spcPts val="4500"/>
                </a:lnSpc>
              </a:pPr>
              <a:r>
                <a:rPr lang="en-US" sz="3000" spc="30">
                  <a:solidFill>
                    <a:srgbClr val="2D3A5F"/>
                  </a:solidFill>
                  <a:latin typeface="Gidole"/>
                  <a:ea typeface="Gidole"/>
                  <a:cs typeface="Gidole"/>
                  <a:sym typeface="Gidole"/>
                </a:rPr>
                <a:t>IH2023: € 19.847,-  2023 Total: € 35.000</a:t>
              </a:r>
            </a:p>
            <a:p>
              <a:pPr algn="l">
                <a:lnSpc>
                  <a:spcPts val="4500"/>
                </a:lnSpc>
              </a:pPr>
              <a:r>
                <a:rPr lang="en-US" sz="3000" spc="30">
                  <a:solidFill>
                    <a:srgbClr val="2D3A5F"/>
                  </a:solidFill>
                  <a:latin typeface="Gidole"/>
                  <a:ea typeface="Gidole"/>
                  <a:cs typeface="Gidole"/>
                  <a:sym typeface="Gidole"/>
                </a:rPr>
                <a:t>1H2022: € 10.893,- 2022 Total: € 29.706,-</a:t>
              </a:r>
            </a:p>
          </p:txBody>
        </p:sp>
      </p:grpSp>
      <p:sp>
        <p:nvSpPr>
          <p:cNvPr name="Freeform 8" id="8"/>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3"/>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526738" y="279945"/>
            <a:ext cx="10772963" cy="9835081"/>
          </a:xfrm>
          <a:prstGeom prst="rect">
            <a:avLst/>
          </a:prstGeom>
          <a:solidFill>
            <a:srgbClr val="FFFFFF"/>
          </a:solidFill>
        </p:spPr>
      </p:sp>
      <p:sp>
        <p:nvSpPr>
          <p:cNvPr name="Freeform 3" id="3"/>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2"/>
            <a:stretch>
              <a:fillRect l="0" t="0" r="0" b="0"/>
            </a:stretch>
          </a:blipFill>
        </p:spPr>
      </p:sp>
      <p:sp>
        <p:nvSpPr>
          <p:cNvPr name="Freeform 4" id="4"/>
          <p:cNvSpPr/>
          <p:nvPr/>
        </p:nvSpPr>
        <p:spPr>
          <a:xfrm flipH="false" flipV="false" rot="0">
            <a:off x="11625840" y="5292868"/>
            <a:ext cx="6348264" cy="4761198"/>
          </a:xfrm>
          <a:custGeom>
            <a:avLst/>
            <a:gdLst/>
            <a:ahLst/>
            <a:cxnLst/>
            <a:rect r="r" b="b" t="t" l="l"/>
            <a:pathLst>
              <a:path h="4761198" w="6348264">
                <a:moveTo>
                  <a:pt x="0" y="0"/>
                </a:moveTo>
                <a:lnTo>
                  <a:pt x="6348264" y="0"/>
                </a:lnTo>
                <a:lnTo>
                  <a:pt x="6348264" y="4761198"/>
                </a:lnTo>
                <a:lnTo>
                  <a:pt x="0" y="4761198"/>
                </a:lnTo>
                <a:lnTo>
                  <a:pt x="0" y="0"/>
                </a:lnTo>
                <a:close/>
              </a:path>
            </a:pathLst>
          </a:custGeom>
          <a:blipFill>
            <a:blip r:embed="rId3"/>
            <a:stretch>
              <a:fillRect l="0" t="0" r="0" b="0"/>
            </a:stretch>
          </a:blipFill>
        </p:spPr>
      </p:sp>
      <p:sp>
        <p:nvSpPr>
          <p:cNvPr name="TextBox 5" id="5"/>
          <p:cNvSpPr txBox="true"/>
          <p:nvPr/>
        </p:nvSpPr>
        <p:spPr>
          <a:xfrm rot="0">
            <a:off x="1019643" y="1585738"/>
            <a:ext cx="9962073" cy="1015365"/>
          </a:xfrm>
          <a:prstGeom prst="rect">
            <a:avLst/>
          </a:prstGeom>
        </p:spPr>
        <p:txBody>
          <a:bodyPr anchor="t" rtlCol="false" tIns="0" lIns="0" bIns="0" rIns="0">
            <a:spAutoFit/>
          </a:bodyPr>
          <a:lstStyle/>
          <a:p>
            <a:pPr algn="l">
              <a:lnSpc>
                <a:spcPts val="8190"/>
              </a:lnSpc>
            </a:pPr>
            <a:r>
              <a:rPr lang="en-US" sz="6300" spc="315">
                <a:solidFill>
                  <a:srgbClr val="FFFFFF"/>
                </a:solidFill>
                <a:latin typeface="League Spartan"/>
                <a:ea typeface="League Spartan"/>
                <a:cs typeface="League Spartan"/>
                <a:sym typeface="League Spartan"/>
              </a:rPr>
              <a:t>EXPENSES EXPLAINED</a:t>
            </a:r>
          </a:p>
        </p:txBody>
      </p:sp>
      <p:sp>
        <p:nvSpPr>
          <p:cNvPr name="TextBox 6" id="6"/>
          <p:cNvSpPr txBox="true"/>
          <p:nvPr/>
        </p:nvSpPr>
        <p:spPr>
          <a:xfrm rot="0">
            <a:off x="844723" y="292111"/>
            <a:ext cx="10136993" cy="9705975"/>
          </a:xfrm>
          <a:prstGeom prst="rect">
            <a:avLst/>
          </a:prstGeom>
        </p:spPr>
        <p:txBody>
          <a:bodyPr anchor="t" rtlCol="false" tIns="0" lIns="0" bIns="0" rIns="0">
            <a:spAutoFit/>
          </a:bodyPr>
          <a:lstStyle/>
          <a:p>
            <a:pPr algn="l">
              <a:lnSpc>
                <a:spcPts val="4500"/>
              </a:lnSpc>
            </a:pPr>
            <a:r>
              <a:rPr lang="en-US" sz="3000" spc="30">
                <a:solidFill>
                  <a:srgbClr val="2D3A5F"/>
                </a:solidFill>
                <a:latin typeface="Gidole"/>
                <a:ea typeface="Gidole"/>
                <a:cs typeface="Gidole"/>
                <a:sym typeface="Gidole"/>
              </a:rPr>
              <a:t>Expenses (travel) Meetings President &amp; EA: € 2.500,- </a:t>
            </a:r>
          </a:p>
          <a:p>
            <a:pPr algn="l">
              <a:lnSpc>
                <a:spcPts val="4500"/>
              </a:lnSpc>
            </a:pPr>
          </a:p>
          <a:p>
            <a:pPr algn="l">
              <a:lnSpc>
                <a:spcPts val="4500"/>
              </a:lnSpc>
            </a:pPr>
            <a:r>
              <a:rPr lang="en-US" sz="3000" spc="30">
                <a:solidFill>
                  <a:srgbClr val="2D3A5F"/>
                </a:solidFill>
                <a:latin typeface="Gidole"/>
                <a:ea typeface="Gidole"/>
                <a:cs typeface="Gidole"/>
                <a:sym typeface="Gidole"/>
              </a:rPr>
              <a:t>AGM Costs € 25.000,- </a:t>
            </a:r>
          </a:p>
          <a:p>
            <a:pPr algn="l">
              <a:lnSpc>
                <a:spcPts val="4500"/>
              </a:lnSpc>
            </a:pPr>
          </a:p>
          <a:p>
            <a:pPr algn="l">
              <a:lnSpc>
                <a:spcPts val="4500"/>
              </a:lnSpc>
            </a:pPr>
            <a:r>
              <a:rPr lang="en-US" sz="3000" spc="30">
                <a:solidFill>
                  <a:srgbClr val="2D3A5F"/>
                </a:solidFill>
                <a:latin typeface="Gidole"/>
                <a:ea typeface="Gidole"/>
                <a:cs typeface="Gidole"/>
                <a:sym typeface="Gidole"/>
              </a:rPr>
              <a:t>Marketing € 13.511,-  </a:t>
            </a:r>
            <a:r>
              <a:rPr lang="en-US" sz="3000" spc="30">
                <a:solidFill>
                  <a:srgbClr val="2D3A5F"/>
                </a:solidFill>
                <a:latin typeface="Gidole"/>
                <a:ea typeface="Gidole"/>
                <a:cs typeface="Gidole"/>
                <a:sym typeface="Gidole"/>
              </a:rPr>
              <a:t>Marketing 2024 includes: 1 IESF Talks video, HR Core Lab, Rebranding, Corporate Presentations &amp; Update IESF.com</a:t>
            </a:r>
          </a:p>
          <a:p>
            <a:pPr algn="l">
              <a:lnSpc>
                <a:spcPts val="4500"/>
              </a:lnSpc>
            </a:pPr>
          </a:p>
          <a:p>
            <a:pPr algn="l">
              <a:lnSpc>
                <a:spcPts val="4500"/>
              </a:lnSpc>
            </a:pPr>
            <a:r>
              <a:rPr lang="en-US" sz="3000" spc="30">
                <a:solidFill>
                  <a:srgbClr val="2D3A5F"/>
                </a:solidFill>
                <a:latin typeface="Gidole"/>
                <a:ea typeface="Gidole"/>
                <a:cs typeface="Gidole"/>
                <a:sym typeface="Gidole"/>
              </a:rPr>
              <a:t>Secretarial &amp; Administration Allowance € 25.000,-  </a:t>
            </a:r>
          </a:p>
          <a:p>
            <a:pPr algn="l">
              <a:lnSpc>
                <a:spcPts val="4500"/>
              </a:lnSpc>
            </a:pPr>
          </a:p>
          <a:p>
            <a:pPr algn="l">
              <a:lnSpc>
                <a:spcPts val="4500"/>
              </a:lnSpc>
            </a:pPr>
            <a:r>
              <a:rPr lang="en-US" sz="3000" spc="30">
                <a:solidFill>
                  <a:srgbClr val="2D3A5F"/>
                </a:solidFill>
                <a:latin typeface="Gidole"/>
                <a:ea typeface="Gidole"/>
                <a:cs typeface="Gidole"/>
                <a:sym typeface="Gidole"/>
              </a:rPr>
              <a:t>Marketing Support € 10.000,- </a:t>
            </a:r>
          </a:p>
          <a:p>
            <a:pPr algn="l">
              <a:lnSpc>
                <a:spcPts val="4500"/>
              </a:lnSpc>
            </a:pPr>
          </a:p>
          <a:p>
            <a:pPr algn="l">
              <a:lnSpc>
                <a:spcPts val="4500"/>
              </a:lnSpc>
            </a:pPr>
            <a:r>
              <a:rPr lang="en-US" sz="3000" spc="30">
                <a:solidFill>
                  <a:srgbClr val="2D3A5F"/>
                </a:solidFill>
                <a:latin typeface="Gidole"/>
                <a:ea typeface="Gidole"/>
                <a:cs typeface="Gidole"/>
                <a:sym typeface="Gidole"/>
              </a:rPr>
              <a:t>Website hosting (fixed) € 850,-</a:t>
            </a:r>
          </a:p>
          <a:p>
            <a:pPr algn="l">
              <a:lnSpc>
                <a:spcPts val="4500"/>
              </a:lnSpc>
            </a:pPr>
          </a:p>
          <a:p>
            <a:pPr algn="l">
              <a:lnSpc>
                <a:spcPts val="4500"/>
              </a:lnSpc>
            </a:pPr>
            <a:r>
              <a:rPr lang="en-US" sz="3000" spc="30">
                <a:solidFill>
                  <a:srgbClr val="2D3A5F"/>
                </a:solidFill>
                <a:latin typeface="Gidole"/>
                <a:ea typeface="Gidole"/>
                <a:cs typeface="Gidole"/>
                <a:sym typeface="Gidole"/>
              </a:rPr>
              <a:t>Other (Trech Academy, celebrations) € 2.400,-</a:t>
            </a:r>
          </a:p>
          <a:p>
            <a:pPr algn="l">
              <a:lnSpc>
                <a:spcPts val="4500"/>
              </a:lnSpc>
            </a:pPr>
          </a:p>
          <a:p>
            <a:pPr algn="l">
              <a:lnSpc>
                <a:spcPts val="4500"/>
              </a:lnSpc>
            </a:pPr>
            <a:r>
              <a:rPr lang="en-US" sz="3000" spc="30">
                <a:solidFill>
                  <a:srgbClr val="2D3A5F"/>
                </a:solidFill>
                <a:latin typeface="Gidole"/>
                <a:ea typeface="Gidole"/>
                <a:cs typeface="Gidole"/>
                <a:sym typeface="Gidole"/>
              </a:rPr>
              <a:t>Reinvest in our partners: € 12.000,-</a:t>
            </a:r>
          </a:p>
        </p:txBody>
      </p:sp>
      <p:sp>
        <p:nvSpPr>
          <p:cNvPr name="TextBox 7" id="7"/>
          <p:cNvSpPr txBox="true"/>
          <p:nvPr/>
        </p:nvSpPr>
        <p:spPr>
          <a:xfrm rot="0">
            <a:off x="12184020" y="2803821"/>
            <a:ext cx="10462401" cy="2053590"/>
          </a:xfrm>
          <a:prstGeom prst="rect">
            <a:avLst/>
          </a:prstGeom>
        </p:spPr>
        <p:txBody>
          <a:bodyPr anchor="t" rtlCol="false" tIns="0" lIns="0" bIns="0" rIns="0">
            <a:spAutoFit/>
          </a:bodyPr>
          <a:lstStyle/>
          <a:p>
            <a:pPr algn="l">
              <a:lnSpc>
                <a:spcPts val="8190"/>
              </a:lnSpc>
            </a:pPr>
            <a:r>
              <a:rPr lang="en-US" sz="6300" spc="315">
                <a:solidFill>
                  <a:srgbClr val="FFFFFF"/>
                </a:solidFill>
                <a:latin typeface="League Spartan"/>
                <a:ea typeface="League Spartan"/>
                <a:cs typeface="League Spartan"/>
                <a:sym typeface="League Spartan"/>
              </a:rPr>
              <a:t>EXPENSES </a:t>
            </a:r>
          </a:p>
          <a:p>
            <a:pPr algn="l">
              <a:lnSpc>
                <a:spcPts val="8190"/>
              </a:lnSpc>
            </a:pPr>
            <a:r>
              <a:rPr lang="en-US" sz="6300" spc="315">
                <a:solidFill>
                  <a:srgbClr val="FFFFFF"/>
                </a:solidFill>
                <a:latin typeface="League Spartan"/>
                <a:ea typeface="League Spartan"/>
                <a:cs typeface="League Spartan"/>
                <a:sym typeface="League Spartan"/>
              </a:rPr>
              <a:t>EXPLAINED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437980" y="-526379"/>
            <a:ext cx="17412040" cy="10375398"/>
          </a:xfrm>
          <a:prstGeom prst="rect">
            <a:avLst/>
          </a:prstGeom>
          <a:solidFill>
            <a:srgbClr val="FFFFFF"/>
          </a:solidFill>
        </p:spPr>
      </p:sp>
      <p:sp>
        <p:nvSpPr>
          <p:cNvPr name="Freeform 3" id="3"/>
          <p:cNvSpPr/>
          <p:nvPr/>
        </p:nvSpPr>
        <p:spPr>
          <a:xfrm flipH="false" flipV="false" rot="0">
            <a:off x="14821365" y="1090414"/>
            <a:ext cx="1997801" cy="996755"/>
          </a:xfrm>
          <a:custGeom>
            <a:avLst/>
            <a:gdLst/>
            <a:ahLst/>
            <a:cxnLst/>
            <a:rect r="r" b="b" t="t" l="l"/>
            <a:pathLst>
              <a:path h="996755" w="1997801">
                <a:moveTo>
                  <a:pt x="0" y="0"/>
                </a:moveTo>
                <a:lnTo>
                  <a:pt x="1997801" y="0"/>
                </a:lnTo>
                <a:lnTo>
                  <a:pt x="1997801" y="996754"/>
                </a:lnTo>
                <a:lnTo>
                  <a:pt x="0" y="996754"/>
                </a:lnTo>
                <a:lnTo>
                  <a:pt x="0" y="0"/>
                </a:lnTo>
                <a:close/>
              </a:path>
            </a:pathLst>
          </a:custGeom>
          <a:blipFill>
            <a:blip r:embed="rId2"/>
            <a:stretch>
              <a:fillRect l="0" t="0" r="0" b="0"/>
            </a:stretch>
          </a:blipFill>
        </p:spPr>
      </p:sp>
      <p:sp>
        <p:nvSpPr>
          <p:cNvPr name="TextBox 4" id="4"/>
          <p:cNvSpPr txBox="true"/>
          <p:nvPr/>
        </p:nvSpPr>
        <p:spPr>
          <a:xfrm rot="-5400000">
            <a:off x="-1412716" y="3963767"/>
            <a:ext cx="7800297" cy="2053590"/>
          </a:xfrm>
          <a:prstGeom prst="rect">
            <a:avLst/>
          </a:prstGeom>
        </p:spPr>
        <p:txBody>
          <a:bodyPr anchor="t" rtlCol="false" tIns="0" lIns="0" bIns="0" rIns="0">
            <a:spAutoFit/>
          </a:bodyPr>
          <a:lstStyle/>
          <a:p>
            <a:pPr algn="ctr">
              <a:lnSpc>
                <a:spcPts val="8190"/>
              </a:lnSpc>
            </a:pPr>
            <a:r>
              <a:rPr lang="en-US" sz="6300" spc="315">
                <a:solidFill>
                  <a:srgbClr val="E9EDF6"/>
                </a:solidFill>
                <a:latin typeface="League Spartan"/>
                <a:ea typeface="League Spartan"/>
                <a:cs typeface="League Spartan"/>
                <a:sym typeface="League Spartan"/>
              </a:rPr>
              <a:t>WE ASK OUR MEMBERS</a:t>
            </a:r>
          </a:p>
        </p:txBody>
      </p:sp>
      <p:grpSp>
        <p:nvGrpSpPr>
          <p:cNvPr name="Group 5" id="5"/>
          <p:cNvGrpSpPr/>
          <p:nvPr/>
        </p:nvGrpSpPr>
        <p:grpSpPr>
          <a:xfrm rot="0">
            <a:off x="5019202" y="2673757"/>
            <a:ext cx="11009412" cy="5382124"/>
            <a:chOff x="0" y="0"/>
            <a:chExt cx="14679216" cy="7176166"/>
          </a:xfrm>
        </p:grpSpPr>
        <p:sp>
          <p:nvSpPr>
            <p:cNvPr name="TextBox 6" id="6"/>
            <p:cNvSpPr txBox="true"/>
            <p:nvPr/>
          </p:nvSpPr>
          <p:spPr>
            <a:xfrm rot="0">
              <a:off x="0" y="-95250"/>
              <a:ext cx="14679216" cy="5830723"/>
            </a:xfrm>
            <a:prstGeom prst="rect">
              <a:avLst/>
            </a:prstGeom>
          </p:spPr>
          <p:txBody>
            <a:bodyPr anchor="t" rtlCol="false" tIns="0" lIns="0" bIns="0" rIns="0">
              <a:spAutoFit/>
            </a:bodyPr>
            <a:lstStyle/>
            <a:p>
              <a:pPr algn="l">
                <a:lnSpc>
                  <a:spcPts val="7028"/>
                </a:lnSpc>
              </a:pPr>
              <a:r>
                <a:rPr lang="en-US" sz="5020" spc="251">
                  <a:solidFill>
                    <a:srgbClr val="4F6AB3"/>
                  </a:solidFill>
                  <a:latin typeface="League Spartan"/>
                  <a:ea typeface="League Spartan"/>
                  <a:cs typeface="League Spartan"/>
                  <a:sym typeface="League Spartan"/>
                </a:rPr>
                <a:t>DISCHARGE TO THE LEADERSHIP COUNCIL FOR THE FINANCIAL POLICY PURSUED BY THE ASSOCIATION IN 2024. </a:t>
              </a:r>
            </a:p>
          </p:txBody>
        </p:sp>
        <p:sp>
          <p:nvSpPr>
            <p:cNvPr name="TextBox 7" id="7"/>
            <p:cNvSpPr txBox="true"/>
            <p:nvPr/>
          </p:nvSpPr>
          <p:spPr>
            <a:xfrm rot="0">
              <a:off x="0" y="6159696"/>
              <a:ext cx="14679216" cy="1016469"/>
            </a:xfrm>
            <a:prstGeom prst="rect">
              <a:avLst/>
            </a:prstGeom>
          </p:spPr>
          <p:txBody>
            <a:bodyPr anchor="t" rtlCol="false" tIns="0" lIns="0" bIns="0" rIns="0">
              <a:spAutoFit/>
            </a:bodyPr>
            <a:lstStyle/>
            <a:p>
              <a:pPr algn="just">
                <a:lnSpc>
                  <a:spcPts val="6454"/>
                </a:lnSpc>
              </a:pPr>
              <a:r>
                <a:rPr lang="en-US" sz="4303" spc="43">
                  <a:solidFill>
                    <a:srgbClr val="2D3A5F"/>
                  </a:solidFill>
                  <a:latin typeface="Gidole"/>
                  <a:ea typeface="Gidole"/>
                  <a:cs typeface="Gidole"/>
                  <a:sym typeface="Gidole"/>
                </a:rPr>
                <a:t>Over the income and expenses of 2024</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454472"/>
            <a:ext cx="8035123" cy="4236444"/>
          </a:xfrm>
          <a:prstGeom prst="rect">
            <a:avLst/>
          </a:prstGeom>
          <a:solidFill>
            <a:srgbClr val="FFFFFF"/>
          </a:solidFill>
        </p:spPr>
      </p:sp>
      <p:sp>
        <p:nvSpPr>
          <p:cNvPr name="TextBox 3" id="3"/>
          <p:cNvSpPr txBox="true"/>
          <p:nvPr/>
        </p:nvSpPr>
        <p:spPr>
          <a:xfrm rot="0">
            <a:off x="1627440" y="452438"/>
            <a:ext cx="6899596" cy="3091815"/>
          </a:xfrm>
          <a:prstGeom prst="rect">
            <a:avLst/>
          </a:prstGeom>
        </p:spPr>
        <p:txBody>
          <a:bodyPr anchor="t" rtlCol="false" tIns="0" lIns="0" bIns="0" rIns="0">
            <a:spAutoFit/>
          </a:bodyPr>
          <a:lstStyle/>
          <a:p>
            <a:pPr algn="l">
              <a:lnSpc>
                <a:spcPts val="8190"/>
              </a:lnSpc>
            </a:pPr>
            <a:r>
              <a:rPr lang="en-US" sz="6300" spc="315">
                <a:solidFill>
                  <a:srgbClr val="2D3A5F"/>
                </a:solidFill>
                <a:latin typeface="League Spartan"/>
                <a:ea typeface="League Spartan"/>
                <a:cs typeface="League Spartan"/>
                <a:sym typeface="League Spartan"/>
              </a:rPr>
              <a:t>BUDGET 2025 EXPLAINED: INCOME</a:t>
            </a:r>
          </a:p>
        </p:txBody>
      </p:sp>
      <p:grpSp>
        <p:nvGrpSpPr>
          <p:cNvPr name="Group 4" id="4"/>
          <p:cNvGrpSpPr/>
          <p:nvPr/>
        </p:nvGrpSpPr>
        <p:grpSpPr>
          <a:xfrm rot="0">
            <a:off x="1008964" y="7487240"/>
            <a:ext cx="7518072" cy="1398854"/>
            <a:chOff x="0" y="0"/>
            <a:chExt cx="10024097" cy="1865138"/>
          </a:xfrm>
        </p:grpSpPr>
        <p:sp>
          <p:nvSpPr>
            <p:cNvPr name="TextBox 5" id="5"/>
            <p:cNvSpPr txBox="true"/>
            <p:nvPr/>
          </p:nvSpPr>
          <p:spPr>
            <a:xfrm rot="0">
              <a:off x="0" y="-66675"/>
              <a:ext cx="9997781" cy="773642"/>
            </a:xfrm>
            <a:prstGeom prst="rect">
              <a:avLst/>
            </a:prstGeom>
          </p:spPr>
          <p:txBody>
            <a:bodyPr anchor="t" rtlCol="false" tIns="0" lIns="0" bIns="0" rIns="0">
              <a:spAutoFit/>
            </a:bodyPr>
            <a:lstStyle/>
            <a:p>
              <a:pPr algn="l">
                <a:lnSpc>
                  <a:spcPts val="4900"/>
                </a:lnSpc>
              </a:pPr>
              <a:r>
                <a:rPr lang="en-US" sz="3500" spc="175">
                  <a:solidFill>
                    <a:srgbClr val="FFFFFF"/>
                  </a:solidFill>
                  <a:latin typeface="League Spartan"/>
                  <a:ea typeface="League Spartan"/>
                  <a:cs typeface="League Spartan"/>
                  <a:sym typeface="League Spartan"/>
                </a:rPr>
                <a:t>TOTAL INCOME</a:t>
              </a:r>
            </a:p>
          </p:txBody>
        </p:sp>
        <p:sp>
          <p:nvSpPr>
            <p:cNvPr name="TextBox 6" id="6"/>
            <p:cNvSpPr txBox="true"/>
            <p:nvPr/>
          </p:nvSpPr>
          <p:spPr>
            <a:xfrm rot="0">
              <a:off x="0" y="1150763"/>
              <a:ext cx="10024097" cy="714375"/>
            </a:xfrm>
            <a:prstGeom prst="rect">
              <a:avLst/>
            </a:prstGeom>
          </p:spPr>
          <p:txBody>
            <a:bodyPr anchor="t" rtlCol="false" tIns="0" lIns="0" bIns="0" rIns="0">
              <a:spAutoFit/>
            </a:bodyPr>
            <a:lstStyle/>
            <a:p>
              <a:pPr algn="l" marL="0" indent="0" lvl="0">
                <a:lnSpc>
                  <a:spcPts val="4500"/>
                </a:lnSpc>
              </a:pPr>
              <a:r>
                <a:rPr lang="en-US" sz="3000" spc="30">
                  <a:solidFill>
                    <a:srgbClr val="FFFFFF"/>
                  </a:solidFill>
                  <a:latin typeface="Gidole"/>
                  <a:ea typeface="Gidole"/>
                  <a:cs typeface="Gidole"/>
                  <a:sym typeface="Gidole"/>
                </a:rPr>
                <a:t>€ 92.750,-</a:t>
              </a:r>
            </a:p>
          </p:txBody>
        </p:sp>
      </p:grpSp>
      <p:pic>
        <p:nvPicPr>
          <p:cNvPr name="Picture 7" id="7"/>
          <p:cNvPicPr>
            <a:picLocks noChangeAspect="true"/>
          </p:cNvPicPr>
          <p:nvPr/>
        </p:nvPicPr>
        <p:blipFill>
          <a:blip r:embed="rId2"/>
          <a:stretch>
            <a:fillRect/>
          </a:stretch>
        </p:blipFill>
        <p:spPr>
          <a:xfrm rot="0">
            <a:off x="9256941" y="1817684"/>
            <a:ext cx="8895040" cy="8329278"/>
          </a:xfrm>
          <a:prstGeom prst="rect">
            <a:avLst/>
          </a:prstGeom>
        </p:spPr>
      </p:pic>
      <p:sp>
        <p:nvSpPr>
          <p:cNvPr name="Freeform 8" id="8"/>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3"/>
            <a:stretch>
              <a:fillRect l="0" t="0" r="0" b="0"/>
            </a:stretch>
          </a:blipFill>
        </p:spPr>
      </p:sp>
      <p:sp>
        <p:nvSpPr>
          <p:cNvPr name="TextBox 9" id="9"/>
          <p:cNvSpPr txBox="true"/>
          <p:nvPr/>
        </p:nvSpPr>
        <p:spPr>
          <a:xfrm rot="0">
            <a:off x="1028700" y="4662170"/>
            <a:ext cx="6648637" cy="2277110"/>
          </a:xfrm>
          <a:prstGeom prst="rect">
            <a:avLst/>
          </a:prstGeom>
        </p:spPr>
        <p:txBody>
          <a:bodyPr anchor="t" rtlCol="false" tIns="0" lIns="0" bIns="0" rIns="0">
            <a:spAutoFit/>
          </a:bodyPr>
          <a:lstStyle/>
          <a:p>
            <a:pPr algn="l">
              <a:lnSpc>
                <a:spcPts val="3640"/>
              </a:lnSpc>
            </a:pPr>
            <a:r>
              <a:rPr lang="en-US" sz="2600">
                <a:solidFill>
                  <a:srgbClr val="FFFFFF"/>
                </a:solidFill>
                <a:latin typeface="Open Sans"/>
                <a:ea typeface="Open Sans"/>
                <a:cs typeface="Open Sans"/>
                <a:sym typeface="Open Sans"/>
              </a:rPr>
              <a:t>Membership fee: 25 countries x € 2.710,- =</a:t>
            </a:r>
          </a:p>
          <a:p>
            <a:pPr algn="l">
              <a:lnSpc>
                <a:spcPts val="3640"/>
              </a:lnSpc>
            </a:pPr>
            <a:r>
              <a:rPr lang="en-US" sz="2600">
                <a:solidFill>
                  <a:srgbClr val="FFFFFF"/>
                </a:solidFill>
                <a:latin typeface="Open Sans"/>
                <a:ea typeface="Open Sans"/>
                <a:cs typeface="Open Sans"/>
                <a:sym typeface="Open Sans"/>
              </a:rPr>
              <a:t>€ 67.750,-</a:t>
            </a:r>
          </a:p>
          <a:p>
            <a:pPr algn="l">
              <a:lnSpc>
                <a:spcPts val="3640"/>
              </a:lnSpc>
            </a:pPr>
            <a:r>
              <a:rPr lang="en-US" sz="2600">
                <a:solidFill>
                  <a:srgbClr val="FFFFFF"/>
                </a:solidFill>
                <a:latin typeface="Open Sans"/>
                <a:ea typeface="Open Sans"/>
                <a:cs typeface="Open Sans"/>
                <a:sym typeface="Open Sans"/>
              </a:rPr>
              <a:t> </a:t>
            </a:r>
          </a:p>
          <a:p>
            <a:pPr algn="l">
              <a:lnSpc>
                <a:spcPts val="3640"/>
              </a:lnSpc>
            </a:pPr>
            <a:r>
              <a:rPr lang="en-US" sz="2600">
                <a:solidFill>
                  <a:srgbClr val="FFFFFF"/>
                </a:solidFill>
                <a:latin typeface="Open Sans"/>
                <a:ea typeface="Open Sans"/>
                <a:cs typeface="Open Sans"/>
                <a:sym typeface="Open Sans"/>
              </a:rPr>
              <a:t>Cross Border Commission: </a:t>
            </a:r>
            <a:r>
              <a:rPr lang="en-US" sz="2600">
                <a:solidFill>
                  <a:srgbClr val="FFFFFF"/>
                </a:solidFill>
                <a:latin typeface="Open Sans"/>
                <a:ea typeface="Open Sans"/>
                <a:cs typeface="Open Sans"/>
                <a:sym typeface="Open Sans"/>
              </a:rPr>
              <a:t>Estimation based on 2024 = € 25.000,-</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1028700" y="-454472"/>
            <a:ext cx="8035123" cy="4236444"/>
          </a:xfrm>
          <a:prstGeom prst="rect">
            <a:avLst/>
          </a:prstGeom>
          <a:solidFill>
            <a:srgbClr val="FFFFFF"/>
          </a:solidFill>
        </p:spPr>
      </p:sp>
      <p:sp>
        <p:nvSpPr>
          <p:cNvPr name="TextBox 3" id="3"/>
          <p:cNvSpPr txBox="true"/>
          <p:nvPr/>
        </p:nvSpPr>
        <p:spPr>
          <a:xfrm rot="0">
            <a:off x="1627440" y="452438"/>
            <a:ext cx="6899596" cy="3091815"/>
          </a:xfrm>
          <a:prstGeom prst="rect">
            <a:avLst/>
          </a:prstGeom>
        </p:spPr>
        <p:txBody>
          <a:bodyPr anchor="t" rtlCol="false" tIns="0" lIns="0" bIns="0" rIns="0">
            <a:spAutoFit/>
          </a:bodyPr>
          <a:lstStyle/>
          <a:p>
            <a:pPr algn="l">
              <a:lnSpc>
                <a:spcPts val="8190"/>
              </a:lnSpc>
            </a:pPr>
            <a:r>
              <a:rPr lang="en-US" sz="6300" spc="315">
                <a:solidFill>
                  <a:srgbClr val="2D3A5F"/>
                </a:solidFill>
                <a:latin typeface="League Spartan"/>
                <a:ea typeface="League Spartan"/>
                <a:cs typeface="League Spartan"/>
                <a:sym typeface="League Spartan"/>
              </a:rPr>
              <a:t>BUDGET 2025 EXPLAINED: EXPENSES</a:t>
            </a:r>
          </a:p>
        </p:txBody>
      </p:sp>
      <p:grpSp>
        <p:nvGrpSpPr>
          <p:cNvPr name="Group 4" id="4"/>
          <p:cNvGrpSpPr/>
          <p:nvPr/>
        </p:nvGrpSpPr>
        <p:grpSpPr>
          <a:xfrm rot="0">
            <a:off x="1318202" y="5870711"/>
            <a:ext cx="7518072" cy="1398854"/>
            <a:chOff x="0" y="0"/>
            <a:chExt cx="10024097" cy="1865138"/>
          </a:xfrm>
        </p:grpSpPr>
        <p:sp>
          <p:nvSpPr>
            <p:cNvPr name="TextBox 5" id="5"/>
            <p:cNvSpPr txBox="true"/>
            <p:nvPr/>
          </p:nvSpPr>
          <p:spPr>
            <a:xfrm rot="0">
              <a:off x="0" y="-66675"/>
              <a:ext cx="9997781" cy="773642"/>
            </a:xfrm>
            <a:prstGeom prst="rect">
              <a:avLst/>
            </a:prstGeom>
          </p:spPr>
          <p:txBody>
            <a:bodyPr anchor="t" rtlCol="false" tIns="0" lIns="0" bIns="0" rIns="0">
              <a:spAutoFit/>
            </a:bodyPr>
            <a:lstStyle/>
            <a:p>
              <a:pPr algn="l">
                <a:lnSpc>
                  <a:spcPts val="4900"/>
                </a:lnSpc>
              </a:pPr>
              <a:r>
                <a:rPr lang="en-US" sz="3500" spc="175">
                  <a:solidFill>
                    <a:srgbClr val="FFFFFF"/>
                  </a:solidFill>
                  <a:latin typeface="League Spartan"/>
                  <a:ea typeface="League Spartan"/>
                  <a:cs typeface="League Spartan"/>
                  <a:sym typeface="League Spartan"/>
                </a:rPr>
                <a:t>TOTAL EXPENSES</a:t>
              </a:r>
            </a:p>
          </p:txBody>
        </p:sp>
        <p:sp>
          <p:nvSpPr>
            <p:cNvPr name="TextBox 6" id="6"/>
            <p:cNvSpPr txBox="true"/>
            <p:nvPr/>
          </p:nvSpPr>
          <p:spPr>
            <a:xfrm rot="0">
              <a:off x="0" y="1150763"/>
              <a:ext cx="10024097" cy="714375"/>
            </a:xfrm>
            <a:prstGeom prst="rect">
              <a:avLst/>
            </a:prstGeom>
          </p:spPr>
          <p:txBody>
            <a:bodyPr anchor="t" rtlCol="false" tIns="0" lIns="0" bIns="0" rIns="0">
              <a:spAutoFit/>
            </a:bodyPr>
            <a:lstStyle/>
            <a:p>
              <a:pPr algn="l" marL="0" indent="0" lvl="0">
                <a:lnSpc>
                  <a:spcPts val="4500"/>
                </a:lnSpc>
              </a:pPr>
              <a:r>
                <a:rPr lang="en-US" sz="3000" spc="30">
                  <a:solidFill>
                    <a:srgbClr val="FFFFFF"/>
                  </a:solidFill>
                  <a:latin typeface="Gidole"/>
                  <a:ea typeface="Gidole"/>
                  <a:cs typeface="Gidole"/>
                  <a:sym typeface="Gidole"/>
                </a:rPr>
                <a:t>€ 93.500,-</a:t>
              </a:r>
            </a:p>
          </p:txBody>
        </p:sp>
      </p:grpSp>
      <p:pic>
        <p:nvPicPr>
          <p:cNvPr name="Picture 7" id="7"/>
          <p:cNvPicPr>
            <a:picLocks noChangeAspect="true"/>
          </p:cNvPicPr>
          <p:nvPr/>
        </p:nvPicPr>
        <p:blipFill>
          <a:blip r:embed="rId2"/>
          <a:stretch>
            <a:fillRect/>
          </a:stretch>
        </p:blipFill>
        <p:spPr>
          <a:xfrm rot="0">
            <a:off x="8120716" y="-625999"/>
            <a:ext cx="10372605" cy="11567490"/>
          </a:xfrm>
          <a:prstGeom prst="rect">
            <a:avLst/>
          </a:prstGeom>
        </p:spPr>
      </p:pic>
      <p:grpSp>
        <p:nvGrpSpPr>
          <p:cNvPr name="Group 8" id="8"/>
          <p:cNvGrpSpPr/>
          <p:nvPr/>
        </p:nvGrpSpPr>
        <p:grpSpPr>
          <a:xfrm rot="0">
            <a:off x="1287225" y="7634292"/>
            <a:ext cx="7518072" cy="1398854"/>
            <a:chOff x="0" y="0"/>
            <a:chExt cx="10024097" cy="1865138"/>
          </a:xfrm>
        </p:grpSpPr>
        <p:sp>
          <p:nvSpPr>
            <p:cNvPr name="TextBox 9" id="9"/>
            <p:cNvSpPr txBox="true"/>
            <p:nvPr/>
          </p:nvSpPr>
          <p:spPr>
            <a:xfrm rot="0">
              <a:off x="0" y="-66675"/>
              <a:ext cx="9997781" cy="773642"/>
            </a:xfrm>
            <a:prstGeom prst="rect">
              <a:avLst/>
            </a:prstGeom>
          </p:spPr>
          <p:txBody>
            <a:bodyPr anchor="t" rtlCol="false" tIns="0" lIns="0" bIns="0" rIns="0">
              <a:spAutoFit/>
            </a:bodyPr>
            <a:lstStyle/>
            <a:p>
              <a:pPr algn="l">
                <a:lnSpc>
                  <a:spcPts val="4900"/>
                </a:lnSpc>
              </a:pPr>
              <a:r>
                <a:rPr lang="en-US" sz="3500" spc="175">
                  <a:solidFill>
                    <a:srgbClr val="FFFFFF"/>
                  </a:solidFill>
                  <a:latin typeface="League Spartan"/>
                  <a:ea typeface="League Spartan"/>
                  <a:cs typeface="League Spartan"/>
                  <a:sym typeface="League Spartan"/>
                </a:rPr>
                <a:t>EXPECTED RESULT 2025</a:t>
              </a:r>
            </a:p>
          </p:txBody>
        </p:sp>
        <p:sp>
          <p:nvSpPr>
            <p:cNvPr name="TextBox 10" id="10"/>
            <p:cNvSpPr txBox="true"/>
            <p:nvPr/>
          </p:nvSpPr>
          <p:spPr>
            <a:xfrm rot="0">
              <a:off x="0" y="1150763"/>
              <a:ext cx="10024097" cy="714375"/>
            </a:xfrm>
            <a:prstGeom prst="rect">
              <a:avLst/>
            </a:prstGeom>
          </p:spPr>
          <p:txBody>
            <a:bodyPr anchor="t" rtlCol="false" tIns="0" lIns="0" bIns="0" rIns="0">
              <a:spAutoFit/>
            </a:bodyPr>
            <a:lstStyle/>
            <a:p>
              <a:pPr algn="l" marL="0" indent="0" lvl="0">
                <a:lnSpc>
                  <a:spcPts val="4500"/>
                </a:lnSpc>
              </a:pPr>
              <a:r>
                <a:rPr lang="en-US" sz="3000" spc="30">
                  <a:solidFill>
                    <a:srgbClr val="FFFFFF"/>
                  </a:solidFill>
                  <a:latin typeface="Gidole"/>
                  <a:ea typeface="Gidole"/>
                  <a:cs typeface="Gidole"/>
                  <a:sym typeface="Gidole"/>
                </a:rPr>
                <a:t>- € 750,-</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542702" y="-423751"/>
            <a:ext cx="7553102" cy="11134502"/>
          </a:xfrm>
          <a:prstGeom prst="rect">
            <a:avLst/>
          </a:prstGeom>
          <a:solidFill>
            <a:srgbClr val="FFFFFF"/>
          </a:solidFill>
        </p:spPr>
      </p:sp>
      <p:graphicFrame>
        <p:nvGraphicFramePr>
          <p:cNvPr name="Table 3" id="3"/>
          <p:cNvGraphicFramePr>
            <a:graphicFrameLocks noGrp="true"/>
          </p:cNvGraphicFramePr>
          <p:nvPr/>
        </p:nvGraphicFramePr>
        <p:xfrm>
          <a:off x="8053688" y="1902064"/>
          <a:ext cx="9205612" cy="4095750"/>
        </p:xfrm>
        <a:graphic>
          <a:graphicData uri="http://schemas.openxmlformats.org/drawingml/2006/table">
            <a:tbl>
              <a:tblPr/>
              <a:tblGrid>
                <a:gridCol w="9205612"/>
              </a:tblGrid>
              <a:tr h="992617">
                <a:tc>
                  <a:txBody>
                    <a:bodyPr anchor="t" rtlCol="false"/>
                    <a:lstStyle/>
                    <a:p>
                      <a:pPr algn="l">
                        <a:lnSpc>
                          <a:spcPts val="4620"/>
                        </a:lnSpc>
                        <a:defRPr/>
                      </a:pPr>
                      <a:endParaRPr lang="en-US" sz="1100"/>
                    </a:p>
                  </a:txBody>
                  <a:tcPr marL="190500" marR="190500" marT="190500" marB="190500" anchor="ctr">
                    <a:lnL cmpd="sng" algn="ctr" cap="flat" w="47625">
                      <a:solidFill>
                        <a:srgbClr val="4F6AB3"/>
                      </a:solidFill>
                      <a:prstDash val="solid"/>
                      <a:round/>
                      <a:headEnd type="none" w="med" len="med"/>
                      <a:tailEnd type="none" w="med" len="med"/>
                    </a:lnL>
                    <a:lnR cmpd="sng" algn="ctr" cap="flat" w="47625">
                      <a:solidFill>
                        <a:srgbClr val="4F6AB3"/>
                      </a:solidFill>
                      <a:prstDash val="solid"/>
                      <a:round/>
                      <a:headEnd type="none" w="med" len="med"/>
                      <a:tailEnd type="none" w="med" len="med"/>
                    </a:lnR>
                    <a:lnT cmpd="sng" algn="ctr" cap="flat" w="47625">
                      <a:solidFill>
                        <a:srgbClr val="4F6AB3"/>
                      </a:solidFill>
                      <a:prstDash val="solid"/>
                      <a:round/>
                      <a:headEnd type="none" w="med" len="med"/>
                      <a:tailEnd type="none" w="med" len="med"/>
                    </a:lnT>
                    <a:lnB cmpd="sng" algn="ctr" cap="flat" w="47625">
                      <a:solidFill>
                        <a:srgbClr val="4F6AB3"/>
                      </a:solidFill>
                      <a:prstDash val="solid"/>
                      <a:round/>
                      <a:headEnd type="none" w="med" len="med"/>
                      <a:tailEnd type="none" w="med" len="med"/>
                    </a:lnB>
                  </a:tcPr>
                </a:tc>
              </a:tr>
              <a:tr h="3103133">
                <a:tc>
                  <a:txBody>
                    <a:bodyPr anchor="t" rtlCol="false"/>
                    <a:lstStyle/>
                    <a:p>
                      <a:pPr algn="l" marL="647700" indent="-323850" lvl="1">
                        <a:lnSpc>
                          <a:spcPts val="4200"/>
                        </a:lnSpc>
                        <a:buFont typeface="Arial"/>
                        <a:buChar char="•"/>
                        <a:defRPr/>
                      </a:pPr>
                      <a:r>
                        <a:rPr lang="en-US" sz="3000">
                          <a:solidFill>
                            <a:srgbClr val="E9EDF6"/>
                          </a:solidFill>
                          <a:latin typeface="Gidole"/>
                          <a:ea typeface="Gidole"/>
                          <a:cs typeface="Gidole"/>
                          <a:sym typeface="Gidole"/>
                        </a:rPr>
                        <a:t>Extra budget for Partnership Development</a:t>
                      </a:r>
                      <a:endParaRPr lang="en-US" sz="1100"/>
                    </a:p>
                    <a:p>
                      <a:pPr algn="l" marL="647700" indent="-323850" lvl="1">
                        <a:lnSpc>
                          <a:spcPts val="4200"/>
                        </a:lnSpc>
                        <a:buFont typeface="Arial"/>
                        <a:buChar char="•"/>
                      </a:pPr>
                      <a:r>
                        <a:rPr lang="en-US" sz="3000">
                          <a:solidFill>
                            <a:srgbClr val="E9EDF6"/>
                          </a:solidFill>
                          <a:latin typeface="Gidole"/>
                          <a:ea typeface="Gidole"/>
                          <a:cs typeface="Gidole"/>
                          <a:sym typeface="Gidole"/>
                        </a:rPr>
                        <a:t>Sponsoring 2 extra external Industry events</a:t>
                      </a:r>
                    </a:p>
                    <a:p>
                      <a:pPr algn="l" marL="647700" indent="-323850" lvl="1">
                        <a:lnSpc>
                          <a:spcPts val="4200"/>
                        </a:lnSpc>
                        <a:buFont typeface="Arial"/>
                        <a:buChar char="•"/>
                      </a:pPr>
                      <a:r>
                        <a:rPr lang="en-US" sz="3000">
                          <a:solidFill>
                            <a:srgbClr val="E9EDF6"/>
                          </a:solidFill>
                          <a:latin typeface="Gidole"/>
                          <a:ea typeface="Gidole"/>
                          <a:cs typeface="Gidole"/>
                          <a:sym typeface="Gidole"/>
                        </a:rPr>
                        <a:t>Possible Business Development Project Manager</a:t>
                      </a:r>
                    </a:p>
                    <a:p>
                      <a:pPr algn="l" marL="647700" indent="-323850" lvl="1">
                        <a:lnSpc>
                          <a:spcPts val="4200"/>
                        </a:lnSpc>
                        <a:buFont typeface="Arial"/>
                        <a:buChar char="•"/>
                      </a:pPr>
                      <a:r>
                        <a:rPr lang="en-US" sz="3000">
                          <a:solidFill>
                            <a:srgbClr val="E9EDF6"/>
                          </a:solidFill>
                          <a:latin typeface="Gidole"/>
                          <a:ea typeface="Gidole"/>
                          <a:cs typeface="Gidole"/>
                          <a:sym typeface="Gidole"/>
                        </a:rPr>
                        <a:t>Invite global clients to AGM</a:t>
                      </a:r>
                    </a:p>
                    <a:p>
                      <a:pPr algn="l" marL="647700" indent="-323850" lvl="1">
                        <a:lnSpc>
                          <a:spcPts val="4200"/>
                        </a:lnSpc>
                        <a:buFont typeface="Arial"/>
                        <a:buChar char="•"/>
                      </a:pPr>
                      <a:r>
                        <a:rPr lang="en-US" sz="3000">
                          <a:solidFill>
                            <a:srgbClr val="E9EDF6"/>
                          </a:solidFill>
                          <a:latin typeface="Gidole"/>
                          <a:ea typeface="Gidole"/>
                          <a:cs typeface="Gidole"/>
                          <a:sym typeface="Gidole"/>
                        </a:rPr>
                        <a:t>Other suggestions?</a:t>
                      </a:r>
                    </a:p>
                  </a:txBody>
                  <a:tcPr marL="190500" marR="190500" marT="190500" marB="190500" anchor="t">
                    <a:lnL cmpd="sng" algn="ctr" cap="flat" w="47625">
                      <a:solidFill>
                        <a:srgbClr val="4F6AB3"/>
                      </a:solidFill>
                      <a:prstDash val="solid"/>
                      <a:round/>
                      <a:headEnd type="none" w="med" len="med"/>
                      <a:tailEnd type="none" w="med" len="med"/>
                    </a:lnL>
                    <a:lnR cmpd="sng" algn="ctr" cap="flat" w="47625">
                      <a:solidFill>
                        <a:srgbClr val="4F6AB3"/>
                      </a:solidFill>
                      <a:prstDash val="solid"/>
                      <a:round/>
                      <a:headEnd type="none" w="med" len="med"/>
                      <a:tailEnd type="none" w="med" len="med"/>
                    </a:lnR>
                    <a:lnT cmpd="sng" algn="ctr" cap="flat" w="47625">
                      <a:solidFill>
                        <a:srgbClr val="4F6AB3"/>
                      </a:solidFill>
                      <a:prstDash val="solid"/>
                      <a:round/>
                      <a:headEnd type="none" w="med" len="med"/>
                      <a:tailEnd type="none" w="med" len="med"/>
                    </a:lnT>
                    <a:lnB cmpd="sng" algn="ctr" cap="flat" w="47625">
                      <a:solidFill>
                        <a:srgbClr val="4F6AB3"/>
                      </a:solidFill>
                      <a:prstDash val="solid"/>
                      <a:round/>
                      <a:headEnd type="none" w="med" len="med"/>
                      <a:tailEnd type="none" w="med" len="med"/>
                    </a:lnB>
                  </a:tcPr>
                </a:tc>
              </a:tr>
            </a:tbl>
          </a:graphicData>
        </a:graphic>
      </p:graphicFrame>
      <p:sp>
        <p:nvSpPr>
          <p:cNvPr name="TextBox 4" id="4"/>
          <p:cNvSpPr txBox="true"/>
          <p:nvPr/>
        </p:nvSpPr>
        <p:spPr>
          <a:xfrm rot="0">
            <a:off x="1028700" y="990600"/>
            <a:ext cx="5253829" cy="3811531"/>
          </a:xfrm>
          <a:prstGeom prst="rect">
            <a:avLst/>
          </a:prstGeom>
        </p:spPr>
        <p:txBody>
          <a:bodyPr anchor="t" rtlCol="false" tIns="0" lIns="0" bIns="0" rIns="0">
            <a:spAutoFit/>
          </a:bodyPr>
          <a:lstStyle/>
          <a:p>
            <a:pPr algn="l">
              <a:lnSpc>
                <a:spcPts val="5025"/>
              </a:lnSpc>
            </a:pPr>
            <a:r>
              <a:rPr lang="en-US" sz="3865" spc="193">
                <a:solidFill>
                  <a:srgbClr val="2D3A5F"/>
                </a:solidFill>
                <a:latin typeface="League Spartan"/>
                <a:ea typeface="League Spartan"/>
                <a:cs typeface="League Spartan"/>
                <a:sym typeface="League Spartan"/>
              </a:rPr>
              <a:t>SUGGESTIONS FOR EXTRA BUDGET TO REINVEST IN OUR PARTNERS IN 2025?</a:t>
            </a:r>
          </a:p>
        </p:txBody>
      </p:sp>
      <p:sp>
        <p:nvSpPr>
          <p:cNvPr name="Freeform 5" id="5"/>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2"/>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437980" y="-526379"/>
            <a:ext cx="17412040" cy="10375398"/>
          </a:xfrm>
          <a:prstGeom prst="rect">
            <a:avLst/>
          </a:prstGeom>
          <a:solidFill>
            <a:srgbClr val="FFFFFF"/>
          </a:solidFill>
        </p:spPr>
      </p:sp>
      <p:sp>
        <p:nvSpPr>
          <p:cNvPr name="Freeform 3" id="3"/>
          <p:cNvSpPr/>
          <p:nvPr/>
        </p:nvSpPr>
        <p:spPr>
          <a:xfrm flipH="false" flipV="false" rot="0">
            <a:off x="14821365" y="1090414"/>
            <a:ext cx="1997801" cy="996755"/>
          </a:xfrm>
          <a:custGeom>
            <a:avLst/>
            <a:gdLst/>
            <a:ahLst/>
            <a:cxnLst/>
            <a:rect r="r" b="b" t="t" l="l"/>
            <a:pathLst>
              <a:path h="996755" w="1997801">
                <a:moveTo>
                  <a:pt x="0" y="0"/>
                </a:moveTo>
                <a:lnTo>
                  <a:pt x="1997801" y="0"/>
                </a:lnTo>
                <a:lnTo>
                  <a:pt x="1997801" y="996754"/>
                </a:lnTo>
                <a:lnTo>
                  <a:pt x="0" y="996754"/>
                </a:lnTo>
                <a:lnTo>
                  <a:pt x="0" y="0"/>
                </a:lnTo>
                <a:close/>
              </a:path>
            </a:pathLst>
          </a:custGeom>
          <a:blipFill>
            <a:blip r:embed="rId2"/>
            <a:stretch>
              <a:fillRect l="0" t="0" r="0" b="0"/>
            </a:stretch>
          </a:blipFill>
        </p:spPr>
      </p:sp>
      <p:sp>
        <p:nvSpPr>
          <p:cNvPr name="TextBox 4" id="4"/>
          <p:cNvSpPr txBox="true"/>
          <p:nvPr/>
        </p:nvSpPr>
        <p:spPr>
          <a:xfrm rot="-5400000">
            <a:off x="-1412716" y="3963767"/>
            <a:ext cx="7800297" cy="2053590"/>
          </a:xfrm>
          <a:prstGeom prst="rect">
            <a:avLst/>
          </a:prstGeom>
        </p:spPr>
        <p:txBody>
          <a:bodyPr anchor="t" rtlCol="false" tIns="0" lIns="0" bIns="0" rIns="0">
            <a:spAutoFit/>
          </a:bodyPr>
          <a:lstStyle/>
          <a:p>
            <a:pPr algn="ctr">
              <a:lnSpc>
                <a:spcPts val="8190"/>
              </a:lnSpc>
            </a:pPr>
            <a:r>
              <a:rPr lang="en-US" sz="6300" spc="315">
                <a:solidFill>
                  <a:srgbClr val="E9EDF6"/>
                </a:solidFill>
                <a:latin typeface="League Spartan"/>
                <a:ea typeface="League Spartan"/>
                <a:cs typeface="League Spartan"/>
                <a:sym typeface="League Spartan"/>
              </a:rPr>
              <a:t>WE ASK OUR MEMBERS</a:t>
            </a:r>
          </a:p>
        </p:txBody>
      </p:sp>
      <p:grpSp>
        <p:nvGrpSpPr>
          <p:cNvPr name="Group 5" id="5"/>
          <p:cNvGrpSpPr/>
          <p:nvPr/>
        </p:nvGrpSpPr>
        <p:grpSpPr>
          <a:xfrm rot="0">
            <a:off x="5019202" y="2673757"/>
            <a:ext cx="11009412" cy="5382124"/>
            <a:chOff x="0" y="0"/>
            <a:chExt cx="14679216" cy="7176166"/>
          </a:xfrm>
        </p:grpSpPr>
        <p:sp>
          <p:nvSpPr>
            <p:cNvPr name="TextBox 6" id="6"/>
            <p:cNvSpPr txBox="true"/>
            <p:nvPr/>
          </p:nvSpPr>
          <p:spPr>
            <a:xfrm rot="0">
              <a:off x="0" y="-95250"/>
              <a:ext cx="14679216" cy="5830723"/>
            </a:xfrm>
            <a:prstGeom prst="rect">
              <a:avLst/>
            </a:prstGeom>
          </p:spPr>
          <p:txBody>
            <a:bodyPr anchor="t" rtlCol="false" tIns="0" lIns="0" bIns="0" rIns="0">
              <a:spAutoFit/>
            </a:bodyPr>
            <a:lstStyle/>
            <a:p>
              <a:pPr algn="l">
                <a:lnSpc>
                  <a:spcPts val="7028"/>
                </a:lnSpc>
              </a:pPr>
              <a:r>
                <a:rPr lang="en-US" sz="5020" spc="251">
                  <a:solidFill>
                    <a:srgbClr val="4F6AB3"/>
                  </a:solidFill>
                  <a:latin typeface="League Spartan"/>
                  <a:ea typeface="League Spartan"/>
                  <a:cs typeface="League Spartan"/>
                  <a:sym typeface="League Spartan"/>
                </a:rPr>
                <a:t>DISCHARGE TO THE LEADERSHIP COUNCIL FOR THE ESTABLISHMENT OF 2025 BUDGET BY THE ASSOCIATION. </a:t>
              </a:r>
            </a:p>
          </p:txBody>
        </p:sp>
        <p:sp>
          <p:nvSpPr>
            <p:cNvPr name="TextBox 7" id="7"/>
            <p:cNvSpPr txBox="true"/>
            <p:nvPr/>
          </p:nvSpPr>
          <p:spPr>
            <a:xfrm rot="0">
              <a:off x="0" y="6159696"/>
              <a:ext cx="14679216" cy="1016469"/>
            </a:xfrm>
            <a:prstGeom prst="rect">
              <a:avLst/>
            </a:prstGeom>
          </p:spPr>
          <p:txBody>
            <a:bodyPr anchor="t" rtlCol="false" tIns="0" lIns="0" bIns="0" rIns="0">
              <a:spAutoFit/>
            </a:bodyPr>
            <a:lstStyle/>
            <a:p>
              <a:pPr algn="just">
                <a:lnSpc>
                  <a:spcPts val="6454"/>
                </a:lnSpc>
              </a:pPr>
              <a:r>
                <a:rPr lang="en-US" sz="4303" spc="43">
                  <a:solidFill>
                    <a:srgbClr val="2D3A5F"/>
                  </a:solidFill>
                  <a:latin typeface="Gidole"/>
                  <a:ea typeface="Gidole"/>
                  <a:cs typeface="Gidole"/>
                  <a:sym typeface="Gidole"/>
                </a:rPr>
                <a:t>For the suggested income and expenses in 2025</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E1E1E1"/>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3046572"/>
          <a:ext cx="16230600" cy="6280849"/>
        </p:xfrm>
        <a:graphic>
          <a:graphicData uri="http://schemas.openxmlformats.org/drawingml/2006/table">
            <a:tbl>
              <a:tblPr/>
              <a:tblGrid>
                <a:gridCol w="4057650"/>
                <a:gridCol w="4057650"/>
                <a:gridCol w="4057650"/>
                <a:gridCol w="4057650"/>
              </a:tblGrid>
              <a:tr h="1648118">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30"/>
                        </a:lnSpc>
                        <a:defRPr/>
                      </a:pP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r>
              <a:tr h="4632731">
                <a:tc>
                  <a:txBody>
                    <a:bodyPr anchor="t" rtlCol="false"/>
                    <a:lstStyle/>
                    <a:p>
                      <a:pPr algn="l">
                        <a:lnSpc>
                          <a:spcPts val="3640"/>
                        </a:lnSpc>
                        <a:defRPr/>
                      </a:pPr>
                      <a:r>
                        <a:rPr lang="en-US" sz="2600">
                          <a:solidFill>
                            <a:srgbClr val="FFFFFF"/>
                          </a:solidFill>
                          <a:latin typeface="Gidole"/>
                          <a:ea typeface="Gidole"/>
                          <a:cs typeface="Gidole"/>
                          <a:sym typeface="Gidole"/>
                        </a:rPr>
                        <a:t>Executive Search project is closed (completed, cancelled, 1/3 or other)</a:t>
                      </a:r>
                      <a:endParaRPr lang="en-US" sz="1100"/>
                    </a:p>
                    <a:p>
                      <a:pPr algn="l">
                        <a:lnSpc>
                          <a:spcPts val="3640"/>
                        </a:lnSpc>
                      </a:pPr>
                    </a:p>
                    <a:p>
                      <a:pPr algn="l">
                        <a:lnSpc>
                          <a:spcPts val="3640"/>
                        </a:lnSpc>
                      </a:pPr>
                      <a:r>
                        <a:rPr lang="en-US" sz="2600">
                          <a:solidFill>
                            <a:srgbClr val="FFFFFF"/>
                          </a:solidFill>
                          <a:latin typeface="Gidole"/>
                          <a:ea typeface="Gidole"/>
                          <a:cs typeface="Gidole"/>
                          <a:sym typeface="Gidole"/>
                        </a:rPr>
                        <a:t>Assignee (partner where the search was done) invoices the client</a:t>
                      </a: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l">
                        <a:lnSpc>
                          <a:spcPts val="3640"/>
                        </a:lnSpc>
                        <a:defRPr/>
                      </a:pPr>
                      <a:r>
                        <a:rPr lang="en-US" sz="2600">
                          <a:solidFill>
                            <a:srgbClr val="FFFFFF"/>
                          </a:solidFill>
                          <a:latin typeface="Gidole"/>
                          <a:ea typeface="Gidole"/>
                          <a:cs typeface="Gidole"/>
                          <a:sym typeface="Gidole"/>
                        </a:rPr>
                        <a:t>Once received payment by the client:</a:t>
                      </a:r>
                      <a:r>
                        <a:rPr lang="en-US" sz="2600">
                          <a:solidFill>
                            <a:srgbClr val="FFFFFF"/>
                          </a:solidFill>
                          <a:latin typeface="Gidole"/>
                          <a:ea typeface="Gidole"/>
                          <a:cs typeface="Gidole"/>
                          <a:sym typeface="Gidole"/>
                        </a:rPr>
                        <a:t> </a:t>
                      </a:r>
                      <a:endParaRPr lang="en-US" sz="1100"/>
                    </a:p>
                    <a:p>
                      <a:pPr algn="l">
                        <a:lnSpc>
                          <a:spcPts val="3640"/>
                        </a:lnSpc>
                      </a:pPr>
                    </a:p>
                    <a:p>
                      <a:pPr algn="l" marL="561341" indent="-280670" lvl="1">
                        <a:lnSpc>
                          <a:spcPts val="3640"/>
                        </a:lnSpc>
                        <a:buAutoNum type="arabicPeriod" startAt="1"/>
                      </a:pPr>
                      <a:r>
                        <a:rPr lang="en-US" sz="2600">
                          <a:solidFill>
                            <a:srgbClr val="FFFFFF"/>
                          </a:solidFill>
                          <a:latin typeface="Gidole"/>
                          <a:ea typeface="Gidole"/>
                          <a:cs typeface="Gidole"/>
                          <a:sym typeface="Gidole"/>
                        </a:rPr>
                        <a:t>Informs IESF to invoice the cross border commission of 5% in EUR. (July / December)</a:t>
                      </a:r>
                    </a:p>
                    <a:p>
                      <a:pPr algn="l">
                        <a:lnSpc>
                          <a:spcPts val="3640"/>
                        </a:lnSpc>
                      </a:pP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l">
                        <a:lnSpc>
                          <a:spcPts val="3640"/>
                        </a:lnSpc>
                        <a:defRPr/>
                      </a:pPr>
                      <a:r>
                        <a:rPr lang="en-US" sz="2600">
                          <a:solidFill>
                            <a:srgbClr val="FFFFFF"/>
                          </a:solidFill>
                          <a:latin typeface="Gidole"/>
                          <a:ea typeface="Gidole"/>
                          <a:cs typeface="Gidole"/>
                          <a:sym typeface="Gidole"/>
                        </a:rPr>
                        <a:t>Once received payment by the client:</a:t>
                      </a:r>
                      <a:r>
                        <a:rPr lang="en-US" sz="2600">
                          <a:solidFill>
                            <a:srgbClr val="FFFFFF"/>
                          </a:solidFill>
                          <a:latin typeface="Gidole"/>
                          <a:ea typeface="Gidole"/>
                          <a:cs typeface="Gidole"/>
                          <a:sym typeface="Gidole"/>
                        </a:rPr>
                        <a:t> </a:t>
                      </a:r>
                      <a:endParaRPr lang="en-US" sz="1100"/>
                    </a:p>
                    <a:p>
                      <a:pPr algn="l">
                        <a:lnSpc>
                          <a:spcPts val="3640"/>
                        </a:lnSpc>
                      </a:pPr>
                    </a:p>
                    <a:p>
                      <a:pPr algn="l">
                        <a:lnSpc>
                          <a:spcPts val="3640"/>
                        </a:lnSpc>
                      </a:pPr>
                      <a:r>
                        <a:rPr lang="en-US" sz="2600">
                          <a:solidFill>
                            <a:srgbClr val="FFFFFF"/>
                          </a:solidFill>
                          <a:latin typeface="Gidole"/>
                          <a:ea typeface="Gidole"/>
                          <a:cs typeface="Gidole"/>
                          <a:sym typeface="Gidole"/>
                        </a:rPr>
                        <a:t>2. </a:t>
                      </a:r>
                      <a:r>
                        <a:rPr lang="en-US" sz="2600">
                          <a:solidFill>
                            <a:srgbClr val="FFFFFF"/>
                          </a:solidFill>
                          <a:latin typeface="Gidole"/>
                          <a:ea typeface="Gidole"/>
                          <a:cs typeface="Gidole"/>
                          <a:sym typeface="Gidole"/>
                        </a:rPr>
                        <a:t>Informs the assignor to invoice the cross border fee in their local currency. For example 20% of the received amount in USD, or GBP or EUR. </a:t>
                      </a:r>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c>
                  <a:txBody>
                    <a:bodyPr anchor="t" rtlCol="false"/>
                    <a:lstStyle/>
                    <a:p>
                      <a:pPr algn="ctr">
                        <a:lnSpc>
                          <a:spcPts val="3640"/>
                        </a:lnSpc>
                        <a:defRPr/>
                      </a:pPr>
                      <a:r>
                        <a:rPr lang="en-US" sz="2600">
                          <a:solidFill>
                            <a:srgbClr val="FFFFFF"/>
                          </a:solidFill>
                          <a:latin typeface="Gidole"/>
                          <a:ea typeface="Gidole"/>
                          <a:cs typeface="Gidole"/>
                          <a:sym typeface="Gidole"/>
                        </a:rPr>
                        <a:t>We agreed - as IESF partners - we SPLIT the transaction/bank costs for international transfers between partners. Make sure you address this right in making the transaction.</a:t>
                      </a:r>
                      <a:endParaRPr lang="en-US" sz="1100"/>
                    </a:p>
                  </a:txBody>
                  <a:tcPr marL="190500" marR="190500" marT="190500" marB="190500" anchor="ctr">
                    <a:lnL cmpd="sng" algn="ctr" cap="flat" w="95250">
                      <a:solidFill>
                        <a:srgbClr val="4F6AB3"/>
                      </a:solidFill>
                      <a:prstDash val="solid"/>
                      <a:round/>
                      <a:headEnd type="none" w="med" len="med"/>
                      <a:tailEnd type="none" w="med" len="med"/>
                    </a:lnL>
                    <a:lnR cmpd="sng" algn="ctr" cap="flat" w="95250">
                      <a:solidFill>
                        <a:srgbClr val="4F6AB3"/>
                      </a:solidFill>
                      <a:prstDash val="solid"/>
                      <a:round/>
                      <a:headEnd type="none" w="med" len="med"/>
                      <a:tailEnd type="none" w="med" len="med"/>
                    </a:lnR>
                    <a:lnT cmpd="sng" algn="ctr" cap="flat" w="95250">
                      <a:solidFill>
                        <a:srgbClr val="4F6AB3"/>
                      </a:solidFill>
                      <a:prstDash val="solid"/>
                      <a:round/>
                      <a:headEnd type="none" w="med" len="med"/>
                      <a:tailEnd type="none" w="med" len="med"/>
                    </a:lnT>
                    <a:lnB cmpd="sng" algn="ctr" cap="flat" w="95250">
                      <a:solidFill>
                        <a:srgbClr val="4F6AB3"/>
                      </a:solidFill>
                      <a:prstDash val="solid"/>
                      <a:round/>
                      <a:headEnd type="none" w="med" len="med"/>
                      <a:tailEnd type="none" w="med" len="med"/>
                    </a:lnB>
                    <a:solidFill>
                      <a:srgbClr val="2D3A5F"/>
                    </a:solidFill>
                  </a:tcPr>
                </a:tc>
              </a:tr>
            </a:tbl>
          </a:graphicData>
        </a:graphic>
      </p:graphicFrame>
      <p:sp>
        <p:nvSpPr>
          <p:cNvPr name="Freeform 3" id="3"/>
          <p:cNvSpPr/>
          <p:nvPr/>
        </p:nvSpPr>
        <p:spPr>
          <a:xfrm flipH="false" flipV="false" rot="0">
            <a:off x="10365481" y="3204750"/>
            <a:ext cx="1464205" cy="1464205"/>
          </a:xfrm>
          <a:custGeom>
            <a:avLst/>
            <a:gdLst/>
            <a:ahLst/>
            <a:cxnLst/>
            <a:rect r="r" b="b" t="t" l="l"/>
            <a:pathLst>
              <a:path h="1464205" w="1464205">
                <a:moveTo>
                  <a:pt x="0" y="0"/>
                </a:moveTo>
                <a:lnTo>
                  <a:pt x="1464204" y="0"/>
                </a:lnTo>
                <a:lnTo>
                  <a:pt x="1464204" y="1464205"/>
                </a:lnTo>
                <a:lnTo>
                  <a:pt x="0" y="1464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186810" y="1288295"/>
            <a:ext cx="15451927" cy="986155"/>
          </a:xfrm>
          <a:prstGeom prst="rect">
            <a:avLst/>
          </a:prstGeom>
        </p:spPr>
        <p:txBody>
          <a:bodyPr anchor="t" rtlCol="false" tIns="0" lIns="0" bIns="0" rIns="0">
            <a:spAutoFit/>
          </a:bodyPr>
          <a:lstStyle/>
          <a:p>
            <a:pPr algn="l">
              <a:lnSpc>
                <a:spcPts val="8119"/>
              </a:lnSpc>
            </a:pPr>
            <a:r>
              <a:rPr lang="en-US" sz="5800" spc="174">
                <a:solidFill>
                  <a:srgbClr val="FFFFFF"/>
                </a:solidFill>
                <a:latin typeface="League Spartan"/>
                <a:ea typeface="League Spartan"/>
                <a:cs typeface="League Spartan"/>
                <a:sym typeface="League Spartan"/>
              </a:rPr>
              <a:t>International transactions</a:t>
            </a:r>
          </a:p>
        </p:txBody>
      </p:sp>
      <p:sp>
        <p:nvSpPr>
          <p:cNvPr name="Freeform 5" id="5"/>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4"/>
            <a:stretch>
              <a:fillRect l="0" t="0" r="0" b="0"/>
            </a:stretch>
          </a:blipFill>
        </p:spPr>
      </p:sp>
      <p:sp>
        <p:nvSpPr>
          <p:cNvPr name="Freeform 6" id="6"/>
          <p:cNvSpPr/>
          <p:nvPr/>
        </p:nvSpPr>
        <p:spPr>
          <a:xfrm flipH="false" flipV="false" rot="0">
            <a:off x="2203664" y="3346163"/>
            <a:ext cx="1018939" cy="1181378"/>
          </a:xfrm>
          <a:custGeom>
            <a:avLst/>
            <a:gdLst/>
            <a:ahLst/>
            <a:cxnLst/>
            <a:rect r="r" b="b" t="t" l="l"/>
            <a:pathLst>
              <a:path h="1181378" w="1018939">
                <a:moveTo>
                  <a:pt x="0" y="0"/>
                </a:moveTo>
                <a:lnTo>
                  <a:pt x="1018938" y="0"/>
                </a:lnTo>
                <a:lnTo>
                  <a:pt x="1018938" y="1181378"/>
                </a:lnTo>
                <a:lnTo>
                  <a:pt x="0" y="1181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6337837" y="3204750"/>
            <a:ext cx="1464205" cy="1464205"/>
          </a:xfrm>
          <a:custGeom>
            <a:avLst/>
            <a:gdLst/>
            <a:ahLst/>
            <a:cxnLst/>
            <a:rect r="r" b="b" t="t" l="l"/>
            <a:pathLst>
              <a:path h="1464205" w="1464205">
                <a:moveTo>
                  <a:pt x="0" y="0"/>
                </a:moveTo>
                <a:lnTo>
                  <a:pt x="1464204" y="0"/>
                </a:lnTo>
                <a:lnTo>
                  <a:pt x="1464204" y="1464205"/>
                </a:lnTo>
                <a:lnTo>
                  <a:pt x="0" y="1464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4502979" y="3346163"/>
            <a:ext cx="1181378" cy="1181378"/>
          </a:xfrm>
          <a:custGeom>
            <a:avLst/>
            <a:gdLst/>
            <a:ahLst/>
            <a:cxnLst/>
            <a:rect r="r" b="b" t="t" l="l"/>
            <a:pathLst>
              <a:path h="1181378" w="1181378">
                <a:moveTo>
                  <a:pt x="0" y="0"/>
                </a:moveTo>
                <a:lnTo>
                  <a:pt x="1181378" y="0"/>
                </a:lnTo>
                <a:lnTo>
                  <a:pt x="1181378" y="1181378"/>
                </a:lnTo>
                <a:lnTo>
                  <a:pt x="0" y="11813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4F6AB3"/>
        </a:solidFill>
      </p:bgPr>
    </p:bg>
    <p:spTree>
      <p:nvGrpSpPr>
        <p:cNvPr id="1" name=""/>
        <p:cNvGrpSpPr/>
        <p:nvPr/>
      </p:nvGrpSpPr>
      <p:grpSpPr>
        <a:xfrm>
          <a:off x="0" y="0"/>
          <a:ext cx="0" cy="0"/>
          <a:chOff x="0" y="0"/>
          <a:chExt cx="0" cy="0"/>
        </a:xfrm>
      </p:grpSpPr>
      <p:sp>
        <p:nvSpPr>
          <p:cNvPr name="AutoShape 2" id="2"/>
          <p:cNvSpPr/>
          <p:nvPr/>
        </p:nvSpPr>
        <p:spPr>
          <a:xfrm rot="0">
            <a:off x="3832745" y="-294122"/>
            <a:ext cx="5451587" cy="9552422"/>
          </a:xfrm>
          <a:prstGeom prst="rect">
            <a:avLst/>
          </a:prstGeom>
          <a:solidFill>
            <a:srgbClr val="FFFFFF"/>
          </a:solidFill>
        </p:spPr>
      </p:sp>
      <p:sp>
        <p:nvSpPr>
          <p:cNvPr name="Freeform 3" id="3"/>
          <p:cNvSpPr/>
          <p:nvPr/>
        </p:nvSpPr>
        <p:spPr>
          <a:xfrm flipH="false" flipV="false" rot="0">
            <a:off x="14540182" y="760347"/>
            <a:ext cx="2288351" cy="1141717"/>
          </a:xfrm>
          <a:custGeom>
            <a:avLst/>
            <a:gdLst/>
            <a:ahLst/>
            <a:cxnLst/>
            <a:rect r="r" b="b" t="t" l="l"/>
            <a:pathLst>
              <a:path h="1141717" w="2288351">
                <a:moveTo>
                  <a:pt x="0" y="0"/>
                </a:moveTo>
                <a:lnTo>
                  <a:pt x="2288351" y="0"/>
                </a:lnTo>
                <a:lnTo>
                  <a:pt x="2288351" y="1141717"/>
                </a:lnTo>
                <a:lnTo>
                  <a:pt x="0" y="1141717"/>
                </a:lnTo>
                <a:lnTo>
                  <a:pt x="0" y="0"/>
                </a:lnTo>
                <a:close/>
              </a:path>
            </a:pathLst>
          </a:custGeom>
          <a:blipFill>
            <a:blip r:embed="rId2"/>
            <a:stretch>
              <a:fillRect l="0" t="0" r="0" b="0"/>
            </a:stretch>
          </a:blipFill>
        </p:spPr>
      </p:sp>
      <p:sp>
        <p:nvSpPr>
          <p:cNvPr name="Freeform 4" id="4"/>
          <p:cNvSpPr/>
          <p:nvPr/>
        </p:nvSpPr>
        <p:spPr>
          <a:xfrm flipH="false" flipV="false" rot="0">
            <a:off x="4068457" y="2460780"/>
            <a:ext cx="4980163" cy="4980163"/>
          </a:xfrm>
          <a:custGeom>
            <a:avLst/>
            <a:gdLst/>
            <a:ahLst/>
            <a:cxnLst/>
            <a:rect r="r" b="b" t="t" l="l"/>
            <a:pathLst>
              <a:path h="4980163" w="4980163">
                <a:moveTo>
                  <a:pt x="0" y="0"/>
                </a:moveTo>
                <a:lnTo>
                  <a:pt x="4980163" y="0"/>
                </a:lnTo>
                <a:lnTo>
                  <a:pt x="4980163" y="4980163"/>
                </a:lnTo>
                <a:lnTo>
                  <a:pt x="0" y="4980163"/>
                </a:lnTo>
                <a:lnTo>
                  <a:pt x="0" y="0"/>
                </a:lnTo>
                <a:close/>
              </a:path>
            </a:pathLst>
          </a:custGeom>
          <a:blipFill>
            <a:blip r:embed="rId3"/>
            <a:stretch>
              <a:fillRect l="0" t="0" r="0" b="0"/>
            </a:stretch>
          </a:blipFill>
        </p:spPr>
      </p:sp>
      <p:sp>
        <p:nvSpPr>
          <p:cNvPr name="TextBox 5" id="5"/>
          <p:cNvSpPr txBox="true"/>
          <p:nvPr/>
        </p:nvSpPr>
        <p:spPr>
          <a:xfrm rot="-5400000">
            <a:off x="-1481371" y="4626293"/>
            <a:ext cx="6884218" cy="1015365"/>
          </a:xfrm>
          <a:prstGeom prst="rect">
            <a:avLst/>
          </a:prstGeom>
        </p:spPr>
        <p:txBody>
          <a:bodyPr anchor="t" rtlCol="false" tIns="0" lIns="0" bIns="0" rIns="0">
            <a:spAutoFit/>
          </a:bodyPr>
          <a:lstStyle/>
          <a:p>
            <a:pPr algn="ctr">
              <a:lnSpc>
                <a:spcPts val="8190"/>
              </a:lnSpc>
            </a:pPr>
            <a:r>
              <a:rPr lang="en-US" sz="6300" spc="315">
                <a:solidFill>
                  <a:srgbClr val="FFFFFF"/>
                </a:solidFill>
                <a:latin typeface="League Spartan"/>
                <a:ea typeface="League Spartan"/>
                <a:cs typeface="League Spartan"/>
                <a:sym typeface="League Spartan"/>
              </a:rPr>
              <a:t>THANK YOU</a:t>
            </a:r>
          </a:p>
        </p:txBody>
      </p:sp>
      <p:grpSp>
        <p:nvGrpSpPr>
          <p:cNvPr name="Group 6" id="6"/>
          <p:cNvGrpSpPr/>
          <p:nvPr/>
        </p:nvGrpSpPr>
        <p:grpSpPr>
          <a:xfrm rot="0">
            <a:off x="10443127" y="4410994"/>
            <a:ext cx="7335909" cy="1465011"/>
            <a:chOff x="0" y="0"/>
            <a:chExt cx="9781212" cy="1953348"/>
          </a:xfrm>
        </p:grpSpPr>
        <p:sp>
          <p:nvSpPr>
            <p:cNvPr name="TextBox 7" id="7"/>
            <p:cNvSpPr txBox="true"/>
            <p:nvPr/>
          </p:nvSpPr>
          <p:spPr>
            <a:xfrm rot="0">
              <a:off x="0" y="-66675"/>
              <a:ext cx="9781212" cy="773642"/>
            </a:xfrm>
            <a:prstGeom prst="rect">
              <a:avLst/>
            </a:prstGeom>
          </p:spPr>
          <p:txBody>
            <a:bodyPr anchor="t" rtlCol="false" tIns="0" lIns="0" bIns="0" rIns="0">
              <a:spAutoFit/>
            </a:bodyPr>
            <a:lstStyle/>
            <a:p>
              <a:pPr algn="l">
                <a:lnSpc>
                  <a:spcPts val="4900"/>
                </a:lnSpc>
              </a:pPr>
              <a:r>
                <a:rPr lang="en-US" sz="3500" spc="175">
                  <a:solidFill>
                    <a:srgbClr val="FFFFFF"/>
                  </a:solidFill>
                  <a:latin typeface="League Spartan"/>
                  <a:ea typeface="League Spartan"/>
                  <a:cs typeface="League Spartan"/>
                  <a:sym typeface="League Spartan"/>
                </a:rPr>
                <a:t>TREASURER: STEPHAN LOW</a:t>
              </a:r>
            </a:p>
          </p:txBody>
        </p:sp>
        <p:sp>
          <p:nvSpPr>
            <p:cNvPr name="TextBox 8" id="8"/>
            <p:cNvSpPr txBox="true"/>
            <p:nvPr/>
          </p:nvSpPr>
          <p:spPr>
            <a:xfrm rot="0">
              <a:off x="0" y="1238973"/>
              <a:ext cx="9754910" cy="714375"/>
            </a:xfrm>
            <a:prstGeom prst="rect">
              <a:avLst/>
            </a:prstGeom>
          </p:spPr>
          <p:txBody>
            <a:bodyPr anchor="t" rtlCol="false" tIns="0" lIns="0" bIns="0" rIns="0">
              <a:spAutoFit/>
            </a:bodyPr>
            <a:lstStyle/>
            <a:p>
              <a:pPr algn="l" marL="0" indent="0" lvl="0">
                <a:lnSpc>
                  <a:spcPts val="4500"/>
                </a:lnSpc>
              </a:pPr>
              <a:r>
                <a:rPr lang="en-US" sz="3000" spc="30">
                  <a:solidFill>
                    <a:srgbClr val="E9EDF6"/>
                  </a:solidFill>
                  <a:latin typeface="Gidole"/>
                  <a:ea typeface="Gidole"/>
                  <a:cs typeface="Gidole"/>
                  <a:sym typeface="Gidole"/>
                </a:rPr>
                <a:t>For all you questions, suggestions and concerns.</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9051" y="0"/>
            <a:ext cx="18288000" cy="1728216"/>
            <a:chOff x="0" y="0"/>
            <a:chExt cx="24384000" cy="2304288"/>
          </a:xfrm>
        </p:grpSpPr>
        <p:sp>
          <p:nvSpPr>
            <p:cNvPr name="Freeform 10" id="10"/>
            <p:cNvSpPr/>
            <p:nvPr/>
          </p:nvSpPr>
          <p:spPr>
            <a:xfrm flipH="false" flipV="false" rot="0">
              <a:off x="0" y="0"/>
              <a:ext cx="24384000" cy="2304288"/>
            </a:xfrm>
            <a:custGeom>
              <a:avLst/>
              <a:gdLst/>
              <a:ahLst/>
              <a:cxnLst/>
              <a:rect r="r" b="b" t="t" l="l"/>
              <a:pathLst>
                <a:path h="2304288" w="24384000">
                  <a:moveTo>
                    <a:pt x="0" y="0"/>
                  </a:moveTo>
                  <a:lnTo>
                    <a:pt x="24384000" y="0"/>
                  </a:lnTo>
                  <a:lnTo>
                    <a:pt x="24384000" y="2304288"/>
                  </a:lnTo>
                  <a:lnTo>
                    <a:pt x="0" y="2304288"/>
                  </a:lnTo>
                  <a:close/>
                </a:path>
              </a:pathLst>
            </a:custGeom>
            <a:solidFill>
              <a:srgbClr val="2D3A5F"/>
            </a:solidFill>
          </p:spPr>
        </p:sp>
      </p:grpSp>
      <p:sp>
        <p:nvSpPr>
          <p:cNvPr name="Freeform 11" id="11"/>
          <p:cNvSpPr/>
          <p:nvPr/>
        </p:nvSpPr>
        <p:spPr>
          <a:xfrm flipH="false" flipV="false" rot="0">
            <a:off x="7613582" y="2101324"/>
            <a:ext cx="6177013" cy="2230588"/>
          </a:xfrm>
          <a:custGeom>
            <a:avLst/>
            <a:gdLst/>
            <a:ahLst/>
            <a:cxnLst/>
            <a:rect r="r" b="b" t="t" l="l"/>
            <a:pathLst>
              <a:path h="2230588" w="6177013">
                <a:moveTo>
                  <a:pt x="0" y="0"/>
                </a:moveTo>
                <a:lnTo>
                  <a:pt x="6177013" y="0"/>
                </a:lnTo>
                <a:lnTo>
                  <a:pt x="6177013" y="2230588"/>
                </a:lnTo>
                <a:lnTo>
                  <a:pt x="0" y="2230588"/>
                </a:lnTo>
                <a:lnTo>
                  <a:pt x="0" y="0"/>
                </a:lnTo>
                <a:close/>
              </a:path>
            </a:pathLst>
          </a:custGeom>
          <a:blipFill>
            <a:blip r:embed="rId5"/>
            <a:stretch>
              <a:fillRect l="0" t="0" r="0" b="0"/>
            </a:stretch>
          </a:blipFill>
        </p:spPr>
      </p:sp>
      <p:sp>
        <p:nvSpPr>
          <p:cNvPr name="Freeform 12" id="12"/>
          <p:cNvSpPr/>
          <p:nvPr/>
        </p:nvSpPr>
        <p:spPr>
          <a:xfrm flipH="false" flipV="false" rot="0">
            <a:off x="14090366" y="2061924"/>
            <a:ext cx="3842911" cy="3738246"/>
          </a:xfrm>
          <a:custGeom>
            <a:avLst/>
            <a:gdLst/>
            <a:ahLst/>
            <a:cxnLst/>
            <a:rect r="r" b="b" t="t" l="l"/>
            <a:pathLst>
              <a:path h="3738246" w="3842911">
                <a:moveTo>
                  <a:pt x="0" y="0"/>
                </a:moveTo>
                <a:lnTo>
                  <a:pt x="3842911" y="0"/>
                </a:lnTo>
                <a:lnTo>
                  <a:pt x="3842911" y="3738245"/>
                </a:lnTo>
                <a:lnTo>
                  <a:pt x="0" y="3738245"/>
                </a:lnTo>
                <a:lnTo>
                  <a:pt x="0" y="0"/>
                </a:lnTo>
                <a:close/>
              </a:path>
            </a:pathLst>
          </a:custGeom>
          <a:blipFill>
            <a:blip r:embed="rId6"/>
            <a:stretch>
              <a:fillRect l="0" t="0" r="-16273" b="0"/>
            </a:stretch>
          </a:blipFill>
        </p:spPr>
      </p:sp>
      <p:sp>
        <p:nvSpPr>
          <p:cNvPr name="Freeform 13" id="13"/>
          <p:cNvSpPr/>
          <p:nvPr/>
        </p:nvSpPr>
        <p:spPr>
          <a:xfrm flipH="false" flipV="false" rot="0">
            <a:off x="1332844" y="5800169"/>
            <a:ext cx="5104244" cy="2801110"/>
          </a:xfrm>
          <a:custGeom>
            <a:avLst/>
            <a:gdLst/>
            <a:ahLst/>
            <a:cxnLst/>
            <a:rect r="r" b="b" t="t" l="l"/>
            <a:pathLst>
              <a:path h="2801110" w="5104244">
                <a:moveTo>
                  <a:pt x="0" y="0"/>
                </a:moveTo>
                <a:lnTo>
                  <a:pt x="5104244" y="0"/>
                </a:lnTo>
                <a:lnTo>
                  <a:pt x="5104244" y="2801110"/>
                </a:lnTo>
                <a:lnTo>
                  <a:pt x="0" y="2801110"/>
                </a:lnTo>
                <a:lnTo>
                  <a:pt x="0" y="0"/>
                </a:lnTo>
                <a:close/>
              </a:path>
            </a:pathLst>
          </a:custGeom>
          <a:blipFill>
            <a:blip r:embed="rId7"/>
            <a:stretch>
              <a:fillRect l="0" t="0" r="0" b="0"/>
            </a:stretch>
          </a:blipFill>
        </p:spPr>
      </p:sp>
      <p:sp>
        <p:nvSpPr>
          <p:cNvPr name="Freeform 14" id="14"/>
          <p:cNvSpPr/>
          <p:nvPr/>
        </p:nvSpPr>
        <p:spPr>
          <a:xfrm flipH="false" flipV="false" rot="0">
            <a:off x="1332844" y="2101324"/>
            <a:ext cx="5954350" cy="3659444"/>
          </a:xfrm>
          <a:custGeom>
            <a:avLst/>
            <a:gdLst/>
            <a:ahLst/>
            <a:cxnLst/>
            <a:rect r="r" b="b" t="t" l="l"/>
            <a:pathLst>
              <a:path h="3659444" w="5954350">
                <a:moveTo>
                  <a:pt x="0" y="0"/>
                </a:moveTo>
                <a:lnTo>
                  <a:pt x="5954350" y="0"/>
                </a:lnTo>
                <a:lnTo>
                  <a:pt x="5954350" y="3659445"/>
                </a:lnTo>
                <a:lnTo>
                  <a:pt x="0" y="3659445"/>
                </a:lnTo>
                <a:lnTo>
                  <a:pt x="0" y="0"/>
                </a:lnTo>
                <a:close/>
              </a:path>
            </a:pathLst>
          </a:custGeom>
          <a:blipFill>
            <a:blip r:embed="rId8"/>
            <a:stretch>
              <a:fillRect l="0" t="0" r="0" b="0"/>
            </a:stretch>
          </a:blipFill>
        </p:spPr>
      </p:sp>
      <p:sp>
        <p:nvSpPr>
          <p:cNvPr name="Freeform 15" id="15"/>
          <p:cNvSpPr/>
          <p:nvPr/>
        </p:nvSpPr>
        <p:spPr>
          <a:xfrm flipH="false" flipV="false" rot="0">
            <a:off x="7613582" y="5055812"/>
            <a:ext cx="6177013" cy="3340744"/>
          </a:xfrm>
          <a:custGeom>
            <a:avLst/>
            <a:gdLst/>
            <a:ahLst/>
            <a:cxnLst/>
            <a:rect r="r" b="b" t="t" l="l"/>
            <a:pathLst>
              <a:path h="3340744" w="6177013">
                <a:moveTo>
                  <a:pt x="0" y="0"/>
                </a:moveTo>
                <a:lnTo>
                  <a:pt x="6177013" y="0"/>
                </a:lnTo>
                <a:lnTo>
                  <a:pt x="6177013" y="3340744"/>
                </a:lnTo>
                <a:lnTo>
                  <a:pt x="0" y="3340744"/>
                </a:lnTo>
                <a:lnTo>
                  <a:pt x="0" y="0"/>
                </a:lnTo>
                <a:close/>
              </a:path>
            </a:pathLst>
          </a:custGeom>
          <a:blipFill>
            <a:blip r:embed="rId9"/>
            <a:stretch>
              <a:fillRect l="0" t="0" r="0" b="0"/>
            </a:stretch>
          </a:blipFill>
        </p:spPr>
      </p:sp>
      <p:sp>
        <p:nvSpPr>
          <p:cNvPr name="TextBox 16" id="16"/>
          <p:cNvSpPr txBox="true"/>
          <p:nvPr/>
        </p:nvSpPr>
        <p:spPr>
          <a:xfrm rot="0">
            <a:off x="16415944" y="9378176"/>
            <a:ext cx="1517332" cy="352425"/>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01</a:t>
            </a:r>
          </a:p>
        </p:txBody>
      </p:sp>
      <p:sp>
        <p:nvSpPr>
          <p:cNvPr name="TextBox 17" id="17"/>
          <p:cNvSpPr txBox="true"/>
          <p:nvPr/>
        </p:nvSpPr>
        <p:spPr>
          <a:xfrm rot="0">
            <a:off x="91440" y="595664"/>
            <a:ext cx="18105120" cy="780669"/>
          </a:xfrm>
          <a:prstGeom prst="rect">
            <a:avLst/>
          </a:prstGeom>
        </p:spPr>
        <p:txBody>
          <a:bodyPr anchor="t" rtlCol="false" tIns="0" lIns="0" bIns="0" rIns="0">
            <a:spAutoFit/>
          </a:bodyPr>
          <a:lstStyle/>
          <a:p>
            <a:pPr algn="ctr">
              <a:lnSpc>
                <a:spcPts val="6048"/>
              </a:lnSpc>
            </a:pPr>
            <a:r>
              <a:rPr lang="en-US" sz="5600" b="true">
                <a:solidFill>
                  <a:srgbClr val="FFFFFF"/>
                </a:solidFill>
                <a:latin typeface="Montserrat Bold"/>
                <a:ea typeface="Montserrat Bold"/>
                <a:cs typeface="Montserrat Bold"/>
                <a:sym typeface="Montserrat Bold"/>
              </a:rPr>
              <a:t>Looking Back at 2024: Rebranding</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69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567345" y="4849941"/>
            <a:ext cx="14399279" cy="4156822"/>
          </a:xfrm>
          <a:prstGeom prst="rect">
            <a:avLst/>
          </a:prstGeom>
        </p:spPr>
        <p:txBody>
          <a:bodyPr anchor="t" rtlCol="false" tIns="0" lIns="0" bIns="0" rIns="0">
            <a:spAutoFit/>
          </a:bodyPr>
          <a:lstStyle/>
          <a:p>
            <a:pPr algn="l">
              <a:lnSpc>
                <a:spcPts val="5400"/>
              </a:lnSpc>
            </a:pPr>
            <a:r>
              <a:rPr lang="en-US" sz="5400">
                <a:solidFill>
                  <a:srgbClr val="000000"/>
                </a:solidFill>
                <a:latin typeface="Montserrat Light"/>
                <a:ea typeface="Montserrat Light"/>
                <a:cs typeface="Montserrat Light"/>
                <a:sym typeface="Montserrat Light"/>
              </a:rPr>
              <a:t>IESF Partner Satisfaction </a:t>
            </a:r>
          </a:p>
          <a:p>
            <a:pPr algn="l">
              <a:lnSpc>
                <a:spcPts val="5400"/>
              </a:lnSpc>
            </a:pPr>
            <a:r>
              <a:rPr lang="en-US" sz="5400">
                <a:solidFill>
                  <a:srgbClr val="000000"/>
                </a:solidFill>
                <a:latin typeface="Montserrat Light"/>
                <a:ea typeface="Montserrat Light"/>
                <a:cs typeface="Montserrat Light"/>
                <a:sym typeface="Montserrat Light"/>
              </a:rPr>
              <a:t>Survey 2024</a:t>
            </a:r>
          </a:p>
          <a:p>
            <a:pPr algn="l">
              <a:lnSpc>
                <a:spcPts val="5400"/>
              </a:lnSpc>
            </a:pPr>
            <a:r>
              <a:rPr lang="en-US" sz="5400" b="true">
                <a:solidFill>
                  <a:srgbClr val="5C77B9"/>
                </a:solidFill>
                <a:latin typeface="Montserrat Bold"/>
                <a:ea typeface="Montserrat Bold"/>
                <a:cs typeface="Montserrat Bold"/>
                <a:sym typeface="Montserrat Bold"/>
              </a:rPr>
              <a:t>Key Insights </a:t>
            </a:r>
          </a:p>
          <a:p>
            <a:pPr algn="l">
              <a:lnSpc>
                <a:spcPts val="5400"/>
              </a:lnSpc>
            </a:pPr>
            <a:r>
              <a:rPr lang="en-US" sz="5400" b="true">
                <a:solidFill>
                  <a:srgbClr val="5C77B9"/>
                </a:solidFill>
                <a:latin typeface="Montserrat Bold"/>
                <a:ea typeface="Montserrat Bold"/>
                <a:cs typeface="Montserrat Bold"/>
                <a:sym typeface="Montserrat Bold"/>
              </a:rPr>
              <a:t>and Opportunities</a:t>
            </a:r>
          </a:p>
          <a:p>
            <a:pPr algn="l">
              <a:lnSpc>
                <a:spcPts val="5400"/>
              </a:lnSpc>
            </a:pPr>
          </a:p>
          <a:p>
            <a:pPr algn="l">
              <a:lnSpc>
                <a:spcPts val="5400"/>
              </a:lnSpc>
            </a:pPr>
            <a:r>
              <a:rPr lang="en-US" sz="5400" b="true">
                <a:solidFill>
                  <a:srgbClr val="000000"/>
                </a:solidFill>
                <a:latin typeface="Montserrat Bold"/>
                <a:ea typeface="Montserrat Bold"/>
                <a:cs typeface="Montserrat Bold"/>
                <a:sym typeface="Montserrat Bold"/>
              </a:rPr>
              <a:t>Gertjan &amp; Kirsten</a:t>
            </a:r>
          </a:p>
        </p:txBody>
      </p:sp>
      <p:sp>
        <p:nvSpPr>
          <p:cNvPr name="Freeform 3" id="3"/>
          <p:cNvSpPr/>
          <p:nvPr/>
        </p:nvSpPr>
        <p:spPr>
          <a:xfrm flipH="false" flipV="false" rot="0">
            <a:off x="1651888" y="1629778"/>
            <a:ext cx="6352005" cy="1807878"/>
          </a:xfrm>
          <a:custGeom>
            <a:avLst/>
            <a:gdLst/>
            <a:ahLst/>
            <a:cxnLst/>
            <a:rect r="r" b="b" t="t" l="l"/>
            <a:pathLst>
              <a:path h="1807878" w="6352005">
                <a:moveTo>
                  <a:pt x="0" y="0"/>
                </a:moveTo>
                <a:lnTo>
                  <a:pt x="6352006" y="0"/>
                </a:lnTo>
                <a:lnTo>
                  <a:pt x="6352006" y="1807878"/>
                </a:lnTo>
                <a:lnTo>
                  <a:pt x="0" y="1807878"/>
                </a:lnTo>
                <a:lnTo>
                  <a:pt x="0" y="0"/>
                </a:lnTo>
                <a:close/>
              </a:path>
            </a:pathLst>
          </a:custGeom>
          <a:blipFill>
            <a:blip r:embed="rId3"/>
            <a:stretch>
              <a:fillRect l="0" t="-216" r="0" b="-216"/>
            </a:stretch>
          </a:blipFill>
        </p:spPr>
      </p:sp>
      <p:grpSp>
        <p:nvGrpSpPr>
          <p:cNvPr name="Group 4" id="4"/>
          <p:cNvGrpSpPr/>
          <p:nvPr/>
        </p:nvGrpSpPr>
        <p:grpSpPr>
          <a:xfrm rot="0">
            <a:off x="13575322" y="0"/>
            <a:ext cx="4712676" cy="10287000"/>
            <a:chOff x="0" y="0"/>
            <a:chExt cx="6283568" cy="13716000"/>
          </a:xfrm>
        </p:grpSpPr>
        <p:sp>
          <p:nvSpPr>
            <p:cNvPr name="Freeform 5" id="5"/>
            <p:cNvSpPr/>
            <p:nvPr/>
          </p:nvSpPr>
          <p:spPr>
            <a:xfrm flipH="false" flipV="false" rot="0">
              <a:off x="0" y="0"/>
              <a:ext cx="6283579" cy="13716000"/>
            </a:xfrm>
            <a:custGeom>
              <a:avLst/>
              <a:gdLst/>
              <a:ahLst/>
              <a:cxnLst/>
              <a:rect r="r" b="b" t="t" l="l"/>
              <a:pathLst>
                <a:path h="13716000" w="6283579">
                  <a:moveTo>
                    <a:pt x="0" y="0"/>
                  </a:moveTo>
                  <a:lnTo>
                    <a:pt x="6283579" y="0"/>
                  </a:lnTo>
                  <a:lnTo>
                    <a:pt x="6283579" y="13716000"/>
                  </a:lnTo>
                  <a:lnTo>
                    <a:pt x="0" y="13716000"/>
                  </a:lnTo>
                  <a:close/>
                </a:path>
              </a:pathLst>
            </a:custGeom>
            <a:solidFill>
              <a:srgbClr val="2D3A5F"/>
            </a:solidFill>
          </p:spPr>
        </p:sp>
      </p:grpSp>
      <p:sp>
        <p:nvSpPr>
          <p:cNvPr name="Freeform 6" id="6"/>
          <p:cNvSpPr/>
          <p:nvPr/>
        </p:nvSpPr>
        <p:spPr>
          <a:xfrm flipH="false" flipV="false" rot="0">
            <a:off x="10829866" y="2533718"/>
            <a:ext cx="5490913" cy="5504744"/>
          </a:xfrm>
          <a:custGeom>
            <a:avLst/>
            <a:gdLst/>
            <a:ahLst/>
            <a:cxnLst/>
            <a:rect r="r" b="b" t="t" l="l"/>
            <a:pathLst>
              <a:path h="5504744" w="5490913">
                <a:moveTo>
                  <a:pt x="0" y="0"/>
                </a:moveTo>
                <a:lnTo>
                  <a:pt x="5490913" y="0"/>
                </a:lnTo>
                <a:lnTo>
                  <a:pt x="5490913" y="5504744"/>
                </a:lnTo>
                <a:lnTo>
                  <a:pt x="0" y="5504744"/>
                </a:lnTo>
                <a:lnTo>
                  <a:pt x="0" y="0"/>
                </a:lnTo>
                <a:close/>
              </a:path>
            </a:pathLst>
          </a:custGeom>
          <a:blipFill>
            <a:blip r:embed="rId4"/>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2314953" y="3457977"/>
            <a:ext cx="13672743" cy="4343400"/>
          </a:xfrm>
          <a:prstGeom prst="rect">
            <a:avLst/>
          </a:prstGeom>
        </p:spPr>
        <p:txBody>
          <a:bodyPr anchor="t" rtlCol="false" tIns="0" lIns="0" bIns="0" rIns="0">
            <a:spAutoFit/>
          </a:bodyPr>
          <a:lstStyle/>
          <a:p>
            <a:pPr algn="ctr">
              <a:lnSpc>
                <a:spcPts val="4320"/>
              </a:lnSpc>
            </a:pPr>
            <a:r>
              <a:rPr lang="en-US" sz="3600">
                <a:solidFill>
                  <a:srgbClr val="000000"/>
                </a:solidFill>
                <a:latin typeface="Montserrat"/>
                <a:ea typeface="Montserrat"/>
                <a:cs typeface="Montserrat"/>
                <a:sym typeface="Montserrat"/>
              </a:rPr>
              <a:t>Ov</a:t>
            </a:r>
            <a:r>
              <a:rPr lang="en-US" sz="3600">
                <a:solidFill>
                  <a:srgbClr val="000000"/>
                </a:solidFill>
                <a:latin typeface="Montserrat"/>
                <a:ea typeface="Montserrat"/>
                <a:cs typeface="Montserrat"/>
                <a:sym typeface="Montserrat"/>
              </a:rPr>
              <a:t>erview of the 2024 IESF Partner Satisfaction Survey.</a:t>
            </a:r>
          </a:p>
          <a:p>
            <a:pPr algn="ctr">
              <a:lnSpc>
                <a:spcPts val="4320"/>
              </a:lnSpc>
            </a:pPr>
          </a:p>
          <a:p>
            <a:pPr algn="ctr">
              <a:lnSpc>
                <a:spcPts val="4320"/>
              </a:lnSpc>
            </a:pPr>
            <a:r>
              <a:rPr lang="en-US" sz="3600" b="true">
                <a:solidFill>
                  <a:srgbClr val="4F6AB3"/>
                </a:solidFill>
                <a:latin typeface="Montserrat Bold"/>
                <a:ea typeface="Montserrat Bold"/>
                <a:cs typeface="Montserrat Bold"/>
                <a:sym typeface="Montserrat Bold"/>
              </a:rPr>
              <a:t>Goals:</a:t>
            </a:r>
            <a:r>
              <a:rPr lang="en-US" sz="3600">
                <a:solidFill>
                  <a:srgbClr val="000000"/>
                </a:solidFill>
                <a:latin typeface="Montserrat"/>
                <a:ea typeface="Montserrat"/>
                <a:cs typeface="Montserrat"/>
                <a:sym typeface="Montserrat"/>
              </a:rPr>
              <a:t> Measure partner satisfaction, identify areas for impr</a:t>
            </a:r>
            <a:r>
              <a:rPr lang="en-US" sz="3600">
                <a:solidFill>
                  <a:srgbClr val="000000"/>
                </a:solidFill>
                <a:latin typeface="Montserrat"/>
                <a:ea typeface="Montserrat"/>
                <a:cs typeface="Montserrat"/>
                <a:sym typeface="Montserrat"/>
              </a:rPr>
              <a:t>o</a:t>
            </a:r>
            <a:r>
              <a:rPr lang="en-US" sz="3600">
                <a:solidFill>
                  <a:srgbClr val="000000"/>
                </a:solidFill>
                <a:latin typeface="Montserrat"/>
                <a:ea typeface="Montserrat"/>
                <a:cs typeface="Montserrat"/>
                <a:sym typeface="Montserrat"/>
              </a:rPr>
              <a:t>v</a:t>
            </a:r>
            <a:r>
              <a:rPr lang="en-US" sz="3600">
                <a:solidFill>
                  <a:srgbClr val="000000"/>
                </a:solidFill>
                <a:latin typeface="Montserrat"/>
                <a:ea typeface="Montserrat"/>
                <a:cs typeface="Montserrat"/>
                <a:sym typeface="Montserrat"/>
              </a:rPr>
              <a:t>e</a:t>
            </a:r>
            <a:r>
              <a:rPr lang="en-US" sz="3600">
                <a:solidFill>
                  <a:srgbClr val="000000"/>
                </a:solidFill>
                <a:latin typeface="Montserrat"/>
                <a:ea typeface="Montserrat"/>
                <a:cs typeface="Montserrat"/>
                <a:sym typeface="Montserrat"/>
              </a:rPr>
              <a:t>ment,</a:t>
            </a:r>
            <a:r>
              <a:rPr lang="en-US" sz="3600">
                <a:solidFill>
                  <a:srgbClr val="000000"/>
                </a:solidFill>
                <a:latin typeface="Montserrat"/>
                <a:ea typeface="Montserrat"/>
                <a:cs typeface="Montserrat"/>
                <a:sym typeface="Montserrat"/>
              </a:rPr>
              <a:t> and ce</a:t>
            </a:r>
            <a:r>
              <a:rPr lang="en-US" sz="3600">
                <a:solidFill>
                  <a:srgbClr val="000000"/>
                </a:solidFill>
                <a:latin typeface="Montserrat"/>
                <a:ea typeface="Montserrat"/>
                <a:cs typeface="Montserrat"/>
                <a:sym typeface="Montserrat"/>
              </a:rPr>
              <a:t>lebrate successes.</a:t>
            </a:r>
          </a:p>
          <a:p>
            <a:pPr algn="ctr">
              <a:lnSpc>
                <a:spcPts val="4320"/>
              </a:lnSpc>
            </a:pPr>
          </a:p>
          <a:p>
            <a:pPr algn="ctr">
              <a:lnSpc>
                <a:spcPts val="4320"/>
              </a:lnSpc>
            </a:pPr>
            <a:r>
              <a:rPr lang="en-US" sz="3600" b="true">
                <a:solidFill>
                  <a:srgbClr val="4F6AB3"/>
                </a:solidFill>
                <a:latin typeface="Montserrat Bold"/>
                <a:ea typeface="Montserrat Bold"/>
                <a:cs typeface="Montserrat Bold"/>
                <a:sym typeface="Montserrat Bold"/>
              </a:rPr>
              <a:t>Focus: </a:t>
            </a:r>
            <a:r>
              <a:rPr lang="en-US" sz="3600">
                <a:solidFill>
                  <a:srgbClr val="000000"/>
                </a:solidFill>
                <a:latin typeface="Montserrat"/>
                <a:ea typeface="Montserrat"/>
                <a:cs typeface="Montserrat"/>
                <a:sym typeface="Montserrat"/>
              </a:rPr>
              <a:t>Long-term engagement and professional development and learnings.</a:t>
            </a:r>
          </a:p>
          <a:p>
            <a:pPr algn="ctr">
              <a:lnSpc>
                <a:spcPts val="4320"/>
              </a:lnSpc>
            </a:pPr>
          </a:p>
        </p:txBody>
      </p:sp>
      <p:grpSp>
        <p:nvGrpSpPr>
          <p:cNvPr name="Group 3" id="3"/>
          <p:cNvGrpSpPr/>
          <p:nvPr/>
        </p:nvGrpSpPr>
        <p:grpSpPr>
          <a:xfrm rot="0">
            <a:off x="0" y="8778240"/>
            <a:ext cx="18288000" cy="1508760"/>
            <a:chOff x="0" y="0"/>
            <a:chExt cx="24384000" cy="2011680"/>
          </a:xfrm>
        </p:grpSpPr>
        <p:sp>
          <p:nvSpPr>
            <p:cNvPr name="Freeform 4" id="4"/>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5" id="5"/>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6" id="6"/>
          <p:cNvGrpSpPr/>
          <p:nvPr/>
        </p:nvGrpSpPr>
        <p:grpSpPr>
          <a:xfrm rot="0">
            <a:off x="16324503" y="9241641"/>
            <a:ext cx="1963496" cy="589330"/>
            <a:chOff x="0" y="0"/>
            <a:chExt cx="2617994" cy="785774"/>
          </a:xfrm>
        </p:grpSpPr>
        <p:sp>
          <p:nvSpPr>
            <p:cNvPr name="Freeform 7" id="7"/>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8" id="8"/>
          <p:cNvSpPr/>
          <p:nvPr/>
        </p:nvSpPr>
        <p:spPr>
          <a:xfrm flipH="false" flipV="false" rot="0">
            <a:off x="8711674" y="1552668"/>
            <a:ext cx="864651" cy="864651"/>
          </a:xfrm>
          <a:custGeom>
            <a:avLst/>
            <a:gdLst/>
            <a:ahLst/>
            <a:cxnLst/>
            <a:rect r="r" b="b" t="t" l="l"/>
            <a:pathLst>
              <a:path h="864651" w="864651">
                <a:moveTo>
                  <a:pt x="0" y="0"/>
                </a:moveTo>
                <a:lnTo>
                  <a:pt x="864652" y="0"/>
                </a:lnTo>
                <a:lnTo>
                  <a:pt x="864652" y="864651"/>
                </a:lnTo>
                <a:lnTo>
                  <a:pt x="0" y="8646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5986548" y="2255859"/>
            <a:ext cx="6329553" cy="938784"/>
          </a:xfrm>
          <a:prstGeom prst="rect">
            <a:avLst/>
          </a:prstGeom>
        </p:spPr>
        <p:txBody>
          <a:bodyPr anchor="t" rtlCol="false" tIns="0" lIns="0" bIns="0" rIns="0">
            <a:spAutoFit/>
          </a:bodyPr>
          <a:lstStyle/>
          <a:p>
            <a:pPr algn="ctr">
              <a:lnSpc>
                <a:spcPts val="7128"/>
              </a:lnSpc>
            </a:pPr>
            <a:r>
              <a:rPr lang="en-US" sz="6600" b="true">
                <a:solidFill>
                  <a:srgbClr val="4F6AB3"/>
                </a:solidFill>
                <a:latin typeface="Montserrat Bold"/>
                <a:ea typeface="Montserrat Bold"/>
                <a:cs typeface="Montserrat Bold"/>
                <a:sym typeface="Montserrat Bold"/>
              </a:rPr>
              <a:t>Introduction</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TextBox 7" id="7"/>
          <p:cNvSpPr txBox="true"/>
          <p:nvPr/>
        </p:nvSpPr>
        <p:spPr>
          <a:xfrm rot="0">
            <a:off x="3840545" y="471487"/>
            <a:ext cx="9843477" cy="1847850"/>
          </a:xfrm>
          <a:prstGeom prst="rect">
            <a:avLst/>
          </a:prstGeom>
        </p:spPr>
        <p:txBody>
          <a:bodyPr anchor="t" rtlCol="false" tIns="0" lIns="0" bIns="0" rIns="0">
            <a:spAutoFit/>
          </a:bodyPr>
          <a:lstStyle/>
          <a:p>
            <a:pPr algn="l">
              <a:lnSpc>
                <a:spcPts val="5759"/>
              </a:lnSpc>
            </a:pPr>
            <a:r>
              <a:rPr lang="en-US" sz="4800" b="true">
                <a:solidFill>
                  <a:srgbClr val="5C77B9"/>
                </a:solidFill>
                <a:latin typeface="Montserrat Bold"/>
                <a:ea typeface="Montserrat Bold"/>
                <a:cs typeface="Montserrat Bold"/>
                <a:sym typeface="Montserrat Bold"/>
              </a:rPr>
              <a:t>How long are the members part of IESF?</a:t>
            </a:r>
          </a:p>
          <a:p>
            <a:pPr algn="l">
              <a:lnSpc>
                <a:spcPts val="3240"/>
              </a:lnSpc>
            </a:pPr>
          </a:p>
        </p:txBody>
      </p:sp>
      <p:grpSp>
        <p:nvGrpSpPr>
          <p:cNvPr name="Group 8" id="8"/>
          <p:cNvGrpSpPr/>
          <p:nvPr/>
        </p:nvGrpSpPr>
        <p:grpSpPr>
          <a:xfrm rot="0">
            <a:off x="11722" y="0"/>
            <a:ext cx="2360553" cy="8812252"/>
            <a:chOff x="0" y="0"/>
            <a:chExt cx="3147404" cy="11749670"/>
          </a:xfrm>
        </p:grpSpPr>
        <p:sp>
          <p:nvSpPr>
            <p:cNvPr name="Freeform 9" id="9"/>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pic>
        <p:nvPicPr>
          <p:cNvPr name="Picture 10" id="10"/>
          <p:cNvPicPr>
            <a:picLocks noChangeAspect="true"/>
          </p:cNvPicPr>
          <p:nvPr/>
        </p:nvPicPr>
        <p:blipFill>
          <a:blip r:embed="rId4"/>
          <a:stretch>
            <a:fillRect/>
          </a:stretch>
        </p:blipFill>
        <p:spPr>
          <a:xfrm rot="0">
            <a:off x="3025786" y="1947552"/>
            <a:ext cx="7308146" cy="6797685"/>
          </a:xfrm>
          <a:prstGeom prst="rect">
            <a:avLst/>
          </a:prstGeom>
        </p:spPr>
      </p:pic>
      <p:sp>
        <p:nvSpPr>
          <p:cNvPr name="TextBox 11" id="11"/>
          <p:cNvSpPr txBox="true"/>
          <p:nvPr/>
        </p:nvSpPr>
        <p:spPr>
          <a:xfrm rot="0">
            <a:off x="9885143" y="2461314"/>
            <a:ext cx="7597760" cy="2598754"/>
          </a:xfrm>
          <a:prstGeom prst="rect">
            <a:avLst/>
          </a:prstGeom>
        </p:spPr>
        <p:txBody>
          <a:bodyPr anchor="t" rtlCol="false" tIns="0" lIns="0" bIns="0" rIns="0">
            <a:spAutoFit/>
          </a:bodyPr>
          <a:lstStyle/>
          <a:p>
            <a:pPr algn="l">
              <a:lnSpc>
                <a:spcPts val="3744"/>
              </a:lnSpc>
            </a:pPr>
            <a:r>
              <a:rPr lang="en-US" sz="2311" b="true">
                <a:solidFill>
                  <a:srgbClr val="5C77B9"/>
                </a:solidFill>
                <a:latin typeface="Montserrat Bold"/>
                <a:ea typeface="Montserrat Bold"/>
                <a:cs typeface="Montserrat Bold"/>
                <a:sym typeface="Montserrat Bold"/>
              </a:rPr>
              <a:t>INDIC</a:t>
            </a:r>
            <a:r>
              <a:rPr lang="en-US" sz="2311" b="true">
                <a:solidFill>
                  <a:srgbClr val="5C77B9"/>
                </a:solidFill>
                <a:latin typeface="Montserrat Bold"/>
                <a:ea typeface="Montserrat Bold"/>
                <a:cs typeface="Montserrat Bold"/>
                <a:sym typeface="Montserrat Bold"/>
              </a:rPr>
              <a:t>ates a need for</a:t>
            </a:r>
            <a:r>
              <a:rPr lang="en-US" sz="2311" b="true">
                <a:solidFill>
                  <a:srgbClr val="5C77B9"/>
                </a:solidFill>
                <a:latin typeface="Montserrat Bold"/>
                <a:ea typeface="Montserrat Bold"/>
                <a:cs typeface="Montserrat Bold"/>
                <a:sym typeface="Montserrat Bold"/>
              </a:rPr>
              <a:t> continued engagement across all partners </a:t>
            </a:r>
          </a:p>
          <a:p>
            <a:pPr algn="l">
              <a:lnSpc>
                <a:spcPts val="3744"/>
              </a:lnSpc>
            </a:pPr>
          </a:p>
          <a:p>
            <a:pPr algn="l">
              <a:lnSpc>
                <a:spcPts val="3744"/>
              </a:lnSpc>
            </a:pPr>
            <a:r>
              <a:rPr lang="en-US" sz="2311" b="true">
                <a:solidFill>
                  <a:srgbClr val="5C77B9"/>
                </a:solidFill>
                <a:latin typeface="Montserrat Bold"/>
                <a:ea typeface="Montserrat Bold"/>
                <a:cs typeface="Montserrat Bold"/>
                <a:sym typeface="Montserrat Bold"/>
              </a:rPr>
              <a:t>CONTINUOUS FOCUS ON PARTNERSHIP DEVELOPMENT &amp; REPLACEMENT</a:t>
            </a:r>
          </a:p>
          <a:p>
            <a:pPr algn="l">
              <a:lnSpc>
                <a:spcPts val="2136"/>
              </a:lnSpc>
            </a:pP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0" y="6279"/>
            <a:ext cx="7424472" cy="8787778"/>
            <a:chOff x="0" y="0"/>
            <a:chExt cx="1138150" cy="1347141"/>
          </a:xfrm>
        </p:grpSpPr>
        <p:sp>
          <p:nvSpPr>
            <p:cNvPr name="Freeform 10" id="10"/>
            <p:cNvSpPr/>
            <p:nvPr/>
          </p:nvSpPr>
          <p:spPr>
            <a:xfrm flipH="false" flipV="false" rot="0">
              <a:off x="0" y="0"/>
              <a:ext cx="1138150" cy="1347141"/>
            </a:xfrm>
            <a:custGeom>
              <a:avLst/>
              <a:gdLst/>
              <a:ahLst/>
              <a:cxnLst/>
              <a:rect r="r" b="b" t="t" l="l"/>
              <a:pathLst>
                <a:path h="1347141" w="1138150">
                  <a:moveTo>
                    <a:pt x="0" y="0"/>
                  </a:moveTo>
                  <a:lnTo>
                    <a:pt x="1138150" y="0"/>
                  </a:lnTo>
                  <a:lnTo>
                    <a:pt x="1138150" y="1347141"/>
                  </a:lnTo>
                  <a:lnTo>
                    <a:pt x="0" y="1347141"/>
                  </a:lnTo>
                  <a:close/>
                </a:path>
              </a:pathLst>
            </a:custGeom>
            <a:blipFill>
              <a:blip r:embed="rId5"/>
              <a:stretch>
                <a:fillRect l="-20957" t="0" r="-36858" b="0"/>
              </a:stretch>
            </a:blipFill>
          </p:spPr>
        </p:sp>
      </p:grpSp>
      <p:sp>
        <p:nvSpPr>
          <p:cNvPr name="Freeform 11" id="11"/>
          <p:cNvSpPr/>
          <p:nvPr/>
        </p:nvSpPr>
        <p:spPr>
          <a:xfrm flipH="false" flipV="false" rot="0">
            <a:off x="8116318" y="1123857"/>
            <a:ext cx="581682" cy="581682"/>
          </a:xfrm>
          <a:custGeom>
            <a:avLst/>
            <a:gdLst/>
            <a:ahLst/>
            <a:cxnLst/>
            <a:rect r="r" b="b" t="t" l="l"/>
            <a:pathLst>
              <a:path h="581682" w="581682">
                <a:moveTo>
                  <a:pt x="0" y="0"/>
                </a:moveTo>
                <a:lnTo>
                  <a:pt x="581682" y="0"/>
                </a:lnTo>
                <a:lnTo>
                  <a:pt x="581682" y="581682"/>
                </a:lnTo>
                <a:lnTo>
                  <a:pt x="0" y="5816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8772759" y="1133475"/>
            <a:ext cx="8059947" cy="1820279"/>
          </a:xfrm>
          <a:prstGeom prst="rect">
            <a:avLst/>
          </a:prstGeom>
        </p:spPr>
        <p:txBody>
          <a:bodyPr anchor="t" rtlCol="false" tIns="0" lIns="0" bIns="0" rIns="0">
            <a:spAutoFit/>
          </a:bodyPr>
          <a:lstStyle/>
          <a:p>
            <a:pPr algn="l">
              <a:lnSpc>
                <a:spcPts val="4776"/>
              </a:lnSpc>
            </a:pPr>
            <a:r>
              <a:rPr lang="en-US" sz="4800" b="true">
                <a:solidFill>
                  <a:srgbClr val="5C77B9"/>
                </a:solidFill>
                <a:latin typeface="Montserrat Bold"/>
                <a:ea typeface="Montserrat Bold"/>
                <a:cs typeface="Montserrat Bold"/>
                <a:sym typeface="Montserrat Bold"/>
              </a:rPr>
              <a:t>KEY REASONS FOR  </a:t>
            </a:r>
          </a:p>
          <a:p>
            <a:pPr algn="l">
              <a:lnSpc>
                <a:spcPts val="4778"/>
              </a:lnSpc>
            </a:pPr>
            <a:r>
              <a:rPr lang="en-US" sz="4800">
                <a:solidFill>
                  <a:srgbClr val="262626"/>
                </a:solidFill>
                <a:latin typeface="Montserrat"/>
                <a:ea typeface="Montserrat"/>
                <a:cs typeface="Montserrat"/>
                <a:sym typeface="Montserrat"/>
              </a:rPr>
              <a:t>BECOMING A PARTNER</a:t>
            </a:r>
          </a:p>
          <a:p>
            <a:pPr algn="l">
              <a:lnSpc>
                <a:spcPts val="4778"/>
              </a:lnSpc>
            </a:pPr>
          </a:p>
        </p:txBody>
      </p:sp>
      <p:sp>
        <p:nvSpPr>
          <p:cNvPr name="TextBox 13" id="13"/>
          <p:cNvSpPr txBox="true"/>
          <p:nvPr/>
        </p:nvSpPr>
        <p:spPr>
          <a:xfrm rot="0">
            <a:off x="5089007" y="8440001"/>
            <a:ext cx="6338804" cy="202877"/>
          </a:xfrm>
          <a:prstGeom prst="rect">
            <a:avLst/>
          </a:prstGeom>
        </p:spPr>
        <p:txBody>
          <a:bodyPr anchor="t" rtlCol="false" tIns="0" lIns="0" bIns="0" rIns="0">
            <a:spAutoFit/>
          </a:bodyPr>
          <a:lstStyle/>
          <a:p>
            <a:pPr algn="l">
              <a:lnSpc>
                <a:spcPts val="1552"/>
              </a:lnSpc>
            </a:pPr>
            <a:r>
              <a:rPr lang="en-US" sz="1437" b="true">
                <a:solidFill>
                  <a:srgbClr val="FFFFFF"/>
                </a:solidFill>
                <a:latin typeface="Montserrat Bold"/>
                <a:ea typeface="Montserrat Bold"/>
                <a:cs typeface="Montserrat Bold"/>
                <a:sym typeface="Montserrat Bold"/>
              </a:rPr>
              <a:t>AGM SINGAPORE 2023</a:t>
            </a:r>
          </a:p>
        </p:txBody>
      </p:sp>
      <p:pic>
        <p:nvPicPr>
          <p:cNvPr name="Picture 14" id="14"/>
          <p:cNvPicPr>
            <a:picLocks noChangeAspect="true"/>
          </p:cNvPicPr>
          <p:nvPr/>
        </p:nvPicPr>
        <p:blipFill>
          <a:blip r:embed="rId8"/>
          <a:stretch>
            <a:fillRect/>
          </a:stretch>
        </p:blipFill>
        <p:spPr>
          <a:xfrm rot="0">
            <a:off x="7709928" y="2010278"/>
            <a:ext cx="8438506" cy="5652151"/>
          </a:xfrm>
          <a:prstGeom prst="rect">
            <a:avLst/>
          </a:prstGeom>
        </p:spPr>
      </p:pic>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051" y="2010116"/>
            <a:ext cx="6066793" cy="6799274"/>
            <a:chOff x="0" y="0"/>
            <a:chExt cx="1597838" cy="1790755"/>
          </a:xfrm>
        </p:grpSpPr>
        <p:sp>
          <p:nvSpPr>
            <p:cNvPr name="Freeform 3" id="3"/>
            <p:cNvSpPr/>
            <p:nvPr/>
          </p:nvSpPr>
          <p:spPr>
            <a:xfrm flipH="false" flipV="false" rot="0">
              <a:off x="0" y="0"/>
              <a:ext cx="1597838" cy="1790755"/>
            </a:xfrm>
            <a:custGeom>
              <a:avLst/>
              <a:gdLst/>
              <a:ahLst/>
              <a:cxnLst/>
              <a:rect r="r" b="b" t="t" l="l"/>
              <a:pathLst>
                <a:path h="1790755" w="1597838">
                  <a:moveTo>
                    <a:pt x="0" y="0"/>
                  </a:moveTo>
                  <a:lnTo>
                    <a:pt x="1597838" y="0"/>
                  </a:lnTo>
                  <a:lnTo>
                    <a:pt x="1597838" y="1790755"/>
                  </a:lnTo>
                  <a:lnTo>
                    <a:pt x="0" y="1790755"/>
                  </a:lnTo>
                  <a:close/>
                </a:path>
              </a:pathLst>
            </a:custGeom>
            <a:solidFill>
              <a:srgbClr val="5C77B9">
                <a:alpha val="12941"/>
              </a:srgbClr>
            </a:solidFill>
          </p:spPr>
        </p:sp>
        <p:sp>
          <p:nvSpPr>
            <p:cNvPr name="TextBox 4" id="4"/>
            <p:cNvSpPr txBox="true"/>
            <p:nvPr/>
          </p:nvSpPr>
          <p:spPr>
            <a:xfrm>
              <a:off x="0" y="0"/>
              <a:ext cx="1597838" cy="1790755"/>
            </a:xfrm>
            <a:prstGeom prst="rect">
              <a:avLst/>
            </a:prstGeom>
          </p:spPr>
          <p:txBody>
            <a:bodyPr anchor="ctr" rtlCol="false" tIns="50800" lIns="50800" bIns="50800" rIns="50800"/>
            <a:lstStyle/>
            <a:p>
              <a:pPr algn="ctr">
                <a:lnSpc>
                  <a:spcPts val="2160"/>
                </a:lnSpc>
              </a:pPr>
            </a:p>
          </p:txBody>
        </p:sp>
      </p:grpSp>
      <p:sp>
        <p:nvSpPr>
          <p:cNvPr name="Freeform 5" id="5"/>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6" id="6"/>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7" id="7"/>
          <p:cNvGrpSpPr/>
          <p:nvPr/>
        </p:nvGrpSpPr>
        <p:grpSpPr>
          <a:xfrm rot="0">
            <a:off x="0" y="8778240"/>
            <a:ext cx="18288000" cy="1508760"/>
            <a:chOff x="0" y="0"/>
            <a:chExt cx="24384000" cy="2011680"/>
          </a:xfrm>
        </p:grpSpPr>
        <p:sp>
          <p:nvSpPr>
            <p:cNvPr name="Freeform 8" id="8"/>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9" id="9"/>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10" id="10"/>
          <p:cNvGrpSpPr/>
          <p:nvPr/>
        </p:nvGrpSpPr>
        <p:grpSpPr>
          <a:xfrm rot="0">
            <a:off x="16324503" y="9241641"/>
            <a:ext cx="1963496" cy="589330"/>
            <a:chOff x="0" y="0"/>
            <a:chExt cx="2617994" cy="785774"/>
          </a:xfrm>
        </p:grpSpPr>
        <p:sp>
          <p:nvSpPr>
            <p:cNvPr name="Freeform 11" id="11"/>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12" id="12"/>
          <p:cNvGrpSpPr/>
          <p:nvPr/>
        </p:nvGrpSpPr>
        <p:grpSpPr>
          <a:xfrm rot="0">
            <a:off x="-19051" y="0"/>
            <a:ext cx="18288000" cy="2010116"/>
            <a:chOff x="0" y="0"/>
            <a:chExt cx="24384000" cy="2680155"/>
          </a:xfrm>
        </p:grpSpPr>
        <p:sp>
          <p:nvSpPr>
            <p:cNvPr name="Freeform 13" id="13"/>
            <p:cNvSpPr/>
            <p:nvPr/>
          </p:nvSpPr>
          <p:spPr>
            <a:xfrm flipH="false" flipV="false" rot="0">
              <a:off x="0" y="0"/>
              <a:ext cx="24384000" cy="2680155"/>
            </a:xfrm>
            <a:custGeom>
              <a:avLst/>
              <a:gdLst/>
              <a:ahLst/>
              <a:cxnLst/>
              <a:rect r="r" b="b" t="t" l="l"/>
              <a:pathLst>
                <a:path h="2680155" w="24384000">
                  <a:moveTo>
                    <a:pt x="0" y="0"/>
                  </a:moveTo>
                  <a:lnTo>
                    <a:pt x="24384000" y="0"/>
                  </a:lnTo>
                  <a:lnTo>
                    <a:pt x="24384000" y="2680155"/>
                  </a:lnTo>
                  <a:lnTo>
                    <a:pt x="0" y="2680155"/>
                  </a:lnTo>
                  <a:close/>
                </a:path>
              </a:pathLst>
            </a:custGeom>
            <a:solidFill>
              <a:srgbClr val="2D3A5F"/>
            </a:solidFill>
          </p:spPr>
        </p:sp>
      </p:grpSp>
      <p:grpSp>
        <p:nvGrpSpPr>
          <p:cNvPr name="Group 14" id="14"/>
          <p:cNvGrpSpPr/>
          <p:nvPr/>
        </p:nvGrpSpPr>
        <p:grpSpPr>
          <a:xfrm rot="0">
            <a:off x="12261167" y="2010116"/>
            <a:ext cx="6026832" cy="6799274"/>
            <a:chOff x="0" y="0"/>
            <a:chExt cx="1587314" cy="1790755"/>
          </a:xfrm>
        </p:grpSpPr>
        <p:sp>
          <p:nvSpPr>
            <p:cNvPr name="Freeform 15" id="15"/>
            <p:cNvSpPr/>
            <p:nvPr/>
          </p:nvSpPr>
          <p:spPr>
            <a:xfrm flipH="false" flipV="false" rot="0">
              <a:off x="0" y="0"/>
              <a:ext cx="1587314" cy="1790755"/>
            </a:xfrm>
            <a:custGeom>
              <a:avLst/>
              <a:gdLst/>
              <a:ahLst/>
              <a:cxnLst/>
              <a:rect r="r" b="b" t="t" l="l"/>
              <a:pathLst>
                <a:path h="1790755" w="1587314">
                  <a:moveTo>
                    <a:pt x="0" y="0"/>
                  </a:moveTo>
                  <a:lnTo>
                    <a:pt x="1587314" y="0"/>
                  </a:lnTo>
                  <a:lnTo>
                    <a:pt x="1587314" y="1790755"/>
                  </a:lnTo>
                  <a:lnTo>
                    <a:pt x="0" y="1790755"/>
                  </a:lnTo>
                  <a:close/>
                </a:path>
              </a:pathLst>
            </a:custGeom>
            <a:solidFill>
              <a:srgbClr val="5C77B9">
                <a:alpha val="12941"/>
              </a:srgbClr>
            </a:solidFill>
          </p:spPr>
        </p:sp>
        <p:sp>
          <p:nvSpPr>
            <p:cNvPr name="TextBox 16" id="16"/>
            <p:cNvSpPr txBox="true"/>
            <p:nvPr/>
          </p:nvSpPr>
          <p:spPr>
            <a:xfrm>
              <a:off x="0" y="0"/>
              <a:ext cx="1587314" cy="1790755"/>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724722" y="4430338"/>
            <a:ext cx="4920342" cy="2200275"/>
          </a:xfrm>
          <a:prstGeom prst="rect">
            <a:avLst/>
          </a:prstGeom>
        </p:spPr>
        <p:txBody>
          <a:bodyPr anchor="t" rtlCol="false" tIns="0" lIns="0" bIns="0" rIns="0">
            <a:spAutoFit/>
          </a:bodyPr>
          <a:lstStyle/>
          <a:p>
            <a:pPr algn="l">
              <a:lnSpc>
                <a:spcPts val="2520"/>
              </a:lnSpc>
            </a:pPr>
            <a:r>
              <a:rPr lang="en-US" sz="2100">
                <a:solidFill>
                  <a:srgbClr val="000000"/>
                </a:solidFill>
                <a:latin typeface="Montserrat"/>
                <a:ea typeface="Montserrat"/>
                <a:cs typeface="Montserrat"/>
                <a:sym typeface="Montserrat"/>
              </a:rPr>
              <a:t>Many partners, particularly long-term members, see </a:t>
            </a:r>
            <a:r>
              <a:rPr lang="en-US" sz="2100" b="true">
                <a:solidFill>
                  <a:srgbClr val="4F6AB3"/>
                </a:solidFill>
                <a:latin typeface="Montserrat Bold"/>
                <a:ea typeface="Montserrat Bold"/>
                <a:cs typeface="Montserrat Bold"/>
                <a:sym typeface="Montserrat Bold"/>
              </a:rPr>
              <a:t>IESF as making effective strides in digital transformation.</a:t>
            </a:r>
            <a:r>
              <a:rPr lang="en-US" sz="2100">
                <a:solidFill>
                  <a:srgbClr val="000000"/>
                </a:solidFill>
                <a:latin typeface="Montserrat"/>
                <a:ea typeface="Montserrat"/>
                <a:cs typeface="Montserrat"/>
                <a:sym typeface="Montserrat"/>
              </a:rPr>
              <a:t> The adoption of digital tools like </a:t>
            </a:r>
            <a:r>
              <a:rPr lang="en-US" sz="2100" b="true">
                <a:solidFill>
                  <a:srgbClr val="5C77B9"/>
                </a:solidFill>
                <a:latin typeface="Montserrat Bold"/>
                <a:ea typeface="Montserrat Bold"/>
                <a:cs typeface="Montserrat Bold"/>
                <a:sym typeface="Montserrat Bold"/>
              </a:rPr>
              <a:t>AI and new technologies</a:t>
            </a:r>
            <a:r>
              <a:rPr lang="en-US" sz="2100">
                <a:solidFill>
                  <a:srgbClr val="000000"/>
                </a:solidFill>
                <a:latin typeface="Montserrat"/>
                <a:ea typeface="Montserrat"/>
                <a:cs typeface="Montserrat"/>
                <a:sym typeface="Montserrat"/>
              </a:rPr>
              <a:t> is recognized as a positive aspect of the organization.</a:t>
            </a:r>
          </a:p>
        </p:txBody>
      </p:sp>
      <p:sp>
        <p:nvSpPr>
          <p:cNvPr name="TextBox 18" id="18"/>
          <p:cNvSpPr txBox="true"/>
          <p:nvPr/>
        </p:nvSpPr>
        <p:spPr>
          <a:xfrm rot="0">
            <a:off x="-19051" y="2942076"/>
            <a:ext cx="6106753" cy="372618"/>
          </a:xfrm>
          <a:prstGeom prst="rect">
            <a:avLst/>
          </a:prstGeom>
        </p:spPr>
        <p:txBody>
          <a:bodyPr anchor="t" rtlCol="false" tIns="0" lIns="0" bIns="0" rIns="0">
            <a:spAutoFit/>
          </a:bodyPr>
          <a:lstStyle/>
          <a:p>
            <a:pPr algn="ctr">
              <a:lnSpc>
                <a:spcPts val="2871"/>
              </a:lnSpc>
            </a:pPr>
            <a:r>
              <a:rPr lang="en-US" b="true" sz="2900">
                <a:solidFill>
                  <a:srgbClr val="5C77B9"/>
                </a:solidFill>
                <a:latin typeface="Montserrat Bold"/>
                <a:ea typeface="Montserrat Bold"/>
                <a:cs typeface="Montserrat Bold"/>
                <a:sym typeface="Montserrat Bold"/>
              </a:rPr>
              <a:t>POSITIVE ASPECTS</a:t>
            </a:r>
          </a:p>
        </p:txBody>
      </p:sp>
      <p:sp>
        <p:nvSpPr>
          <p:cNvPr name="TextBox 19" id="19"/>
          <p:cNvSpPr txBox="true"/>
          <p:nvPr/>
        </p:nvSpPr>
        <p:spPr>
          <a:xfrm rot="0">
            <a:off x="6484698" y="2942076"/>
            <a:ext cx="5280503" cy="372618"/>
          </a:xfrm>
          <a:prstGeom prst="rect">
            <a:avLst/>
          </a:prstGeom>
        </p:spPr>
        <p:txBody>
          <a:bodyPr anchor="t" rtlCol="false" tIns="0" lIns="0" bIns="0" rIns="0">
            <a:spAutoFit/>
          </a:bodyPr>
          <a:lstStyle/>
          <a:p>
            <a:pPr algn="ctr">
              <a:lnSpc>
                <a:spcPts val="2871"/>
              </a:lnSpc>
            </a:pPr>
            <a:r>
              <a:rPr lang="en-US" b="true" sz="2900">
                <a:solidFill>
                  <a:srgbClr val="5C77B9"/>
                </a:solidFill>
                <a:latin typeface="Montserrat Bold"/>
                <a:ea typeface="Montserrat Bold"/>
                <a:cs typeface="Montserrat Bold"/>
                <a:sym typeface="Montserrat Bold"/>
              </a:rPr>
              <a:t>DIGITAL PLATFORMS</a:t>
            </a:r>
          </a:p>
        </p:txBody>
      </p:sp>
      <p:sp>
        <p:nvSpPr>
          <p:cNvPr name="TextBox 20" id="20"/>
          <p:cNvSpPr txBox="true"/>
          <p:nvPr/>
        </p:nvSpPr>
        <p:spPr>
          <a:xfrm rot="0">
            <a:off x="6586418" y="4430338"/>
            <a:ext cx="5178783" cy="3143250"/>
          </a:xfrm>
          <a:prstGeom prst="rect">
            <a:avLst/>
          </a:prstGeom>
        </p:spPr>
        <p:txBody>
          <a:bodyPr anchor="t" rtlCol="false" tIns="0" lIns="0" bIns="0" rIns="0">
            <a:spAutoFit/>
          </a:bodyPr>
          <a:lstStyle/>
          <a:p>
            <a:pPr algn="l">
              <a:lnSpc>
                <a:spcPts val="2520"/>
              </a:lnSpc>
            </a:pPr>
            <a:r>
              <a:rPr lang="en-US" sz="2100">
                <a:solidFill>
                  <a:srgbClr val="000000"/>
                </a:solidFill>
                <a:latin typeface="Montserrat"/>
                <a:ea typeface="Montserrat"/>
                <a:cs typeface="Montserrat"/>
                <a:sym typeface="Montserrat"/>
              </a:rPr>
              <a:t>Several partners, especially newer ones, have expressed </a:t>
            </a:r>
            <a:r>
              <a:rPr lang="en-US" sz="2100" b="true">
                <a:solidFill>
                  <a:srgbClr val="4F6AB3"/>
                </a:solidFill>
                <a:latin typeface="Montserrat Bold"/>
                <a:ea typeface="Montserrat Bold"/>
                <a:cs typeface="Montserrat Bold"/>
                <a:sym typeface="Montserrat Bold"/>
              </a:rPr>
              <a:t>neutral or mixed satisfaction with the digital platforms (intranet, website)</a:t>
            </a:r>
            <a:r>
              <a:rPr lang="en-US" sz="2100">
                <a:solidFill>
                  <a:srgbClr val="000000"/>
                </a:solidFill>
                <a:latin typeface="Montserrat"/>
                <a:ea typeface="Montserrat"/>
                <a:cs typeface="Montserrat"/>
                <a:sym typeface="Montserrat"/>
              </a:rPr>
              <a:t>. This suggests that IESF can improve the user experience, accessibility, and functionality of its digital tools to make them more intuitive and useful, particularly for new partners.</a:t>
            </a:r>
          </a:p>
          <a:p>
            <a:pPr algn="l">
              <a:lnSpc>
                <a:spcPts val="2520"/>
              </a:lnSpc>
            </a:pPr>
          </a:p>
        </p:txBody>
      </p:sp>
      <p:sp>
        <p:nvSpPr>
          <p:cNvPr name="TextBox 21" id="21"/>
          <p:cNvSpPr txBox="true"/>
          <p:nvPr/>
        </p:nvSpPr>
        <p:spPr>
          <a:xfrm rot="0">
            <a:off x="12700816" y="4430338"/>
            <a:ext cx="4733394" cy="2828925"/>
          </a:xfrm>
          <a:prstGeom prst="rect">
            <a:avLst/>
          </a:prstGeom>
        </p:spPr>
        <p:txBody>
          <a:bodyPr anchor="t" rtlCol="false" tIns="0" lIns="0" bIns="0" rIns="0">
            <a:spAutoFit/>
          </a:bodyPr>
          <a:lstStyle/>
          <a:p>
            <a:pPr algn="l">
              <a:lnSpc>
                <a:spcPts val="2520"/>
              </a:lnSpc>
            </a:pPr>
            <a:r>
              <a:rPr lang="en-US" sz="2100">
                <a:solidFill>
                  <a:srgbClr val="000000"/>
                </a:solidFill>
                <a:latin typeface="Montserrat"/>
                <a:ea typeface="Montserrat"/>
                <a:cs typeface="Montserrat"/>
                <a:sym typeface="Montserrat"/>
              </a:rPr>
              <a:t>Offer </a:t>
            </a:r>
            <a:r>
              <a:rPr lang="en-US" sz="2100" b="true">
                <a:solidFill>
                  <a:srgbClr val="5C77B9"/>
                </a:solidFill>
                <a:latin typeface="Montserrat Bold"/>
                <a:ea typeface="Montserrat Bold"/>
                <a:cs typeface="Montserrat Bold"/>
                <a:sym typeface="Montserrat Bold"/>
              </a:rPr>
              <a:t>onboarding or training for new partners</a:t>
            </a:r>
            <a:r>
              <a:rPr lang="en-US" sz="2100">
                <a:solidFill>
                  <a:srgbClr val="000000"/>
                </a:solidFill>
                <a:latin typeface="Montserrat"/>
                <a:ea typeface="Montserrat"/>
                <a:cs typeface="Montserrat"/>
                <a:sym typeface="Montserrat"/>
              </a:rPr>
              <a:t> on how to best use the digital platforms.</a:t>
            </a:r>
          </a:p>
          <a:p>
            <a:pPr algn="l">
              <a:lnSpc>
                <a:spcPts val="2520"/>
              </a:lnSpc>
            </a:pPr>
          </a:p>
          <a:p>
            <a:pPr algn="l">
              <a:lnSpc>
                <a:spcPts val="2520"/>
              </a:lnSpc>
            </a:pPr>
            <a:r>
              <a:rPr lang="en-US" sz="2100" b="true">
                <a:solidFill>
                  <a:srgbClr val="5C77B9"/>
                </a:solidFill>
                <a:latin typeface="Montserrat Bold"/>
                <a:ea typeface="Montserrat Bold"/>
                <a:cs typeface="Montserrat Bold"/>
                <a:sym typeface="Montserrat Bold"/>
              </a:rPr>
              <a:t>Regular updates</a:t>
            </a:r>
            <a:r>
              <a:rPr lang="en-US" sz="2100">
                <a:solidFill>
                  <a:srgbClr val="000000"/>
                </a:solidFill>
                <a:latin typeface="Montserrat"/>
                <a:ea typeface="Montserrat"/>
                <a:cs typeface="Montserrat"/>
                <a:sym typeface="Montserrat"/>
              </a:rPr>
              <a:t> or enhancements to ensure platforms stay user-friendly and effective.</a:t>
            </a:r>
          </a:p>
          <a:p>
            <a:pPr algn="l">
              <a:lnSpc>
                <a:spcPts val="2520"/>
              </a:lnSpc>
            </a:pPr>
          </a:p>
        </p:txBody>
      </p:sp>
      <p:sp>
        <p:nvSpPr>
          <p:cNvPr name="TextBox 22" id="22"/>
          <p:cNvSpPr txBox="true"/>
          <p:nvPr/>
        </p:nvSpPr>
        <p:spPr>
          <a:xfrm rot="0">
            <a:off x="12644100" y="2942076"/>
            <a:ext cx="5260965" cy="372618"/>
          </a:xfrm>
          <a:prstGeom prst="rect">
            <a:avLst/>
          </a:prstGeom>
        </p:spPr>
        <p:txBody>
          <a:bodyPr anchor="t" rtlCol="false" tIns="0" lIns="0" bIns="0" rIns="0">
            <a:spAutoFit/>
          </a:bodyPr>
          <a:lstStyle/>
          <a:p>
            <a:pPr algn="ctr">
              <a:lnSpc>
                <a:spcPts val="2871"/>
              </a:lnSpc>
            </a:pPr>
            <a:r>
              <a:rPr lang="en-US" b="true" sz="2900">
                <a:solidFill>
                  <a:srgbClr val="5C77B9"/>
                </a:solidFill>
                <a:latin typeface="Montserrat Bold"/>
                <a:ea typeface="Montserrat Bold"/>
                <a:cs typeface="Montserrat Bold"/>
                <a:sym typeface="Montserrat Bold"/>
              </a:rPr>
              <a:t>IMPROVEMENTS</a:t>
            </a:r>
          </a:p>
        </p:txBody>
      </p:sp>
      <p:sp>
        <p:nvSpPr>
          <p:cNvPr name="TextBox 23" id="23"/>
          <p:cNvSpPr txBox="true"/>
          <p:nvPr/>
        </p:nvSpPr>
        <p:spPr>
          <a:xfrm rot="0">
            <a:off x="3567088" y="676275"/>
            <a:ext cx="13485970" cy="714375"/>
          </a:xfrm>
          <a:prstGeom prst="rect">
            <a:avLst/>
          </a:prstGeom>
        </p:spPr>
        <p:txBody>
          <a:bodyPr anchor="t" rtlCol="false" tIns="0" lIns="0" bIns="0" rIns="0">
            <a:spAutoFit/>
          </a:bodyPr>
          <a:lstStyle/>
          <a:p>
            <a:pPr algn="l">
              <a:lnSpc>
                <a:spcPts val="5759"/>
              </a:lnSpc>
              <a:spcBef>
                <a:spcPct val="0"/>
              </a:spcBef>
            </a:pPr>
            <a:r>
              <a:rPr lang="en-US" b="true" sz="4800">
                <a:solidFill>
                  <a:srgbClr val="FFFFFF"/>
                </a:solidFill>
                <a:latin typeface="Montserrat Bold"/>
                <a:ea typeface="Montserrat Bold"/>
                <a:cs typeface="Montserrat Bold"/>
                <a:sym typeface="Montserrat Bold"/>
              </a:rPr>
              <a:t>Digital presence and support </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sp>
        <p:nvSpPr>
          <p:cNvPr name="Freeform 3" id="3"/>
          <p:cNvSpPr/>
          <p:nvPr/>
        </p:nvSpPr>
        <p:spPr>
          <a:xfrm flipH="false" flipV="false" rot="0">
            <a:off x="11574279" y="-271346"/>
            <a:ext cx="3564022" cy="4660759"/>
          </a:xfrm>
          <a:custGeom>
            <a:avLst/>
            <a:gdLst/>
            <a:ahLst/>
            <a:cxnLst/>
            <a:rect r="r" b="b" t="t" l="l"/>
            <a:pathLst>
              <a:path h="4660759" w="3564022">
                <a:moveTo>
                  <a:pt x="0" y="0"/>
                </a:moveTo>
                <a:lnTo>
                  <a:pt x="3564022" y="0"/>
                </a:lnTo>
                <a:lnTo>
                  <a:pt x="3564022" y="4660758"/>
                </a:lnTo>
                <a:lnTo>
                  <a:pt x="0" y="4660758"/>
                </a:lnTo>
                <a:lnTo>
                  <a:pt x="0" y="0"/>
                </a:lnTo>
                <a:close/>
              </a:path>
            </a:pathLst>
          </a:custGeom>
          <a:blipFill>
            <a:blip r:embed="rId2"/>
            <a:stretch>
              <a:fillRect l="-17811" t="-14089" r="-126" b="0"/>
            </a:stretch>
          </a:blipFill>
        </p:spPr>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TextBox 9" id="9"/>
          <p:cNvSpPr txBox="true"/>
          <p:nvPr/>
        </p:nvSpPr>
        <p:spPr>
          <a:xfrm rot="0">
            <a:off x="1029342" y="967250"/>
            <a:ext cx="8879529" cy="1745788"/>
          </a:xfrm>
          <a:prstGeom prst="rect">
            <a:avLst/>
          </a:prstGeom>
        </p:spPr>
        <p:txBody>
          <a:bodyPr anchor="t" rtlCol="false" tIns="0" lIns="0" bIns="0" rIns="0">
            <a:spAutoFit/>
          </a:bodyPr>
          <a:lstStyle/>
          <a:p>
            <a:pPr algn="l">
              <a:lnSpc>
                <a:spcPts val="4566"/>
              </a:lnSpc>
            </a:pPr>
            <a:r>
              <a:rPr lang="en-US" b="true" sz="4806">
                <a:solidFill>
                  <a:srgbClr val="5C77B9"/>
                </a:solidFill>
                <a:latin typeface="Montserrat Bold"/>
                <a:ea typeface="Montserrat Bold"/>
                <a:cs typeface="Montserrat Bold"/>
                <a:sym typeface="Montserrat Bold"/>
              </a:rPr>
              <a:t>PROFESSIONAL DEVELOPMENT </a:t>
            </a:r>
            <a:r>
              <a:rPr lang="en-US" b="true" sz="4806">
                <a:solidFill>
                  <a:srgbClr val="5C77B9"/>
                </a:solidFill>
                <a:latin typeface="Montserrat Bold"/>
                <a:ea typeface="Montserrat Bold"/>
                <a:cs typeface="Montserrat Bold"/>
                <a:sym typeface="Montserrat Bold"/>
              </a:rPr>
              <a:t> </a:t>
            </a:r>
          </a:p>
          <a:p>
            <a:pPr algn="l">
              <a:lnSpc>
                <a:spcPts val="4566"/>
              </a:lnSpc>
            </a:pPr>
            <a:r>
              <a:rPr lang="en-US" sz="4806">
                <a:solidFill>
                  <a:srgbClr val="000000"/>
                </a:solidFill>
                <a:latin typeface="Montserrat Light"/>
                <a:ea typeface="Montserrat Light"/>
                <a:cs typeface="Montserrat Light"/>
                <a:sym typeface="Montserrat Light"/>
              </a:rPr>
              <a:t>OPPORTUNITIES</a:t>
            </a:r>
          </a:p>
        </p:txBody>
      </p:sp>
      <p:sp>
        <p:nvSpPr>
          <p:cNvPr name="Freeform 10" id="10"/>
          <p:cNvSpPr/>
          <p:nvPr/>
        </p:nvSpPr>
        <p:spPr>
          <a:xfrm flipH="false" flipV="false" rot="0">
            <a:off x="14993752" y="4202193"/>
            <a:ext cx="3533088" cy="4576047"/>
          </a:xfrm>
          <a:custGeom>
            <a:avLst/>
            <a:gdLst/>
            <a:ahLst/>
            <a:cxnLst/>
            <a:rect r="r" b="b" t="t" l="l"/>
            <a:pathLst>
              <a:path h="4576047" w="3533088">
                <a:moveTo>
                  <a:pt x="0" y="0"/>
                </a:moveTo>
                <a:lnTo>
                  <a:pt x="3533089" y="0"/>
                </a:lnTo>
                <a:lnTo>
                  <a:pt x="3533089" y="4576047"/>
                </a:lnTo>
                <a:lnTo>
                  <a:pt x="0" y="4576047"/>
                </a:lnTo>
                <a:lnTo>
                  <a:pt x="0" y="0"/>
                </a:lnTo>
                <a:close/>
              </a:path>
            </a:pathLst>
          </a:custGeom>
          <a:blipFill>
            <a:blip r:embed="rId4"/>
            <a:stretch>
              <a:fillRect l="0" t="0" r="0" b="-2944"/>
            </a:stretch>
          </a:blipFill>
        </p:spPr>
      </p:sp>
      <p:sp>
        <p:nvSpPr>
          <p:cNvPr name="Freeform 11" id="11"/>
          <p:cNvSpPr/>
          <p:nvPr/>
        </p:nvSpPr>
        <p:spPr>
          <a:xfrm flipH="false" flipV="false" rot="0">
            <a:off x="15138301" y="-2001768"/>
            <a:ext cx="3976841" cy="6203961"/>
          </a:xfrm>
          <a:custGeom>
            <a:avLst/>
            <a:gdLst/>
            <a:ahLst/>
            <a:cxnLst/>
            <a:rect r="r" b="b" t="t" l="l"/>
            <a:pathLst>
              <a:path h="6203961" w="3976841">
                <a:moveTo>
                  <a:pt x="0" y="0"/>
                </a:moveTo>
                <a:lnTo>
                  <a:pt x="3976842" y="0"/>
                </a:lnTo>
                <a:lnTo>
                  <a:pt x="3976842" y="6203961"/>
                </a:lnTo>
                <a:lnTo>
                  <a:pt x="0" y="6203961"/>
                </a:lnTo>
                <a:lnTo>
                  <a:pt x="0" y="0"/>
                </a:lnTo>
                <a:close/>
              </a:path>
            </a:pathLst>
          </a:custGeom>
          <a:blipFill>
            <a:blip r:embed="rId5"/>
            <a:stretch>
              <a:fillRect l="-32822" t="0" r="0" b="-13522"/>
            </a:stretch>
          </a:blipFill>
        </p:spPr>
      </p:sp>
      <p:sp>
        <p:nvSpPr>
          <p:cNvPr name="Freeform 12" id="12"/>
          <p:cNvSpPr/>
          <p:nvPr/>
        </p:nvSpPr>
        <p:spPr>
          <a:xfrm flipH="false" flipV="false" rot="0">
            <a:off x="11574279" y="4202193"/>
            <a:ext cx="3564022" cy="4576047"/>
          </a:xfrm>
          <a:custGeom>
            <a:avLst/>
            <a:gdLst/>
            <a:ahLst/>
            <a:cxnLst/>
            <a:rect r="r" b="b" t="t" l="l"/>
            <a:pathLst>
              <a:path h="4576047" w="3564022">
                <a:moveTo>
                  <a:pt x="0" y="0"/>
                </a:moveTo>
                <a:lnTo>
                  <a:pt x="3564022" y="0"/>
                </a:lnTo>
                <a:lnTo>
                  <a:pt x="3564022" y="4576047"/>
                </a:lnTo>
                <a:lnTo>
                  <a:pt x="0" y="4576047"/>
                </a:lnTo>
                <a:lnTo>
                  <a:pt x="0" y="0"/>
                </a:lnTo>
                <a:close/>
              </a:path>
            </a:pathLst>
          </a:custGeom>
          <a:blipFill>
            <a:blip r:embed="rId6"/>
            <a:stretch>
              <a:fillRect l="-13994" t="-9787" r="0" b="-8590"/>
            </a:stretch>
          </a:blipFill>
        </p:spPr>
      </p:sp>
      <p:sp>
        <p:nvSpPr>
          <p:cNvPr name="TextBox 13" id="13"/>
          <p:cNvSpPr txBox="true"/>
          <p:nvPr/>
        </p:nvSpPr>
        <p:spPr>
          <a:xfrm rot="0">
            <a:off x="1029342" y="3426231"/>
            <a:ext cx="10020759" cy="4400550"/>
          </a:xfrm>
          <a:prstGeom prst="rect">
            <a:avLst/>
          </a:prstGeom>
        </p:spPr>
        <p:txBody>
          <a:bodyPr anchor="t" rtlCol="false" tIns="0" lIns="0" bIns="0" rIns="0">
            <a:spAutoFit/>
          </a:bodyPr>
          <a:lstStyle/>
          <a:p>
            <a:pPr algn="l">
              <a:lnSpc>
                <a:spcPts val="2520"/>
              </a:lnSpc>
            </a:pPr>
            <a:r>
              <a:rPr lang="en-US" sz="2100">
                <a:solidFill>
                  <a:srgbClr val="000000"/>
                </a:solidFill>
                <a:latin typeface="Montserrat"/>
                <a:ea typeface="Montserrat"/>
                <a:cs typeface="Montserrat"/>
                <a:sym typeface="Montserrat"/>
              </a:rPr>
              <a:t>Professional development is </a:t>
            </a:r>
            <a:r>
              <a:rPr lang="en-US" sz="2100" b="true">
                <a:solidFill>
                  <a:srgbClr val="4F6AB3"/>
                </a:solidFill>
                <a:latin typeface="Montserrat Bold"/>
                <a:ea typeface="Montserrat Bold"/>
                <a:cs typeface="Montserrat Bold"/>
                <a:sym typeface="Montserrat Bold"/>
              </a:rPr>
              <a:t>highly valued</a:t>
            </a:r>
            <a:r>
              <a:rPr lang="en-US" sz="2100">
                <a:solidFill>
                  <a:srgbClr val="000000"/>
                </a:solidFill>
                <a:latin typeface="Montserrat"/>
                <a:ea typeface="Montserrat"/>
                <a:cs typeface="Montserrat"/>
                <a:sym typeface="Montserrat"/>
              </a:rPr>
              <a:t> by</a:t>
            </a:r>
            <a:r>
              <a:rPr lang="en-US" sz="2100">
                <a:solidFill>
                  <a:srgbClr val="000000"/>
                </a:solidFill>
                <a:latin typeface="Montserrat"/>
                <a:ea typeface="Montserrat"/>
                <a:cs typeface="Montserrat"/>
                <a:sym typeface="Montserrat"/>
              </a:rPr>
              <a:t> long-term partners.</a:t>
            </a:r>
          </a:p>
          <a:p>
            <a:pPr algn="l">
              <a:lnSpc>
                <a:spcPts val="2520"/>
              </a:lnSpc>
            </a:pPr>
          </a:p>
          <a:p>
            <a:pPr algn="l">
              <a:lnSpc>
                <a:spcPts val="2520"/>
              </a:lnSpc>
            </a:pPr>
            <a:r>
              <a:rPr lang="en-US" sz="2100">
                <a:solidFill>
                  <a:srgbClr val="000000"/>
                </a:solidFill>
                <a:latin typeface="Montserrat"/>
                <a:ea typeface="Montserrat"/>
                <a:cs typeface="Montserrat"/>
                <a:sym typeface="Montserrat"/>
              </a:rPr>
              <a:t>Newer partners show mixed responses, suggesting the need for </a:t>
            </a:r>
            <a:r>
              <a:rPr lang="en-US" sz="2100" b="true">
                <a:solidFill>
                  <a:srgbClr val="4F6AB3"/>
                </a:solidFill>
                <a:latin typeface="Montserrat Bold"/>
                <a:ea typeface="Montserrat Bold"/>
                <a:cs typeface="Montserrat Bold"/>
                <a:sym typeface="Montserrat Bold"/>
              </a:rPr>
              <a:t>tailored development programs</a:t>
            </a:r>
            <a:r>
              <a:rPr lang="en-US" sz="2100">
                <a:solidFill>
                  <a:srgbClr val="000000"/>
                </a:solidFill>
                <a:latin typeface="Montserrat"/>
                <a:ea typeface="Montserrat"/>
                <a:cs typeface="Montserrat"/>
                <a:sym typeface="Montserrat"/>
              </a:rPr>
              <a:t>.</a:t>
            </a:r>
          </a:p>
          <a:p>
            <a:pPr algn="l">
              <a:lnSpc>
                <a:spcPts val="2520"/>
              </a:lnSpc>
            </a:pPr>
          </a:p>
          <a:p>
            <a:pPr algn="l">
              <a:lnSpc>
                <a:spcPts val="2520"/>
              </a:lnSpc>
            </a:pPr>
            <a:r>
              <a:rPr lang="en-US" sz="2100">
                <a:solidFill>
                  <a:srgbClr val="000000"/>
                </a:solidFill>
                <a:latin typeface="Montserrat"/>
                <a:ea typeface="Montserrat"/>
                <a:cs typeface="Montserrat"/>
                <a:sym typeface="Montserrat"/>
              </a:rPr>
              <a:t>IESF can </a:t>
            </a:r>
            <a:r>
              <a:rPr lang="en-US" sz="2100" b="true">
                <a:solidFill>
                  <a:srgbClr val="4F6AB3"/>
                </a:solidFill>
                <a:latin typeface="Montserrat Bold"/>
                <a:ea typeface="Montserrat Bold"/>
                <a:cs typeface="Montserrat Bold"/>
                <a:sym typeface="Montserrat Bold"/>
              </a:rPr>
              <a:t>enhance learning resources</a:t>
            </a:r>
            <a:r>
              <a:rPr lang="en-US" sz="2100">
                <a:solidFill>
                  <a:srgbClr val="000000"/>
                </a:solidFill>
                <a:latin typeface="Montserrat"/>
                <a:ea typeface="Montserrat"/>
                <a:cs typeface="Montserrat"/>
                <a:sym typeface="Montserrat"/>
              </a:rPr>
              <a:t> for different tenure stages:</a:t>
            </a:r>
          </a:p>
          <a:p>
            <a:pPr algn="l">
              <a:lnSpc>
                <a:spcPts val="2520"/>
              </a:lnSpc>
            </a:pPr>
          </a:p>
          <a:p>
            <a:pPr algn="l" marL="453390" indent="-226695" lvl="1">
              <a:lnSpc>
                <a:spcPts val="2520"/>
              </a:lnSpc>
              <a:buFont typeface="Arial"/>
              <a:buChar char="•"/>
            </a:pPr>
            <a:r>
              <a:rPr lang="en-US" sz="2100">
                <a:solidFill>
                  <a:srgbClr val="000000"/>
                </a:solidFill>
                <a:latin typeface="Montserrat"/>
                <a:ea typeface="Montserrat"/>
                <a:cs typeface="Montserrat"/>
                <a:sym typeface="Montserrat"/>
              </a:rPr>
              <a:t>Develop different tracks (e.g., "New Partner Track," "Experienced Partner Track") to provide relevant content based on tenure.</a:t>
            </a:r>
          </a:p>
          <a:p>
            <a:pPr algn="l" marL="453390" indent="-226695" lvl="1">
              <a:lnSpc>
                <a:spcPts val="2520"/>
              </a:lnSpc>
              <a:buFont typeface="Arial"/>
              <a:buChar char="•"/>
            </a:pPr>
            <a:r>
              <a:rPr lang="en-US" sz="2100">
                <a:solidFill>
                  <a:srgbClr val="000000"/>
                </a:solidFill>
                <a:latin typeface="Montserrat"/>
                <a:ea typeface="Montserrat"/>
                <a:cs typeface="Montserrat"/>
                <a:sym typeface="Montserrat"/>
              </a:rPr>
              <a:t>Emphasize </a:t>
            </a:r>
            <a:r>
              <a:rPr lang="en-US" sz="2100">
                <a:solidFill>
                  <a:srgbClr val="000000"/>
                </a:solidFill>
                <a:latin typeface="Montserrat"/>
                <a:ea typeface="Montserrat"/>
                <a:cs typeface="Montserrat"/>
                <a:sym typeface="Montserrat"/>
              </a:rPr>
              <a:t>mentorship programs where long-term partners can share their experiences and knowledge with newer members.</a:t>
            </a:r>
          </a:p>
          <a:p>
            <a:pPr algn="l" marL="453390" indent="-226695" lvl="1">
              <a:lnSpc>
                <a:spcPts val="2520"/>
              </a:lnSpc>
              <a:buFont typeface="Arial"/>
              <a:buChar char="•"/>
            </a:pPr>
            <a:r>
              <a:rPr lang="en-US" sz="2100">
                <a:solidFill>
                  <a:srgbClr val="000000"/>
                </a:solidFill>
                <a:latin typeface="Montserrat"/>
                <a:ea typeface="Montserrat"/>
                <a:cs typeface="Montserrat"/>
                <a:sym typeface="Montserrat"/>
              </a:rPr>
              <a:t>Increase access to webinars, masterclasses, and industry-specific case studies to cater to partners at all stages of their careers.</a:t>
            </a:r>
          </a:p>
          <a:p>
            <a:pPr algn="l">
              <a:lnSpc>
                <a:spcPts val="2520"/>
              </a:lnSpc>
            </a:pP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2"/>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3972649" y="8377996"/>
            <a:ext cx="3295743" cy="362144"/>
            <a:chOff x="0" y="0"/>
            <a:chExt cx="1914632" cy="210384"/>
          </a:xfrm>
        </p:grpSpPr>
        <p:sp>
          <p:nvSpPr>
            <p:cNvPr name="Freeform 10" id="10"/>
            <p:cNvSpPr/>
            <p:nvPr/>
          </p:nvSpPr>
          <p:spPr>
            <a:xfrm flipH="false" flipV="false" rot="0">
              <a:off x="0" y="0"/>
              <a:ext cx="1914652" cy="210368"/>
            </a:xfrm>
            <a:custGeom>
              <a:avLst/>
              <a:gdLst/>
              <a:ahLst/>
              <a:cxnLst/>
              <a:rect r="r" b="b" t="t" l="l"/>
              <a:pathLst>
                <a:path h="210368" w="1914652">
                  <a:moveTo>
                    <a:pt x="0" y="0"/>
                  </a:moveTo>
                  <a:lnTo>
                    <a:pt x="1914652" y="0"/>
                  </a:lnTo>
                  <a:lnTo>
                    <a:pt x="1914652" y="210368"/>
                  </a:lnTo>
                  <a:lnTo>
                    <a:pt x="0" y="210368"/>
                  </a:lnTo>
                  <a:close/>
                </a:path>
              </a:pathLst>
            </a:custGeom>
            <a:solidFill>
              <a:srgbClr val="2D3A5F"/>
            </a:solidFill>
          </p:spPr>
        </p:sp>
      </p:grpSp>
      <p:sp>
        <p:nvSpPr>
          <p:cNvPr name="TextBox 11" id="11"/>
          <p:cNvSpPr txBox="true"/>
          <p:nvPr/>
        </p:nvSpPr>
        <p:spPr>
          <a:xfrm rot="0">
            <a:off x="4092390" y="8435052"/>
            <a:ext cx="8380363" cy="267081"/>
          </a:xfrm>
          <a:prstGeom prst="rect">
            <a:avLst/>
          </a:prstGeom>
        </p:spPr>
        <p:txBody>
          <a:bodyPr anchor="t" rtlCol="false" tIns="0" lIns="0" bIns="0" rIns="0">
            <a:spAutoFit/>
          </a:bodyPr>
          <a:lstStyle/>
          <a:p>
            <a:pPr algn="l">
              <a:lnSpc>
                <a:spcPts val="2052"/>
              </a:lnSpc>
            </a:pPr>
            <a:r>
              <a:rPr lang="en-US" sz="1900" b="true">
                <a:solidFill>
                  <a:srgbClr val="FFFFFF"/>
                </a:solidFill>
                <a:latin typeface="Montserrat Bold"/>
                <a:ea typeface="Montserrat Bold"/>
                <a:cs typeface="Montserrat Bold"/>
                <a:sym typeface="Montserrat Bold"/>
              </a:rPr>
              <a:t>AGM SINGAPORE 2023</a:t>
            </a:r>
          </a:p>
        </p:txBody>
      </p:sp>
      <p:sp>
        <p:nvSpPr>
          <p:cNvPr name="Freeform 12" id="12"/>
          <p:cNvSpPr/>
          <p:nvPr/>
        </p:nvSpPr>
        <p:spPr>
          <a:xfrm flipH="false" flipV="false" rot="0">
            <a:off x="0" y="2004577"/>
            <a:ext cx="9144000" cy="6793563"/>
          </a:xfrm>
          <a:custGeom>
            <a:avLst/>
            <a:gdLst/>
            <a:ahLst/>
            <a:cxnLst/>
            <a:rect r="r" b="b" t="t" l="l"/>
            <a:pathLst>
              <a:path h="6793563" w="9144000">
                <a:moveTo>
                  <a:pt x="0" y="0"/>
                </a:moveTo>
                <a:lnTo>
                  <a:pt x="9144000" y="0"/>
                </a:lnTo>
                <a:lnTo>
                  <a:pt x="9144000" y="6793563"/>
                </a:lnTo>
                <a:lnTo>
                  <a:pt x="0" y="6793563"/>
                </a:lnTo>
                <a:lnTo>
                  <a:pt x="0" y="0"/>
                </a:lnTo>
                <a:close/>
              </a:path>
            </a:pathLst>
          </a:custGeom>
          <a:blipFill>
            <a:blip r:embed="rId4"/>
            <a:stretch>
              <a:fillRect l="-34873" t="-187207" r="-44943" b="-35500"/>
            </a:stretch>
          </a:blipFill>
        </p:spPr>
      </p:sp>
      <p:sp>
        <p:nvSpPr>
          <p:cNvPr name="TextBox 13" id="13"/>
          <p:cNvSpPr txBox="true"/>
          <p:nvPr/>
        </p:nvSpPr>
        <p:spPr>
          <a:xfrm rot="0">
            <a:off x="458731" y="657738"/>
            <a:ext cx="11995454" cy="1171575"/>
          </a:xfrm>
          <a:prstGeom prst="rect">
            <a:avLst/>
          </a:prstGeom>
        </p:spPr>
        <p:txBody>
          <a:bodyPr anchor="t" rtlCol="false" tIns="0" lIns="0" bIns="0" rIns="0">
            <a:spAutoFit/>
          </a:bodyPr>
          <a:lstStyle/>
          <a:p>
            <a:pPr algn="l">
              <a:lnSpc>
                <a:spcPts val="4559"/>
              </a:lnSpc>
            </a:pPr>
            <a:r>
              <a:rPr lang="en-US" sz="4800" b="true">
                <a:solidFill>
                  <a:srgbClr val="5C77B9"/>
                </a:solidFill>
                <a:latin typeface="Montserrat Bold"/>
                <a:ea typeface="Montserrat Bold"/>
                <a:cs typeface="Montserrat Bold"/>
                <a:sym typeface="Montserrat Bold"/>
              </a:rPr>
              <a:t>Networking Event Satisfaction</a:t>
            </a:r>
            <a:r>
              <a:rPr lang="en-US" b="true" sz="4800">
                <a:solidFill>
                  <a:srgbClr val="5C77B9"/>
                </a:solidFill>
                <a:latin typeface="Montserrat Bold"/>
                <a:ea typeface="Montserrat Bold"/>
                <a:cs typeface="Montserrat Bold"/>
                <a:sym typeface="Montserrat Bold"/>
              </a:rPr>
              <a:t> </a:t>
            </a:r>
          </a:p>
          <a:p>
            <a:pPr algn="l">
              <a:lnSpc>
                <a:spcPts val="4559"/>
              </a:lnSpc>
            </a:pPr>
          </a:p>
        </p:txBody>
      </p:sp>
      <p:sp>
        <p:nvSpPr>
          <p:cNvPr name="TextBox 14" id="14"/>
          <p:cNvSpPr txBox="true"/>
          <p:nvPr/>
        </p:nvSpPr>
        <p:spPr>
          <a:xfrm rot="0">
            <a:off x="9566750" y="2004577"/>
            <a:ext cx="8366527" cy="3962400"/>
          </a:xfrm>
          <a:prstGeom prst="rect">
            <a:avLst/>
          </a:prstGeom>
        </p:spPr>
        <p:txBody>
          <a:bodyPr anchor="t" rtlCol="false" tIns="0" lIns="0" bIns="0" rIns="0">
            <a:spAutoFit/>
          </a:bodyPr>
          <a:lstStyle/>
          <a:p>
            <a:pPr algn="l">
              <a:lnSpc>
                <a:spcPts val="2400"/>
              </a:lnSpc>
            </a:pPr>
          </a:p>
          <a:p>
            <a:pPr algn="l">
              <a:lnSpc>
                <a:spcPts val="2400"/>
              </a:lnSpc>
            </a:pPr>
          </a:p>
          <a:p>
            <a:pPr algn="l">
              <a:lnSpc>
                <a:spcPts val="2400"/>
              </a:lnSpc>
            </a:pPr>
            <a:r>
              <a:rPr lang="en-US" sz="2000" b="true">
                <a:solidFill>
                  <a:srgbClr val="5C77B9"/>
                </a:solidFill>
                <a:latin typeface="Montserrat Bold"/>
                <a:ea typeface="Montserrat Bold"/>
                <a:cs typeface="Montserrat Bold"/>
                <a:sym typeface="Montserrat Bold"/>
              </a:rPr>
              <a:t>In-Person Events</a:t>
            </a:r>
          </a:p>
          <a:p>
            <a:pPr algn="l">
              <a:lnSpc>
                <a:spcPts val="2400"/>
              </a:lnSpc>
            </a:pPr>
            <a:r>
              <a:rPr lang="en-US" sz="2000">
                <a:solidFill>
                  <a:srgbClr val="5C77B9"/>
                </a:solidFill>
                <a:latin typeface="Montserrat"/>
                <a:ea typeface="Montserrat"/>
                <a:cs typeface="Montserrat"/>
                <a:sym typeface="Montserrat"/>
              </a:rPr>
              <a:t>Long-term partners rate AGMs highly. </a:t>
            </a:r>
          </a:p>
          <a:p>
            <a:pPr algn="l">
              <a:lnSpc>
                <a:spcPts val="2400"/>
              </a:lnSpc>
            </a:pPr>
            <a:r>
              <a:rPr lang="en-US" sz="2000">
                <a:solidFill>
                  <a:srgbClr val="5C77B9"/>
                </a:solidFill>
                <a:latin typeface="Montserrat"/>
                <a:ea typeface="Montserrat"/>
                <a:cs typeface="Montserrat"/>
                <a:sym typeface="Montserrat"/>
              </a:rPr>
              <a:t>Newer partners express more neutral responses.</a:t>
            </a:r>
          </a:p>
          <a:p>
            <a:pPr algn="l">
              <a:lnSpc>
                <a:spcPts val="2400"/>
              </a:lnSpc>
            </a:pPr>
          </a:p>
          <a:p>
            <a:pPr algn="l">
              <a:lnSpc>
                <a:spcPts val="2400"/>
              </a:lnSpc>
            </a:pPr>
            <a:r>
              <a:rPr lang="en-US" sz="2000" b="true">
                <a:solidFill>
                  <a:srgbClr val="5C77B9"/>
                </a:solidFill>
                <a:latin typeface="Montserrat Bold"/>
                <a:ea typeface="Montserrat Bold"/>
                <a:cs typeface="Montserrat Bold"/>
                <a:sym typeface="Montserrat Bold"/>
              </a:rPr>
              <a:t>Online Events </a:t>
            </a:r>
          </a:p>
          <a:p>
            <a:pPr algn="l">
              <a:lnSpc>
                <a:spcPts val="2400"/>
              </a:lnSpc>
            </a:pPr>
            <a:r>
              <a:rPr lang="en-US" sz="2000">
                <a:solidFill>
                  <a:srgbClr val="5C77B9"/>
                </a:solidFill>
                <a:latin typeface="Montserrat"/>
                <a:ea typeface="Montserrat"/>
                <a:cs typeface="Montserrat"/>
                <a:sym typeface="Montserrat"/>
              </a:rPr>
              <a:t>Mid-term partners show the most satisfaction, but newer partners are positive and indicate a learning curve.</a:t>
            </a:r>
          </a:p>
          <a:p>
            <a:pPr algn="l">
              <a:lnSpc>
                <a:spcPts val="2400"/>
              </a:lnSpc>
            </a:pPr>
          </a:p>
          <a:p>
            <a:pPr algn="l">
              <a:lnSpc>
                <a:spcPts val="2400"/>
              </a:lnSpc>
            </a:pPr>
          </a:p>
          <a:p>
            <a:pPr algn="l">
              <a:lnSpc>
                <a:spcPts val="2400"/>
              </a:lnSpc>
            </a:pPr>
          </a:p>
          <a:p>
            <a:pPr algn="l">
              <a:lnSpc>
                <a:spcPts val="2400"/>
              </a:lnSpc>
            </a:pP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2"/>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9" id="9"/>
          <p:cNvSpPr/>
          <p:nvPr/>
        </p:nvSpPr>
        <p:spPr>
          <a:xfrm flipH="false" flipV="false" rot="0">
            <a:off x="9644759" y="0"/>
            <a:ext cx="12903788" cy="8794058"/>
          </a:xfrm>
          <a:custGeom>
            <a:avLst/>
            <a:gdLst/>
            <a:ahLst/>
            <a:cxnLst/>
            <a:rect r="r" b="b" t="t" l="l"/>
            <a:pathLst>
              <a:path h="8794058" w="12903788">
                <a:moveTo>
                  <a:pt x="0" y="0"/>
                </a:moveTo>
                <a:lnTo>
                  <a:pt x="12903787" y="0"/>
                </a:lnTo>
                <a:lnTo>
                  <a:pt x="12903787" y="8794058"/>
                </a:lnTo>
                <a:lnTo>
                  <a:pt x="0" y="8794058"/>
                </a:lnTo>
                <a:lnTo>
                  <a:pt x="0" y="0"/>
                </a:lnTo>
                <a:close/>
              </a:path>
            </a:pathLst>
          </a:custGeom>
          <a:blipFill>
            <a:blip r:embed="rId4">
              <a:alphaModFix amt="73000"/>
            </a:blip>
            <a:stretch>
              <a:fillRect l="-1779" t="0" r="-1779" b="-1336"/>
            </a:stretch>
          </a:blipFill>
        </p:spPr>
      </p:sp>
      <p:sp>
        <p:nvSpPr>
          <p:cNvPr name="TextBox 10" id="10"/>
          <p:cNvSpPr txBox="true"/>
          <p:nvPr/>
        </p:nvSpPr>
        <p:spPr>
          <a:xfrm rot="0">
            <a:off x="823081" y="2204747"/>
            <a:ext cx="7883269" cy="6663055"/>
          </a:xfrm>
          <a:prstGeom prst="rect">
            <a:avLst/>
          </a:prstGeom>
        </p:spPr>
        <p:txBody>
          <a:bodyPr anchor="t" rtlCol="false" tIns="0" lIns="0" bIns="0" rIns="0">
            <a:spAutoFit/>
          </a:bodyPr>
          <a:lstStyle/>
          <a:p>
            <a:pPr algn="l">
              <a:lnSpc>
                <a:spcPts val="2960"/>
              </a:lnSpc>
            </a:pPr>
            <a:r>
              <a:rPr lang="en-US" sz="2000">
                <a:solidFill>
                  <a:srgbClr val="000000"/>
                </a:solidFill>
                <a:latin typeface="Montserrat"/>
                <a:ea typeface="Montserrat"/>
                <a:cs typeface="Montserrat"/>
                <a:sym typeface="Montserrat"/>
              </a:rPr>
              <a:t>Long-term partners v</a:t>
            </a:r>
            <a:r>
              <a:rPr lang="en-US" sz="2000" b="true">
                <a:solidFill>
                  <a:srgbClr val="5C77B9"/>
                </a:solidFill>
                <a:latin typeface="Montserrat Bold"/>
                <a:ea typeface="Montserrat Bold"/>
                <a:cs typeface="Montserrat Bold"/>
                <a:sym typeface="Montserrat Bold"/>
              </a:rPr>
              <a:t>alue</a:t>
            </a:r>
            <a:r>
              <a:rPr lang="en-US" sz="2000" b="true">
                <a:solidFill>
                  <a:srgbClr val="5C77B9"/>
                </a:solidFill>
                <a:latin typeface="Montserrat Bold"/>
                <a:ea typeface="Montserrat Bold"/>
                <a:cs typeface="Montserrat Bold"/>
                <a:sym typeface="Montserrat Bold"/>
              </a:rPr>
              <a:t> the IESF Leadership Council's support.</a:t>
            </a:r>
          </a:p>
          <a:p>
            <a:pPr algn="l">
              <a:lnSpc>
                <a:spcPts val="2960"/>
              </a:lnSpc>
            </a:pPr>
          </a:p>
          <a:p>
            <a:pPr algn="l">
              <a:lnSpc>
                <a:spcPts val="2960"/>
              </a:lnSpc>
            </a:pPr>
            <a:r>
              <a:rPr lang="en-US" sz="2000">
                <a:solidFill>
                  <a:srgbClr val="000000"/>
                </a:solidFill>
                <a:latin typeface="Montserrat"/>
                <a:ea typeface="Montserrat"/>
                <a:cs typeface="Montserrat"/>
                <a:sym typeface="Montserrat"/>
              </a:rPr>
              <a:t>Newer and mid-term partners show more neutral or </a:t>
            </a:r>
            <a:r>
              <a:rPr lang="en-US" sz="2000" b="true">
                <a:solidFill>
                  <a:srgbClr val="4F6AB3"/>
                </a:solidFill>
                <a:latin typeface="Montserrat Bold"/>
                <a:ea typeface="Montserrat Bold"/>
                <a:cs typeface="Montserrat Bold"/>
                <a:sym typeface="Montserrat Bold"/>
              </a:rPr>
              <a:t>mixed opinions.</a:t>
            </a:r>
          </a:p>
          <a:p>
            <a:pPr algn="l">
              <a:lnSpc>
                <a:spcPts val="2960"/>
              </a:lnSpc>
            </a:pPr>
          </a:p>
          <a:p>
            <a:pPr algn="l">
              <a:lnSpc>
                <a:spcPts val="2960"/>
              </a:lnSpc>
            </a:pPr>
            <a:r>
              <a:rPr lang="en-US" sz="2000">
                <a:solidFill>
                  <a:srgbClr val="000000"/>
                </a:solidFill>
                <a:latin typeface="Montserrat"/>
                <a:ea typeface="Montserrat"/>
                <a:cs typeface="Montserrat"/>
                <a:sym typeface="Montserrat"/>
              </a:rPr>
              <a:t>Mentoring and clearer communication channels can enhance leadership support for all partners:</a:t>
            </a:r>
          </a:p>
          <a:p>
            <a:pPr algn="l">
              <a:lnSpc>
                <a:spcPts val="2960"/>
              </a:lnSpc>
            </a:pPr>
          </a:p>
          <a:p>
            <a:pPr algn="l" marL="431801" indent="-215900" lvl="1">
              <a:lnSpc>
                <a:spcPts val="2960"/>
              </a:lnSpc>
              <a:buFont typeface="Arial"/>
              <a:buChar char="•"/>
            </a:pPr>
            <a:r>
              <a:rPr lang="en-US" sz="2000">
                <a:solidFill>
                  <a:srgbClr val="000000"/>
                </a:solidFill>
                <a:latin typeface="Montserrat"/>
                <a:ea typeface="Montserrat"/>
                <a:cs typeface="Montserrat"/>
                <a:sym typeface="Montserrat"/>
              </a:rPr>
              <a:t>Emphasize the Mentorship Program for New and Mid-Term Partners</a:t>
            </a:r>
          </a:p>
          <a:p>
            <a:pPr algn="l" marL="431801" indent="-215900" lvl="1">
              <a:lnSpc>
                <a:spcPts val="2960"/>
              </a:lnSpc>
              <a:buFont typeface="Arial"/>
              <a:buChar char="•"/>
            </a:pPr>
            <a:r>
              <a:rPr lang="en-US" sz="2000">
                <a:solidFill>
                  <a:srgbClr val="000000"/>
                </a:solidFill>
                <a:latin typeface="Montserrat"/>
                <a:ea typeface="Montserrat"/>
                <a:cs typeface="Montserrat"/>
                <a:sym typeface="Montserrat"/>
              </a:rPr>
              <a:t>Increase the frequency of leadership updates, such as bi-monthly Q&amp;A sessions, newsletters, or direct outreach.</a:t>
            </a:r>
          </a:p>
          <a:p>
            <a:pPr algn="l" marL="431801" indent="-215900" lvl="1">
              <a:lnSpc>
                <a:spcPts val="2960"/>
              </a:lnSpc>
              <a:buFont typeface="Arial"/>
              <a:buChar char="•"/>
            </a:pPr>
            <a:r>
              <a:rPr lang="en-US" sz="2000">
                <a:solidFill>
                  <a:srgbClr val="000000"/>
                </a:solidFill>
                <a:latin typeface="Montserrat"/>
                <a:ea typeface="Montserrat"/>
                <a:cs typeface="Montserrat"/>
                <a:sym typeface="Montserrat"/>
              </a:rPr>
              <a:t>Create clearer channels for feedback and concerns, ensuring partners know how to engage with the leadership team.</a:t>
            </a:r>
          </a:p>
          <a:p>
            <a:pPr algn="l">
              <a:lnSpc>
                <a:spcPts val="2960"/>
              </a:lnSpc>
            </a:pPr>
          </a:p>
          <a:p>
            <a:pPr algn="l">
              <a:lnSpc>
                <a:spcPts val="2960"/>
              </a:lnSpc>
            </a:pPr>
          </a:p>
        </p:txBody>
      </p:sp>
      <p:sp>
        <p:nvSpPr>
          <p:cNvPr name="TextBox 11" id="11"/>
          <p:cNvSpPr txBox="true"/>
          <p:nvPr/>
        </p:nvSpPr>
        <p:spPr>
          <a:xfrm rot="0">
            <a:off x="823081" y="993556"/>
            <a:ext cx="10742772" cy="1171577"/>
          </a:xfrm>
          <a:prstGeom prst="rect">
            <a:avLst/>
          </a:prstGeom>
        </p:spPr>
        <p:txBody>
          <a:bodyPr anchor="t" rtlCol="false" tIns="0" lIns="0" bIns="0" rIns="0">
            <a:spAutoFit/>
          </a:bodyPr>
          <a:lstStyle/>
          <a:p>
            <a:pPr algn="l">
              <a:lnSpc>
                <a:spcPts val="4560"/>
              </a:lnSpc>
            </a:pPr>
            <a:r>
              <a:rPr lang="en-US" sz="4800" b="true">
                <a:solidFill>
                  <a:srgbClr val="5C77B9"/>
                </a:solidFill>
                <a:latin typeface="Montserrat Bold"/>
                <a:ea typeface="Montserrat Bold"/>
                <a:cs typeface="Montserrat Bold"/>
                <a:sym typeface="Montserrat Bold"/>
              </a:rPr>
              <a:t>LEADERSHIP SUPPORT</a:t>
            </a:r>
          </a:p>
          <a:p>
            <a:pPr algn="l">
              <a:lnSpc>
                <a:spcPts val="4560"/>
              </a:lnSpc>
            </a:pPr>
            <a:r>
              <a:rPr lang="en-US" sz="4800">
                <a:solidFill>
                  <a:srgbClr val="000000"/>
                </a:solidFill>
                <a:latin typeface="Montserrat Light"/>
                <a:ea typeface="Montserrat Light"/>
                <a:cs typeface="Montserrat Light"/>
                <a:sym typeface="Montserrat Light"/>
              </a:rPr>
              <a:t> </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54638" y="-139904"/>
            <a:ext cx="18442636" cy="2980366"/>
            <a:chOff x="0" y="0"/>
            <a:chExt cx="24590182" cy="3973821"/>
          </a:xfrm>
        </p:grpSpPr>
        <p:sp>
          <p:nvSpPr>
            <p:cNvPr name="Freeform 10" id="10"/>
            <p:cNvSpPr/>
            <p:nvPr/>
          </p:nvSpPr>
          <p:spPr>
            <a:xfrm flipH="false" flipV="false" rot="0">
              <a:off x="0" y="0"/>
              <a:ext cx="24590192" cy="3973818"/>
            </a:xfrm>
            <a:custGeom>
              <a:avLst/>
              <a:gdLst/>
              <a:ahLst/>
              <a:cxnLst/>
              <a:rect r="r" b="b" t="t" l="l"/>
              <a:pathLst>
                <a:path h="3973818" w="24590192">
                  <a:moveTo>
                    <a:pt x="0" y="0"/>
                  </a:moveTo>
                  <a:lnTo>
                    <a:pt x="24590192" y="0"/>
                  </a:lnTo>
                  <a:lnTo>
                    <a:pt x="24590192" y="3973818"/>
                  </a:lnTo>
                  <a:lnTo>
                    <a:pt x="0" y="3973818"/>
                  </a:lnTo>
                  <a:close/>
                </a:path>
              </a:pathLst>
            </a:custGeom>
            <a:solidFill>
              <a:srgbClr val="2D3A5F"/>
            </a:solidFill>
          </p:spPr>
        </p:sp>
      </p:grpSp>
      <p:grpSp>
        <p:nvGrpSpPr>
          <p:cNvPr name="Group 11" id="11"/>
          <p:cNvGrpSpPr/>
          <p:nvPr/>
        </p:nvGrpSpPr>
        <p:grpSpPr>
          <a:xfrm rot="0">
            <a:off x="0" y="2840462"/>
            <a:ext cx="4633133" cy="5937778"/>
            <a:chOff x="0" y="0"/>
            <a:chExt cx="1220249" cy="1563859"/>
          </a:xfrm>
        </p:grpSpPr>
        <p:sp>
          <p:nvSpPr>
            <p:cNvPr name="Freeform 12" id="12"/>
            <p:cNvSpPr/>
            <p:nvPr/>
          </p:nvSpPr>
          <p:spPr>
            <a:xfrm flipH="false" flipV="false" rot="0">
              <a:off x="0" y="0"/>
              <a:ext cx="1220249" cy="1563859"/>
            </a:xfrm>
            <a:custGeom>
              <a:avLst/>
              <a:gdLst/>
              <a:ahLst/>
              <a:cxnLst/>
              <a:rect r="r" b="b" t="t" l="l"/>
              <a:pathLst>
                <a:path h="1563859" w="1220249">
                  <a:moveTo>
                    <a:pt x="0" y="0"/>
                  </a:moveTo>
                  <a:lnTo>
                    <a:pt x="1220249" y="0"/>
                  </a:lnTo>
                  <a:lnTo>
                    <a:pt x="1220249" y="1563859"/>
                  </a:lnTo>
                  <a:lnTo>
                    <a:pt x="0" y="1563859"/>
                  </a:lnTo>
                  <a:close/>
                </a:path>
              </a:pathLst>
            </a:custGeom>
            <a:solidFill>
              <a:srgbClr val="FFFFFF"/>
            </a:solidFill>
          </p:spPr>
        </p:sp>
        <p:sp>
          <p:nvSpPr>
            <p:cNvPr name="TextBox 13" id="13"/>
            <p:cNvSpPr txBox="true"/>
            <p:nvPr/>
          </p:nvSpPr>
          <p:spPr>
            <a:xfrm>
              <a:off x="0" y="0"/>
              <a:ext cx="1220249" cy="1563859"/>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4598004" y="2840462"/>
            <a:ext cx="4586325" cy="5937778"/>
            <a:chOff x="0" y="0"/>
            <a:chExt cx="1207921" cy="1563859"/>
          </a:xfrm>
        </p:grpSpPr>
        <p:sp>
          <p:nvSpPr>
            <p:cNvPr name="Freeform 15" id="15"/>
            <p:cNvSpPr/>
            <p:nvPr/>
          </p:nvSpPr>
          <p:spPr>
            <a:xfrm flipH="false" flipV="false" rot="0">
              <a:off x="0" y="0"/>
              <a:ext cx="1207921" cy="1563859"/>
            </a:xfrm>
            <a:custGeom>
              <a:avLst/>
              <a:gdLst/>
              <a:ahLst/>
              <a:cxnLst/>
              <a:rect r="r" b="b" t="t" l="l"/>
              <a:pathLst>
                <a:path h="1563859" w="1207921">
                  <a:moveTo>
                    <a:pt x="0" y="0"/>
                  </a:moveTo>
                  <a:lnTo>
                    <a:pt x="1207921" y="0"/>
                  </a:lnTo>
                  <a:lnTo>
                    <a:pt x="1207921" y="1563859"/>
                  </a:lnTo>
                  <a:lnTo>
                    <a:pt x="0" y="1563859"/>
                  </a:lnTo>
                  <a:close/>
                </a:path>
              </a:pathLst>
            </a:custGeom>
            <a:solidFill>
              <a:srgbClr val="E1E1E1"/>
            </a:solidFill>
          </p:spPr>
        </p:sp>
        <p:sp>
          <p:nvSpPr>
            <p:cNvPr name="TextBox 16" id="16"/>
            <p:cNvSpPr txBox="true"/>
            <p:nvPr/>
          </p:nvSpPr>
          <p:spPr>
            <a:xfrm>
              <a:off x="0" y="0"/>
              <a:ext cx="1207921" cy="1563859"/>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9151744" y="2840462"/>
            <a:ext cx="4582515" cy="5937778"/>
            <a:chOff x="0" y="0"/>
            <a:chExt cx="1206918" cy="1563859"/>
          </a:xfrm>
        </p:grpSpPr>
        <p:sp>
          <p:nvSpPr>
            <p:cNvPr name="Freeform 18" id="18"/>
            <p:cNvSpPr/>
            <p:nvPr/>
          </p:nvSpPr>
          <p:spPr>
            <a:xfrm flipH="false" flipV="false" rot="0">
              <a:off x="0" y="0"/>
              <a:ext cx="1206918" cy="1563859"/>
            </a:xfrm>
            <a:custGeom>
              <a:avLst/>
              <a:gdLst/>
              <a:ahLst/>
              <a:cxnLst/>
              <a:rect r="r" b="b" t="t" l="l"/>
              <a:pathLst>
                <a:path h="1563859" w="1206918">
                  <a:moveTo>
                    <a:pt x="0" y="0"/>
                  </a:moveTo>
                  <a:lnTo>
                    <a:pt x="1206918" y="0"/>
                  </a:lnTo>
                  <a:lnTo>
                    <a:pt x="1206918" y="1563859"/>
                  </a:lnTo>
                  <a:lnTo>
                    <a:pt x="0" y="1563859"/>
                  </a:lnTo>
                  <a:close/>
                </a:path>
              </a:pathLst>
            </a:custGeom>
            <a:solidFill>
              <a:srgbClr val="5C77B9"/>
            </a:solidFill>
          </p:spPr>
        </p:sp>
        <p:sp>
          <p:nvSpPr>
            <p:cNvPr name="TextBox 19" id="19"/>
            <p:cNvSpPr txBox="true"/>
            <p:nvPr/>
          </p:nvSpPr>
          <p:spPr>
            <a:xfrm>
              <a:off x="0" y="0"/>
              <a:ext cx="1206918" cy="1563859"/>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13734259" y="2840462"/>
            <a:ext cx="4553740" cy="5937778"/>
            <a:chOff x="0" y="0"/>
            <a:chExt cx="1199339" cy="1563859"/>
          </a:xfrm>
        </p:grpSpPr>
        <p:sp>
          <p:nvSpPr>
            <p:cNvPr name="Freeform 21" id="21"/>
            <p:cNvSpPr/>
            <p:nvPr/>
          </p:nvSpPr>
          <p:spPr>
            <a:xfrm flipH="false" flipV="false" rot="0">
              <a:off x="0" y="0"/>
              <a:ext cx="1199339" cy="1563859"/>
            </a:xfrm>
            <a:custGeom>
              <a:avLst/>
              <a:gdLst/>
              <a:ahLst/>
              <a:cxnLst/>
              <a:rect r="r" b="b" t="t" l="l"/>
              <a:pathLst>
                <a:path h="1563859" w="1199339">
                  <a:moveTo>
                    <a:pt x="0" y="0"/>
                  </a:moveTo>
                  <a:lnTo>
                    <a:pt x="1199339" y="0"/>
                  </a:lnTo>
                  <a:lnTo>
                    <a:pt x="1199339" y="1563859"/>
                  </a:lnTo>
                  <a:lnTo>
                    <a:pt x="0" y="1563859"/>
                  </a:lnTo>
                  <a:close/>
                </a:path>
              </a:pathLst>
            </a:custGeom>
            <a:solidFill>
              <a:srgbClr val="E9EDF6"/>
            </a:solidFill>
          </p:spPr>
        </p:sp>
        <p:sp>
          <p:nvSpPr>
            <p:cNvPr name="TextBox 22" id="22"/>
            <p:cNvSpPr txBox="true"/>
            <p:nvPr/>
          </p:nvSpPr>
          <p:spPr>
            <a:xfrm>
              <a:off x="0" y="0"/>
              <a:ext cx="1199339" cy="1563859"/>
            </a:xfrm>
            <a:prstGeom prst="rect">
              <a:avLst/>
            </a:prstGeom>
          </p:spPr>
          <p:txBody>
            <a:bodyPr anchor="ctr" rtlCol="false" tIns="50800" lIns="50800" bIns="50800" rIns="50800"/>
            <a:lstStyle/>
            <a:p>
              <a:pPr algn="ctr">
                <a:lnSpc>
                  <a:spcPts val="2160"/>
                </a:lnSpc>
              </a:pPr>
            </a:p>
          </p:txBody>
        </p:sp>
      </p:grpSp>
      <p:grpSp>
        <p:nvGrpSpPr>
          <p:cNvPr name="Group 23" id="23"/>
          <p:cNvGrpSpPr/>
          <p:nvPr/>
        </p:nvGrpSpPr>
        <p:grpSpPr>
          <a:xfrm rot="0">
            <a:off x="3738943" y="3372191"/>
            <a:ext cx="1718122" cy="1718122"/>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FFFFFF"/>
            </a:solidFill>
          </p:spPr>
        </p:sp>
        <p:sp>
          <p:nvSpPr>
            <p:cNvPr name="TextBox 25" id="25"/>
            <p:cNvSpPr txBox="true"/>
            <p:nvPr/>
          </p:nvSpPr>
          <p:spPr>
            <a:xfrm>
              <a:off x="139700" y="139700"/>
              <a:ext cx="533400" cy="533400"/>
            </a:xfrm>
            <a:prstGeom prst="rect">
              <a:avLst/>
            </a:prstGeom>
          </p:spPr>
          <p:txBody>
            <a:bodyPr anchor="ctr" rtlCol="false" tIns="50800" lIns="50800" bIns="50800" rIns="50800"/>
            <a:lstStyle/>
            <a:p>
              <a:pPr algn="ctr">
                <a:lnSpc>
                  <a:spcPts val="2160"/>
                </a:lnSpc>
              </a:pPr>
            </a:p>
          </p:txBody>
        </p:sp>
      </p:grpSp>
      <p:grpSp>
        <p:nvGrpSpPr>
          <p:cNvPr name="Group 26" id="26"/>
          <p:cNvGrpSpPr/>
          <p:nvPr/>
        </p:nvGrpSpPr>
        <p:grpSpPr>
          <a:xfrm rot="0">
            <a:off x="8292683" y="3372191"/>
            <a:ext cx="1718122" cy="1718122"/>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E1E1E1"/>
            </a:solidFill>
          </p:spPr>
        </p:sp>
        <p:sp>
          <p:nvSpPr>
            <p:cNvPr name="TextBox 28" id="28"/>
            <p:cNvSpPr txBox="true"/>
            <p:nvPr/>
          </p:nvSpPr>
          <p:spPr>
            <a:xfrm>
              <a:off x="139700" y="139700"/>
              <a:ext cx="533400" cy="533400"/>
            </a:xfrm>
            <a:prstGeom prst="rect">
              <a:avLst/>
            </a:prstGeom>
          </p:spPr>
          <p:txBody>
            <a:bodyPr anchor="ctr" rtlCol="false" tIns="50800" lIns="50800" bIns="50800" rIns="50800"/>
            <a:lstStyle/>
            <a:p>
              <a:pPr algn="ctr">
                <a:lnSpc>
                  <a:spcPts val="2160"/>
                </a:lnSpc>
              </a:pPr>
            </a:p>
          </p:txBody>
        </p:sp>
      </p:grpSp>
      <p:grpSp>
        <p:nvGrpSpPr>
          <p:cNvPr name="Group 29" id="29"/>
          <p:cNvGrpSpPr/>
          <p:nvPr/>
        </p:nvGrpSpPr>
        <p:grpSpPr>
          <a:xfrm rot="0">
            <a:off x="12875198" y="3372191"/>
            <a:ext cx="1718122" cy="1718122"/>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5C77B9"/>
            </a:solidFill>
          </p:spPr>
        </p:sp>
        <p:sp>
          <p:nvSpPr>
            <p:cNvPr name="TextBox 31" id="31"/>
            <p:cNvSpPr txBox="true"/>
            <p:nvPr/>
          </p:nvSpPr>
          <p:spPr>
            <a:xfrm>
              <a:off x="139700" y="139700"/>
              <a:ext cx="533400" cy="533400"/>
            </a:xfrm>
            <a:prstGeom prst="rect">
              <a:avLst/>
            </a:prstGeom>
          </p:spPr>
          <p:txBody>
            <a:bodyPr anchor="ctr" rtlCol="false" tIns="50800" lIns="50800" bIns="50800" rIns="50800"/>
            <a:lstStyle/>
            <a:p>
              <a:pPr algn="ctr">
                <a:lnSpc>
                  <a:spcPts val="2160"/>
                </a:lnSpc>
              </a:pPr>
            </a:p>
          </p:txBody>
        </p:sp>
      </p:grpSp>
      <p:sp>
        <p:nvSpPr>
          <p:cNvPr name="TextBox 32" id="32"/>
          <p:cNvSpPr txBox="true"/>
          <p:nvPr/>
        </p:nvSpPr>
        <p:spPr>
          <a:xfrm rot="0">
            <a:off x="497290" y="792565"/>
            <a:ext cx="13793637" cy="1220204"/>
          </a:xfrm>
          <a:prstGeom prst="rect">
            <a:avLst/>
          </a:prstGeom>
        </p:spPr>
        <p:txBody>
          <a:bodyPr anchor="t" rtlCol="false" tIns="0" lIns="0" bIns="0" rIns="0">
            <a:spAutoFit/>
          </a:bodyPr>
          <a:lstStyle/>
          <a:p>
            <a:pPr algn="l">
              <a:lnSpc>
                <a:spcPts val="4776"/>
              </a:lnSpc>
            </a:pPr>
            <a:r>
              <a:rPr lang="en-US" sz="4800" b="true">
                <a:solidFill>
                  <a:srgbClr val="FFFFFF"/>
                </a:solidFill>
                <a:latin typeface="Montserrat Bold"/>
                <a:ea typeface="Montserrat Bold"/>
                <a:cs typeface="Montserrat Bold"/>
                <a:sym typeface="Montserrat Bold"/>
              </a:rPr>
              <a:t>SUGGESTIONS FOR IMPROVEMENT</a:t>
            </a:r>
          </a:p>
          <a:p>
            <a:pPr algn="l">
              <a:lnSpc>
                <a:spcPts val="4778"/>
              </a:lnSpc>
            </a:pPr>
          </a:p>
        </p:txBody>
      </p:sp>
      <p:sp>
        <p:nvSpPr>
          <p:cNvPr name="TextBox 33" id="33"/>
          <p:cNvSpPr txBox="true"/>
          <p:nvPr/>
        </p:nvSpPr>
        <p:spPr>
          <a:xfrm rot="0">
            <a:off x="497290" y="5512588"/>
            <a:ext cx="3863987" cy="763524"/>
          </a:xfrm>
          <a:prstGeom prst="rect">
            <a:avLst/>
          </a:prstGeom>
        </p:spPr>
        <p:txBody>
          <a:bodyPr anchor="t" rtlCol="false" tIns="0" lIns="0" bIns="0" rIns="0">
            <a:spAutoFit/>
          </a:bodyPr>
          <a:lstStyle/>
          <a:p>
            <a:pPr algn="l">
              <a:lnSpc>
                <a:spcPts val="3107"/>
              </a:lnSpc>
            </a:pPr>
            <a:r>
              <a:rPr lang="en-US" sz="2099">
                <a:solidFill>
                  <a:srgbClr val="2D3A5F"/>
                </a:solidFill>
                <a:latin typeface="Montserrat Light"/>
                <a:ea typeface="Montserrat Light"/>
                <a:cs typeface="Montserrat Light"/>
                <a:sym typeface="Montserrat Light"/>
              </a:rPr>
              <a:t>Enhance usability and onboarding for new partners</a:t>
            </a:r>
          </a:p>
        </p:txBody>
      </p:sp>
      <p:sp>
        <p:nvSpPr>
          <p:cNvPr name="TextBox 34" id="34"/>
          <p:cNvSpPr txBox="true"/>
          <p:nvPr/>
        </p:nvSpPr>
        <p:spPr>
          <a:xfrm rot="0">
            <a:off x="706422" y="3181652"/>
            <a:ext cx="2948434" cy="1690369"/>
          </a:xfrm>
          <a:prstGeom prst="rect">
            <a:avLst/>
          </a:prstGeom>
        </p:spPr>
        <p:txBody>
          <a:bodyPr anchor="t" rtlCol="false" tIns="0" lIns="0" bIns="0" rIns="0">
            <a:spAutoFit/>
          </a:bodyPr>
          <a:lstStyle/>
          <a:p>
            <a:pPr algn="ctr">
              <a:lnSpc>
                <a:spcPts val="10219"/>
              </a:lnSpc>
            </a:pPr>
            <a:r>
              <a:rPr lang="en-US" b="true" sz="7299">
                <a:solidFill>
                  <a:srgbClr val="5C77B9"/>
                </a:solidFill>
                <a:latin typeface="Montserrat Bold"/>
                <a:ea typeface="Montserrat Bold"/>
                <a:cs typeface="Montserrat Bold"/>
                <a:sym typeface="Montserrat Bold"/>
              </a:rPr>
              <a:t>1</a:t>
            </a:r>
          </a:p>
          <a:p>
            <a:pPr algn="ctr">
              <a:lnSpc>
                <a:spcPts val="2940"/>
              </a:lnSpc>
            </a:pPr>
            <a:r>
              <a:rPr lang="en-US" b="true" sz="2100">
                <a:solidFill>
                  <a:srgbClr val="5C77B9"/>
                </a:solidFill>
                <a:latin typeface="Montserrat Bold"/>
                <a:ea typeface="Montserrat Bold"/>
                <a:cs typeface="Montserrat Bold"/>
                <a:sym typeface="Montserrat Bold"/>
              </a:rPr>
              <a:t>DIGITAL PLATFORMS</a:t>
            </a:r>
          </a:p>
        </p:txBody>
      </p:sp>
      <p:sp>
        <p:nvSpPr>
          <p:cNvPr name="TextBox 35" id="35"/>
          <p:cNvSpPr txBox="true"/>
          <p:nvPr/>
        </p:nvSpPr>
        <p:spPr>
          <a:xfrm rot="0">
            <a:off x="5276465" y="5538156"/>
            <a:ext cx="3620957" cy="1154049"/>
          </a:xfrm>
          <a:prstGeom prst="rect">
            <a:avLst/>
          </a:prstGeom>
        </p:spPr>
        <p:txBody>
          <a:bodyPr anchor="t" rtlCol="false" tIns="0" lIns="0" bIns="0" rIns="0">
            <a:spAutoFit/>
          </a:bodyPr>
          <a:lstStyle/>
          <a:p>
            <a:pPr algn="l">
              <a:lnSpc>
                <a:spcPts val="3107"/>
              </a:lnSpc>
            </a:pPr>
            <a:r>
              <a:rPr lang="en-US" sz="2099">
                <a:solidFill>
                  <a:srgbClr val="2D3A5F"/>
                </a:solidFill>
                <a:latin typeface="Montserrat Light"/>
                <a:ea typeface="Montserrat Light"/>
                <a:cs typeface="Montserrat Light"/>
                <a:sym typeface="Montserrat Light"/>
              </a:rPr>
              <a:t>Increase outreach and mentoring for newer partners.</a:t>
            </a:r>
          </a:p>
        </p:txBody>
      </p:sp>
      <p:sp>
        <p:nvSpPr>
          <p:cNvPr name="TextBox 36" id="36"/>
          <p:cNvSpPr txBox="true"/>
          <p:nvPr/>
        </p:nvSpPr>
        <p:spPr>
          <a:xfrm rot="0">
            <a:off x="9908229" y="5538156"/>
            <a:ext cx="3199004" cy="3106674"/>
          </a:xfrm>
          <a:prstGeom prst="rect">
            <a:avLst/>
          </a:prstGeom>
        </p:spPr>
        <p:txBody>
          <a:bodyPr anchor="t" rtlCol="false" tIns="0" lIns="0" bIns="0" rIns="0">
            <a:spAutoFit/>
          </a:bodyPr>
          <a:lstStyle/>
          <a:p>
            <a:pPr algn="l">
              <a:lnSpc>
                <a:spcPts val="3107"/>
              </a:lnSpc>
            </a:pPr>
            <a:r>
              <a:rPr lang="en-US" sz="2099">
                <a:solidFill>
                  <a:srgbClr val="FFFFFF"/>
                </a:solidFill>
                <a:latin typeface="Montserrat Light"/>
                <a:ea typeface="Montserrat Light"/>
                <a:cs typeface="Montserrat Light"/>
                <a:sym typeface="Montserrat Light"/>
              </a:rPr>
              <a:t>Tailor development programs for different partner tenures.</a:t>
            </a:r>
          </a:p>
          <a:p>
            <a:pPr algn="l">
              <a:lnSpc>
                <a:spcPts val="3107"/>
              </a:lnSpc>
            </a:pPr>
          </a:p>
          <a:p>
            <a:pPr algn="l">
              <a:lnSpc>
                <a:spcPts val="3107"/>
              </a:lnSpc>
            </a:pPr>
            <a:r>
              <a:rPr lang="en-US" sz="2099">
                <a:solidFill>
                  <a:srgbClr val="FFFFFF"/>
                </a:solidFill>
                <a:latin typeface="Montserrat Light"/>
                <a:ea typeface="Montserrat Light"/>
                <a:cs typeface="Montserrat Light"/>
                <a:sym typeface="Montserrat Light"/>
              </a:rPr>
              <a:t>Create space for suggestions &amp; call to action</a:t>
            </a:r>
          </a:p>
          <a:p>
            <a:pPr algn="l">
              <a:lnSpc>
                <a:spcPts val="3107"/>
              </a:lnSpc>
            </a:pPr>
          </a:p>
        </p:txBody>
      </p:sp>
      <p:sp>
        <p:nvSpPr>
          <p:cNvPr name="TextBox 37" id="37"/>
          <p:cNvSpPr txBox="true"/>
          <p:nvPr/>
        </p:nvSpPr>
        <p:spPr>
          <a:xfrm rot="0">
            <a:off x="10285392" y="3031941"/>
            <a:ext cx="2275136" cy="2061845"/>
          </a:xfrm>
          <a:prstGeom prst="rect">
            <a:avLst/>
          </a:prstGeom>
        </p:spPr>
        <p:txBody>
          <a:bodyPr anchor="t" rtlCol="false" tIns="0" lIns="0" bIns="0" rIns="0">
            <a:spAutoFit/>
          </a:bodyPr>
          <a:lstStyle/>
          <a:p>
            <a:pPr algn="ctr">
              <a:lnSpc>
                <a:spcPts val="10219"/>
              </a:lnSpc>
            </a:pPr>
            <a:r>
              <a:rPr lang="en-US" sz="7299" b="true">
                <a:solidFill>
                  <a:srgbClr val="FFFFFF"/>
                </a:solidFill>
                <a:latin typeface="Montserrat Bold"/>
                <a:ea typeface="Montserrat Bold"/>
                <a:cs typeface="Montserrat Bold"/>
                <a:sym typeface="Montserrat Bold"/>
              </a:rPr>
              <a:t>3</a:t>
            </a:r>
          </a:p>
          <a:p>
            <a:pPr algn="ctr">
              <a:lnSpc>
                <a:spcPts val="2940"/>
              </a:lnSpc>
            </a:pPr>
            <a:r>
              <a:rPr lang="en-US" sz="2100" b="true">
                <a:solidFill>
                  <a:srgbClr val="FFFFFF"/>
                </a:solidFill>
                <a:latin typeface="Montserrat Bold"/>
                <a:ea typeface="Montserrat Bold"/>
                <a:cs typeface="Montserrat Bold"/>
                <a:sym typeface="Montserrat Bold"/>
              </a:rPr>
              <a:t>Professional </a:t>
            </a:r>
          </a:p>
          <a:p>
            <a:pPr algn="ctr">
              <a:lnSpc>
                <a:spcPts val="2940"/>
              </a:lnSpc>
            </a:pPr>
            <a:r>
              <a:rPr lang="en-US" sz="2100" b="true">
                <a:solidFill>
                  <a:srgbClr val="FFFFFF"/>
                </a:solidFill>
                <a:latin typeface="Montserrat Bold"/>
                <a:ea typeface="Montserrat Bold"/>
                <a:cs typeface="Montserrat Bold"/>
                <a:sym typeface="Montserrat Bold"/>
              </a:rPr>
              <a:t>Development</a:t>
            </a:r>
            <a:r>
              <a:rPr lang="en-US" b="true" sz="2100">
                <a:solidFill>
                  <a:srgbClr val="FFFFFF"/>
                </a:solidFill>
                <a:latin typeface="Montserrat Bold"/>
                <a:ea typeface="Montserrat Bold"/>
                <a:cs typeface="Montserrat Bold"/>
                <a:sym typeface="Montserrat Bold"/>
              </a:rPr>
              <a:t> </a:t>
            </a:r>
          </a:p>
        </p:txBody>
      </p:sp>
      <p:sp>
        <p:nvSpPr>
          <p:cNvPr name="TextBox 38" id="38"/>
          <p:cNvSpPr txBox="true"/>
          <p:nvPr/>
        </p:nvSpPr>
        <p:spPr>
          <a:xfrm rot="0">
            <a:off x="15031343" y="3031941"/>
            <a:ext cx="2172593" cy="2061845"/>
          </a:xfrm>
          <a:prstGeom prst="rect">
            <a:avLst/>
          </a:prstGeom>
        </p:spPr>
        <p:txBody>
          <a:bodyPr anchor="t" rtlCol="false" tIns="0" lIns="0" bIns="0" rIns="0">
            <a:spAutoFit/>
          </a:bodyPr>
          <a:lstStyle/>
          <a:p>
            <a:pPr algn="ctr">
              <a:lnSpc>
                <a:spcPts val="10219"/>
              </a:lnSpc>
            </a:pPr>
            <a:r>
              <a:rPr lang="en-US" sz="7299" b="true">
                <a:solidFill>
                  <a:srgbClr val="5C77B9"/>
                </a:solidFill>
                <a:latin typeface="Montserrat Bold"/>
                <a:ea typeface="Montserrat Bold"/>
                <a:cs typeface="Montserrat Bold"/>
                <a:sym typeface="Montserrat Bold"/>
              </a:rPr>
              <a:t>4</a:t>
            </a:r>
          </a:p>
          <a:p>
            <a:pPr algn="ctr">
              <a:lnSpc>
                <a:spcPts val="2940"/>
              </a:lnSpc>
            </a:pPr>
            <a:r>
              <a:rPr lang="en-US" sz="2100" b="true">
                <a:solidFill>
                  <a:srgbClr val="5C77B9"/>
                </a:solidFill>
                <a:latin typeface="Montserrat Bold"/>
                <a:ea typeface="Montserrat Bold"/>
                <a:cs typeface="Montserrat Bold"/>
                <a:sym typeface="Montserrat Bold"/>
              </a:rPr>
              <a:t>Partnership </a:t>
            </a:r>
          </a:p>
          <a:p>
            <a:pPr algn="ctr">
              <a:lnSpc>
                <a:spcPts val="2940"/>
              </a:lnSpc>
            </a:pPr>
            <a:r>
              <a:rPr lang="en-US" sz="2100" b="true">
                <a:solidFill>
                  <a:srgbClr val="5C77B9"/>
                </a:solidFill>
                <a:latin typeface="Montserrat Bold"/>
                <a:ea typeface="Montserrat Bold"/>
                <a:cs typeface="Montserrat Bold"/>
                <a:sym typeface="Montserrat Bold"/>
              </a:rPr>
              <a:t>Development</a:t>
            </a:r>
          </a:p>
        </p:txBody>
      </p:sp>
      <p:sp>
        <p:nvSpPr>
          <p:cNvPr name="TextBox 39" id="39"/>
          <p:cNvSpPr txBox="true"/>
          <p:nvPr/>
        </p:nvSpPr>
        <p:spPr>
          <a:xfrm rot="0">
            <a:off x="14411627" y="5538156"/>
            <a:ext cx="3521650" cy="1544574"/>
          </a:xfrm>
          <a:prstGeom prst="rect">
            <a:avLst/>
          </a:prstGeom>
        </p:spPr>
        <p:txBody>
          <a:bodyPr anchor="t" rtlCol="false" tIns="0" lIns="0" bIns="0" rIns="0">
            <a:spAutoFit/>
          </a:bodyPr>
          <a:lstStyle/>
          <a:p>
            <a:pPr algn="l">
              <a:lnSpc>
                <a:spcPts val="3107"/>
              </a:lnSpc>
            </a:pPr>
            <a:r>
              <a:rPr lang="en-US" sz="2099">
                <a:solidFill>
                  <a:srgbClr val="2D3A5F"/>
                </a:solidFill>
                <a:latin typeface="Montserrat Light"/>
                <a:ea typeface="Montserrat Light"/>
                <a:cs typeface="Montserrat Light"/>
                <a:sym typeface="Montserrat Light"/>
              </a:rPr>
              <a:t>Create teams to work on partnership development in countries that are on the wishlist</a:t>
            </a:r>
          </a:p>
        </p:txBody>
      </p:sp>
      <p:sp>
        <p:nvSpPr>
          <p:cNvPr name="TextBox 40" id="40"/>
          <p:cNvSpPr txBox="true"/>
          <p:nvPr/>
        </p:nvSpPr>
        <p:spPr>
          <a:xfrm rot="0">
            <a:off x="5874502" y="3031941"/>
            <a:ext cx="2002929" cy="2433320"/>
          </a:xfrm>
          <a:prstGeom prst="rect">
            <a:avLst/>
          </a:prstGeom>
        </p:spPr>
        <p:txBody>
          <a:bodyPr anchor="t" rtlCol="false" tIns="0" lIns="0" bIns="0" rIns="0">
            <a:spAutoFit/>
          </a:bodyPr>
          <a:lstStyle/>
          <a:p>
            <a:pPr algn="ctr">
              <a:lnSpc>
                <a:spcPts val="10219"/>
              </a:lnSpc>
            </a:pPr>
            <a:r>
              <a:rPr lang="en-US" sz="7299" b="true">
                <a:solidFill>
                  <a:srgbClr val="2D3A5F"/>
                </a:solidFill>
                <a:latin typeface="Montserrat Bold"/>
                <a:ea typeface="Montserrat Bold"/>
                <a:cs typeface="Montserrat Bold"/>
                <a:sym typeface="Montserrat Bold"/>
              </a:rPr>
              <a:t>2</a:t>
            </a:r>
          </a:p>
          <a:p>
            <a:pPr algn="ctr">
              <a:lnSpc>
                <a:spcPts val="2940"/>
              </a:lnSpc>
            </a:pPr>
            <a:r>
              <a:rPr lang="en-US" sz="2100" b="true">
                <a:solidFill>
                  <a:srgbClr val="2D3A5F"/>
                </a:solidFill>
                <a:latin typeface="Montserrat Bold"/>
                <a:ea typeface="Montserrat Bold"/>
                <a:cs typeface="Montserrat Bold"/>
                <a:sym typeface="Montserrat Bold"/>
              </a:rPr>
              <a:t>Leadership </a:t>
            </a:r>
          </a:p>
          <a:p>
            <a:pPr algn="ctr">
              <a:lnSpc>
                <a:spcPts val="2940"/>
              </a:lnSpc>
            </a:pPr>
            <a:r>
              <a:rPr lang="en-US" sz="2100" b="true">
                <a:solidFill>
                  <a:srgbClr val="2D3A5F"/>
                </a:solidFill>
                <a:latin typeface="Montserrat Bold"/>
                <a:ea typeface="Montserrat Bold"/>
                <a:cs typeface="Montserrat Bold"/>
                <a:sym typeface="Montserrat Bold"/>
              </a:rPr>
              <a:t>Engagement</a:t>
            </a:r>
          </a:p>
          <a:p>
            <a:pPr algn="ctr">
              <a:lnSpc>
                <a:spcPts val="2940"/>
              </a:lnSpc>
            </a:pP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 y="4965739"/>
            <a:ext cx="9143999" cy="2434056"/>
            <a:chOff x="0" y="0"/>
            <a:chExt cx="11011731" cy="2931230"/>
          </a:xfrm>
        </p:grpSpPr>
        <p:sp>
          <p:nvSpPr>
            <p:cNvPr name="Freeform 3" id="3"/>
            <p:cNvSpPr/>
            <p:nvPr/>
          </p:nvSpPr>
          <p:spPr>
            <a:xfrm flipH="false" flipV="false" rot="0">
              <a:off x="0" y="0"/>
              <a:ext cx="11011743" cy="2931228"/>
            </a:xfrm>
            <a:custGeom>
              <a:avLst/>
              <a:gdLst/>
              <a:ahLst/>
              <a:cxnLst/>
              <a:rect r="r" b="b" t="t" l="l"/>
              <a:pathLst>
                <a:path h="2931228" w="11011743">
                  <a:moveTo>
                    <a:pt x="0" y="0"/>
                  </a:moveTo>
                  <a:lnTo>
                    <a:pt x="11011743" y="0"/>
                  </a:lnTo>
                  <a:lnTo>
                    <a:pt x="11011743" y="2931228"/>
                  </a:lnTo>
                  <a:lnTo>
                    <a:pt x="0" y="2931228"/>
                  </a:lnTo>
                  <a:close/>
                </a:path>
              </a:pathLst>
            </a:custGeom>
            <a:solidFill>
              <a:srgbClr val="FFFFFF"/>
            </a:solidFill>
          </p:spPr>
        </p:sp>
      </p:grpSp>
      <p:grpSp>
        <p:nvGrpSpPr>
          <p:cNvPr name="Group 4" id="4"/>
          <p:cNvGrpSpPr/>
          <p:nvPr/>
        </p:nvGrpSpPr>
        <p:grpSpPr>
          <a:xfrm rot="0">
            <a:off x="0" y="2543145"/>
            <a:ext cx="9143999" cy="2422594"/>
            <a:chOff x="0" y="0"/>
            <a:chExt cx="11011731" cy="2917428"/>
          </a:xfrm>
        </p:grpSpPr>
        <p:sp>
          <p:nvSpPr>
            <p:cNvPr name="Freeform 5" id="5"/>
            <p:cNvSpPr/>
            <p:nvPr/>
          </p:nvSpPr>
          <p:spPr>
            <a:xfrm flipH="false" flipV="false" rot="0">
              <a:off x="0" y="0"/>
              <a:ext cx="11011743" cy="2917426"/>
            </a:xfrm>
            <a:custGeom>
              <a:avLst/>
              <a:gdLst/>
              <a:ahLst/>
              <a:cxnLst/>
              <a:rect r="r" b="b" t="t" l="l"/>
              <a:pathLst>
                <a:path h="2917426" w="11011743">
                  <a:moveTo>
                    <a:pt x="0" y="0"/>
                  </a:moveTo>
                  <a:lnTo>
                    <a:pt x="11011743" y="0"/>
                  </a:lnTo>
                  <a:lnTo>
                    <a:pt x="11011743" y="2917426"/>
                  </a:lnTo>
                  <a:lnTo>
                    <a:pt x="0" y="2917426"/>
                  </a:lnTo>
                  <a:close/>
                </a:path>
              </a:pathLst>
            </a:custGeom>
            <a:solidFill>
              <a:srgbClr val="E1E1E1"/>
            </a:solidFill>
          </p:spPr>
        </p:sp>
      </p:grpSp>
      <p:grpSp>
        <p:nvGrpSpPr>
          <p:cNvPr name="Group 6" id="6"/>
          <p:cNvGrpSpPr/>
          <p:nvPr/>
        </p:nvGrpSpPr>
        <p:grpSpPr>
          <a:xfrm rot="0">
            <a:off x="9144001" y="4965739"/>
            <a:ext cx="9143999" cy="2434056"/>
            <a:chOff x="0" y="0"/>
            <a:chExt cx="11011731" cy="2931230"/>
          </a:xfrm>
        </p:grpSpPr>
        <p:sp>
          <p:nvSpPr>
            <p:cNvPr name="Freeform 7" id="7"/>
            <p:cNvSpPr/>
            <p:nvPr/>
          </p:nvSpPr>
          <p:spPr>
            <a:xfrm flipH="false" flipV="false" rot="0">
              <a:off x="0" y="0"/>
              <a:ext cx="11011743" cy="2931228"/>
            </a:xfrm>
            <a:custGeom>
              <a:avLst/>
              <a:gdLst/>
              <a:ahLst/>
              <a:cxnLst/>
              <a:rect r="r" b="b" t="t" l="l"/>
              <a:pathLst>
                <a:path h="2931228" w="11011743">
                  <a:moveTo>
                    <a:pt x="0" y="0"/>
                  </a:moveTo>
                  <a:lnTo>
                    <a:pt x="11011743" y="0"/>
                  </a:lnTo>
                  <a:lnTo>
                    <a:pt x="11011743" y="2931228"/>
                  </a:lnTo>
                  <a:lnTo>
                    <a:pt x="0" y="2931228"/>
                  </a:lnTo>
                  <a:close/>
                </a:path>
              </a:pathLst>
            </a:custGeom>
            <a:solidFill>
              <a:srgbClr val="2D3A5F"/>
            </a:solidFill>
          </p:spPr>
        </p:sp>
      </p:grpSp>
      <p:grpSp>
        <p:nvGrpSpPr>
          <p:cNvPr name="Group 8" id="8"/>
          <p:cNvGrpSpPr/>
          <p:nvPr/>
        </p:nvGrpSpPr>
        <p:grpSpPr>
          <a:xfrm rot="0">
            <a:off x="9144001" y="2550415"/>
            <a:ext cx="9143999" cy="2415324"/>
            <a:chOff x="0" y="0"/>
            <a:chExt cx="11011731" cy="2908673"/>
          </a:xfrm>
        </p:grpSpPr>
        <p:sp>
          <p:nvSpPr>
            <p:cNvPr name="Freeform 9" id="9"/>
            <p:cNvSpPr/>
            <p:nvPr/>
          </p:nvSpPr>
          <p:spPr>
            <a:xfrm flipH="false" flipV="false" rot="0">
              <a:off x="0" y="0"/>
              <a:ext cx="11011743" cy="2908671"/>
            </a:xfrm>
            <a:custGeom>
              <a:avLst/>
              <a:gdLst/>
              <a:ahLst/>
              <a:cxnLst/>
              <a:rect r="r" b="b" t="t" l="l"/>
              <a:pathLst>
                <a:path h="2908671" w="11011743">
                  <a:moveTo>
                    <a:pt x="0" y="0"/>
                  </a:moveTo>
                  <a:lnTo>
                    <a:pt x="11011743" y="0"/>
                  </a:lnTo>
                  <a:lnTo>
                    <a:pt x="11011743" y="2908671"/>
                  </a:lnTo>
                  <a:lnTo>
                    <a:pt x="0" y="2908671"/>
                  </a:lnTo>
                  <a:close/>
                </a:path>
              </a:pathLst>
            </a:custGeom>
            <a:solidFill>
              <a:srgbClr val="5C77B9"/>
            </a:solidFill>
          </p:spPr>
        </p:sp>
      </p:grpSp>
      <p:sp>
        <p:nvSpPr>
          <p:cNvPr name="Freeform 10" id="10"/>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11" id="11"/>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12" id="12"/>
          <p:cNvGrpSpPr/>
          <p:nvPr/>
        </p:nvGrpSpPr>
        <p:grpSpPr>
          <a:xfrm rot="0">
            <a:off x="0" y="8778240"/>
            <a:ext cx="18288000" cy="1508760"/>
            <a:chOff x="0" y="0"/>
            <a:chExt cx="24384000" cy="2011680"/>
          </a:xfrm>
        </p:grpSpPr>
        <p:sp>
          <p:nvSpPr>
            <p:cNvPr name="Freeform 13" id="1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14" id="1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15" id="15"/>
          <p:cNvGrpSpPr/>
          <p:nvPr/>
        </p:nvGrpSpPr>
        <p:grpSpPr>
          <a:xfrm rot="0">
            <a:off x="16324503" y="9241641"/>
            <a:ext cx="1963496" cy="589330"/>
            <a:chOff x="0" y="0"/>
            <a:chExt cx="2617994" cy="785774"/>
          </a:xfrm>
        </p:grpSpPr>
        <p:sp>
          <p:nvSpPr>
            <p:cNvPr name="Freeform 16" id="1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TextBox 17" id="17"/>
          <p:cNvSpPr txBox="true"/>
          <p:nvPr/>
        </p:nvSpPr>
        <p:spPr>
          <a:xfrm rot="0">
            <a:off x="1090439" y="932554"/>
            <a:ext cx="12455750" cy="619991"/>
          </a:xfrm>
          <a:prstGeom prst="rect">
            <a:avLst/>
          </a:prstGeom>
        </p:spPr>
        <p:txBody>
          <a:bodyPr anchor="t" rtlCol="false" tIns="0" lIns="0" bIns="0" rIns="0">
            <a:spAutoFit/>
          </a:bodyPr>
          <a:lstStyle/>
          <a:p>
            <a:pPr algn="l">
              <a:lnSpc>
                <a:spcPts val="4778"/>
              </a:lnSpc>
            </a:pPr>
            <a:r>
              <a:rPr lang="en-US" sz="4800" b="true">
                <a:solidFill>
                  <a:srgbClr val="5C77B9"/>
                </a:solidFill>
                <a:latin typeface="Montserrat Bold"/>
                <a:ea typeface="Montserrat Bold"/>
                <a:cs typeface="Montserrat Bold"/>
                <a:sym typeface="Montserrat Bold"/>
              </a:rPr>
              <a:t>KEY SUCCESSES</a:t>
            </a:r>
          </a:p>
        </p:txBody>
      </p:sp>
      <p:sp>
        <p:nvSpPr>
          <p:cNvPr name="TextBox 18" id="18"/>
          <p:cNvSpPr txBox="true"/>
          <p:nvPr/>
        </p:nvSpPr>
        <p:spPr>
          <a:xfrm rot="0">
            <a:off x="320385" y="5965108"/>
            <a:ext cx="8153445" cy="581025"/>
          </a:xfrm>
          <a:prstGeom prst="rect">
            <a:avLst/>
          </a:prstGeom>
        </p:spPr>
        <p:txBody>
          <a:bodyPr anchor="t" rtlCol="false" tIns="0" lIns="0" bIns="0" rIns="0">
            <a:spAutoFit/>
          </a:bodyPr>
          <a:lstStyle/>
          <a:p>
            <a:pPr algn="l" marL="431799" indent="-215899" lvl="1">
              <a:lnSpc>
                <a:spcPts val="2399"/>
              </a:lnSpc>
              <a:buFont typeface="Arial"/>
              <a:buChar char="•"/>
            </a:pPr>
            <a:r>
              <a:rPr lang="en-US" sz="1999">
                <a:solidFill>
                  <a:srgbClr val="2D3A5F"/>
                </a:solidFill>
                <a:latin typeface="Montserrat"/>
                <a:ea typeface="Montserrat"/>
                <a:cs typeface="Montserrat"/>
                <a:sym typeface="Montserrat"/>
              </a:rPr>
              <a:t>Many partners have been with IESF for over 5 years.</a:t>
            </a:r>
          </a:p>
          <a:p>
            <a:pPr algn="l">
              <a:lnSpc>
                <a:spcPts val="2399"/>
              </a:lnSpc>
            </a:pPr>
          </a:p>
        </p:txBody>
      </p:sp>
      <p:sp>
        <p:nvSpPr>
          <p:cNvPr name="TextBox 19" id="19"/>
          <p:cNvSpPr txBox="true"/>
          <p:nvPr/>
        </p:nvSpPr>
        <p:spPr>
          <a:xfrm rot="0">
            <a:off x="9821814" y="6047773"/>
            <a:ext cx="8466186" cy="285750"/>
          </a:xfrm>
          <a:prstGeom prst="rect">
            <a:avLst/>
          </a:prstGeom>
        </p:spPr>
        <p:txBody>
          <a:bodyPr anchor="t" rtlCol="false" tIns="0" lIns="0" bIns="0" rIns="0">
            <a:spAutoFit/>
          </a:bodyPr>
          <a:lstStyle/>
          <a:p>
            <a:pPr algn="l" marL="431799" indent="-215899" lvl="1">
              <a:lnSpc>
                <a:spcPts val="2399"/>
              </a:lnSpc>
              <a:buFont typeface="Arial"/>
              <a:buChar char="•"/>
            </a:pPr>
            <a:r>
              <a:rPr lang="en-US" sz="1999">
                <a:solidFill>
                  <a:srgbClr val="FFFFFF"/>
                </a:solidFill>
                <a:latin typeface="Montserrat"/>
                <a:ea typeface="Montserrat"/>
                <a:cs typeface="Montserrat"/>
                <a:sym typeface="Montserrat"/>
              </a:rPr>
              <a:t>Marketing, online and offline</a:t>
            </a:r>
          </a:p>
        </p:txBody>
      </p:sp>
      <p:sp>
        <p:nvSpPr>
          <p:cNvPr name="TextBox 20" id="20"/>
          <p:cNvSpPr txBox="true"/>
          <p:nvPr/>
        </p:nvSpPr>
        <p:spPr>
          <a:xfrm rot="0">
            <a:off x="482737" y="5169930"/>
            <a:ext cx="7397386" cy="487823"/>
          </a:xfrm>
          <a:prstGeom prst="rect">
            <a:avLst/>
          </a:prstGeom>
        </p:spPr>
        <p:txBody>
          <a:bodyPr anchor="t" rtlCol="false" tIns="0" lIns="0" bIns="0" rIns="0">
            <a:spAutoFit/>
          </a:bodyPr>
          <a:lstStyle/>
          <a:p>
            <a:pPr algn="l">
              <a:lnSpc>
                <a:spcPts val="4087"/>
              </a:lnSpc>
            </a:pPr>
            <a:r>
              <a:rPr lang="en-US" sz="2919" b="true">
                <a:solidFill>
                  <a:srgbClr val="5C77B9"/>
                </a:solidFill>
                <a:latin typeface="Montserrat Bold"/>
                <a:ea typeface="Montserrat Bold"/>
                <a:cs typeface="Montserrat Bold"/>
                <a:sym typeface="Montserrat Bold"/>
              </a:rPr>
              <a:t>LONG-TERM PARTNER RETENTION</a:t>
            </a:r>
          </a:p>
        </p:txBody>
      </p:sp>
      <p:sp>
        <p:nvSpPr>
          <p:cNvPr name="TextBox 21" id="21"/>
          <p:cNvSpPr txBox="true"/>
          <p:nvPr/>
        </p:nvSpPr>
        <p:spPr>
          <a:xfrm rot="0">
            <a:off x="11381962" y="5181415"/>
            <a:ext cx="4310732" cy="472701"/>
          </a:xfrm>
          <a:prstGeom prst="rect">
            <a:avLst/>
          </a:prstGeom>
        </p:spPr>
        <p:txBody>
          <a:bodyPr anchor="t" rtlCol="false" tIns="0" lIns="0" bIns="0" rIns="0">
            <a:spAutoFit/>
          </a:bodyPr>
          <a:lstStyle/>
          <a:p>
            <a:pPr algn="ctr">
              <a:lnSpc>
                <a:spcPts val="3870"/>
              </a:lnSpc>
            </a:pPr>
            <a:r>
              <a:rPr lang="en-US" b="true" sz="2764">
                <a:solidFill>
                  <a:srgbClr val="E9EDF6"/>
                </a:solidFill>
                <a:latin typeface="Montserrat Bold"/>
                <a:ea typeface="Montserrat Bold"/>
                <a:cs typeface="Montserrat Bold"/>
                <a:sym typeface="Montserrat Bold"/>
              </a:rPr>
              <a:t>MARKET ENGAGEMENT</a:t>
            </a:r>
          </a:p>
        </p:txBody>
      </p:sp>
      <p:sp>
        <p:nvSpPr>
          <p:cNvPr name="TextBox 22" id="22"/>
          <p:cNvSpPr txBox="true"/>
          <p:nvPr/>
        </p:nvSpPr>
        <p:spPr>
          <a:xfrm rot="0">
            <a:off x="458731" y="2833462"/>
            <a:ext cx="9008360" cy="472508"/>
          </a:xfrm>
          <a:prstGeom prst="rect">
            <a:avLst/>
          </a:prstGeom>
        </p:spPr>
        <p:txBody>
          <a:bodyPr anchor="t" rtlCol="false" tIns="0" lIns="0" bIns="0" rIns="0">
            <a:spAutoFit/>
          </a:bodyPr>
          <a:lstStyle/>
          <a:p>
            <a:pPr algn="l">
              <a:lnSpc>
                <a:spcPts val="3881"/>
              </a:lnSpc>
            </a:pPr>
            <a:r>
              <a:rPr lang="en-US" sz="2772" b="true">
                <a:solidFill>
                  <a:srgbClr val="2D3A5F"/>
                </a:solidFill>
                <a:latin typeface="Montserrat Bold"/>
                <a:ea typeface="Montserrat Bold"/>
                <a:cs typeface="Montserrat Bold"/>
                <a:sym typeface="Montserrat Bold"/>
              </a:rPr>
              <a:t>STRONG GLOBAL ES NETWORK</a:t>
            </a:r>
          </a:p>
        </p:txBody>
      </p:sp>
      <p:sp>
        <p:nvSpPr>
          <p:cNvPr name="TextBox 23" id="23"/>
          <p:cNvSpPr txBox="true"/>
          <p:nvPr/>
        </p:nvSpPr>
        <p:spPr>
          <a:xfrm rot="0">
            <a:off x="9908229" y="2842987"/>
            <a:ext cx="7068882" cy="455408"/>
          </a:xfrm>
          <a:prstGeom prst="rect">
            <a:avLst/>
          </a:prstGeom>
        </p:spPr>
        <p:txBody>
          <a:bodyPr anchor="t" rtlCol="false" tIns="0" lIns="0" bIns="0" rIns="0">
            <a:spAutoFit/>
          </a:bodyPr>
          <a:lstStyle/>
          <a:p>
            <a:pPr algn="ctr">
              <a:lnSpc>
                <a:spcPts val="3773"/>
              </a:lnSpc>
            </a:pPr>
            <a:r>
              <a:rPr lang="en-US" b="true" sz="2695">
                <a:solidFill>
                  <a:srgbClr val="E9EDF6"/>
                </a:solidFill>
                <a:latin typeface="Montserrat Bold"/>
                <a:ea typeface="Montserrat Bold"/>
                <a:cs typeface="Montserrat Bold"/>
                <a:sym typeface="Montserrat Bold"/>
              </a:rPr>
              <a:t>HIGH-QUALITY NETWORKING EVENTS</a:t>
            </a:r>
          </a:p>
        </p:txBody>
      </p:sp>
      <p:sp>
        <p:nvSpPr>
          <p:cNvPr name="TextBox 24" id="24"/>
          <p:cNvSpPr txBox="true"/>
          <p:nvPr/>
        </p:nvSpPr>
        <p:spPr>
          <a:xfrm rot="0">
            <a:off x="9757599" y="3475504"/>
            <a:ext cx="8351226" cy="285750"/>
          </a:xfrm>
          <a:prstGeom prst="rect">
            <a:avLst/>
          </a:prstGeom>
        </p:spPr>
        <p:txBody>
          <a:bodyPr anchor="t" rtlCol="false" tIns="0" lIns="0" bIns="0" rIns="0">
            <a:spAutoFit/>
          </a:bodyPr>
          <a:lstStyle/>
          <a:p>
            <a:pPr algn="l" marL="431799" indent="-215899" lvl="1">
              <a:lnSpc>
                <a:spcPts val="2399"/>
              </a:lnSpc>
              <a:buFont typeface="Arial"/>
              <a:buChar char="•"/>
            </a:pPr>
            <a:r>
              <a:rPr lang="en-US" sz="1999">
                <a:solidFill>
                  <a:srgbClr val="FFFFFF"/>
                </a:solidFill>
                <a:latin typeface="Montserrat Light"/>
                <a:ea typeface="Montserrat Light"/>
                <a:cs typeface="Montserrat Light"/>
                <a:sym typeface="Montserrat Light"/>
              </a:rPr>
              <a:t>AGMs are well-received by long-term partners.</a:t>
            </a:r>
          </a:p>
        </p:txBody>
      </p:sp>
      <p:sp>
        <p:nvSpPr>
          <p:cNvPr name="TextBox 25" id="25"/>
          <p:cNvSpPr txBox="true"/>
          <p:nvPr/>
        </p:nvSpPr>
        <p:spPr>
          <a:xfrm rot="0">
            <a:off x="320385" y="3648870"/>
            <a:ext cx="8153445" cy="304800"/>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2D3A5F"/>
                </a:solidFill>
                <a:latin typeface="Montserrat Light"/>
                <a:ea typeface="Montserrat Light"/>
                <a:cs typeface="Montserrat Light"/>
                <a:sym typeface="Montserrat Light"/>
              </a:rPr>
              <a:t>Highly valued by all partners.</a:t>
            </a:r>
          </a:p>
        </p:txBody>
      </p:sp>
      <p:sp>
        <p:nvSpPr>
          <p:cNvPr name="Freeform 26" id="26"/>
          <p:cNvSpPr/>
          <p:nvPr/>
        </p:nvSpPr>
        <p:spPr>
          <a:xfrm flipH="false" flipV="false" rot="0">
            <a:off x="420998" y="886311"/>
            <a:ext cx="607702" cy="607702"/>
          </a:xfrm>
          <a:custGeom>
            <a:avLst/>
            <a:gdLst/>
            <a:ahLst/>
            <a:cxnLst/>
            <a:rect r="r" b="b" t="t" l="l"/>
            <a:pathLst>
              <a:path h="607702" w="607702">
                <a:moveTo>
                  <a:pt x="0" y="0"/>
                </a:moveTo>
                <a:lnTo>
                  <a:pt x="607702" y="0"/>
                </a:lnTo>
                <a:lnTo>
                  <a:pt x="607702" y="607702"/>
                </a:lnTo>
                <a:lnTo>
                  <a:pt x="0" y="6077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9051" y="0"/>
            <a:ext cx="18288000" cy="1728216"/>
            <a:chOff x="0" y="0"/>
            <a:chExt cx="24384000" cy="2304288"/>
          </a:xfrm>
        </p:grpSpPr>
        <p:sp>
          <p:nvSpPr>
            <p:cNvPr name="Freeform 10" id="10"/>
            <p:cNvSpPr/>
            <p:nvPr/>
          </p:nvSpPr>
          <p:spPr>
            <a:xfrm flipH="false" flipV="false" rot="0">
              <a:off x="0" y="0"/>
              <a:ext cx="24384000" cy="2304288"/>
            </a:xfrm>
            <a:custGeom>
              <a:avLst/>
              <a:gdLst/>
              <a:ahLst/>
              <a:cxnLst/>
              <a:rect r="r" b="b" t="t" l="l"/>
              <a:pathLst>
                <a:path h="2304288" w="24384000">
                  <a:moveTo>
                    <a:pt x="0" y="0"/>
                  </a:moveTo>
                  <a:lnTo>
                    <a:pt x="24384000" y="0"/>
                  </a:lnTo>
                  <a:lnTo>
                    <a:pt x="24384000" y="2304288"/>
                  </a:lnTo>
                  <a:lnTo>
                    <a:pt x="0" y="2304288"/>
                  </a:lnTo>
                  <a:close/>
                </a:path>
              </a:pathLst>
            </a:custGeom>
            <a:solidFill>
              <a:srgbClr val="2D3A5F"/>
            </a:solidFill>
          </p:spPr>
        </p:sp>
      </p:grpSp>
      <p:sp>
        <p:nvSpPr>
          <p:cNvPr name="Freeform 11" id="11"/>
          <p:cNvSpPr/>
          <p:nvPr/>
        </p:nvSpPr>
        <p:spPr>
          <a:xfrm flipH="false" flipV="false" rot="0">
            <a:off x="1186582" y="2516570"/>
            <a:ext cx="4833753" cy="4089018"/>
          </a:xfrm>
          <a:custGeom>
            <a:avLst/>
            <a:gdLst/>
            <a:ahLst/>
            <a:cxnLst/>
            <a:rect r="r" b="b" t="t" l="l"/>
            <a:pathLst>
              <a:path h="4089018" w="4833753">
                <a:moveTo>
                  <a:pt x="0" y="0"/>
                </a:moveTo>
                <a:lnTo>
                  <a:pt x="4833753" y="0"/>
                </a:lnTo>
                <a:lnTo>
                  <a:pt x="4833753" y="4089017"/>
                </a:lnTo>
                <a:lnTo>
                  <a:pt x="0" y="4089017"/>
                </a:lnTo>
                <a:lnTo>
                  <a:pt x="0" y="0"/>
                </a:lnTo>
                <a:close/>
              </a:path>
            </a:pathLst>
          </a:custGeom>
          <a:blipFill>
            <a:blip r:embed="rId5"/>
            <a:stretch>
              <a:fillRect l="0" t="0" r="0" b="0"/>
            </a:stretch>
          </a:blipFill>
        </p:spPr>
      </p:sp>
      <p:sp>
        <p:nvSpPr>
          <p:cNvPr name="Freeform 12" id="12"/>
          <p:cNvSpPr/>
          <p:nvPr/>
        </p:nvSpPr>
        <p:spPr>
          <a:xfrm flipH="false" flipV="false" rot="0">
            <a:off x="7847546" y="2297507"/>
            <a:ext cx="6844068" cy="3828246"/>
          </a:xfrm>
          <a:custGeom>
            <a:avLst/>
            <a:gdLst/>
            <a:ahLst/>
            <a:cxnLst/>
            <a:rect r="r" b="b" t="t" l="l"/>
            <a:pathLst>
              <a:path h="3828246" w="6844068">
                <a:moveTo>
                  <a:pt x="0" y="0"/>
                </a:moveTo>
                <a:lnTo>
                  <a:pt x="6844067" y="0"/>
                </a:lnTo>
                <a:lnTo>
                  <a:pt x="6844067" y="3828247"/>
                </a:lnTo>
                <a:lnTo>
                  <a:pt x="0" y="3828247"/>
                </a:lnTo>
                <a:lnTo>
                  <a:pt x="0" y="0"/>
                </a:lnTo>
                <a:close/>
              </a:path>
            </a:pathLst>
          </a:custGeom>
          <a:blipFill>
            <a:blip r:embed="rId6"/>
            <a:stretch>
              <a:fillRect l="0" t="0" r="0" b="0"/>
            </a:stretch>
          </a:blipFill>
        </p:spPr>
      </p:sp>
      <p:sp>
        <p:nvSpPr>
          <p:cNvPr name="Freeform 13" id="13"/>
          <p:cNvSpPr/>
          <p:nvPr/>
        </p:nvSpPr>
        <p:spPr>
          <a:xfrm flipH="false" flipV="false" rot="0">
            <a:off x="7663299" y="6360734"/>
            <a:ext cx="7212562" cy="886790"/>
          </a:xfrm>
          <a:custGeom>
            <a:avLst/>
            <a:gdLst/>
            <a:ahLst/>
            <a:cxnLst/>
            <a:rect r="r" b="b" t="t" l="l"/>
            <a:pathLst>
              <a:path h="886790" w="7212562">
                <a:moveTo>
                  <a:pt x="0" y="0"/>
                </a:moveTo>
                <a:lnTo>
                  <a:pt x="7212561" y="0"/>
                </a:lnTo>
                <a:lnTo>
                  <a:pt x="7212561" y="886790"/>
                </a:lnTo>
                <a:lnTo>
                  <a:pt x="0" y="886790"/>
                </a:lnTo>
                <a:lnTo>
                  <a:pt x="0" y="0"/>
                </a:lnTo>
                <a:close/>
              </a:path>
            </a:pathLst>
          </a:custGeom>
          <a:blipFill>
            <a:blip r:embed="rId7"/>
            <a:stretch>
              <a:fillRect l="0" t="0" r="0" b="0"/>
            </a:stretch>
          </a:blipFill>
        </p:spPr>
      </p:sp>
      <p:sp>
        <p:nvSpPr>
          <p:cNvPr name="Freeform 14" id="14"/>
          <p:cNvSpPr/>
          <p:nvPr/>
        </p:nvSpPr>
        <p:spPr>
          <a:xfrm flipH="false" flipV="false" rot="0">
            <a:off x="8115972" y="7247524"/>
            <a:ext cx="6575641" cy="726882"/>
          </a:xfrm>
          <a:custGeom>
            <a:avLst/>
            <a:gdLst/>
            <a:ahLst/>
            <a:cxnLst/>
            <a:rect r="r" b="b" t="t" l="l"/>
            <a:pathLst>
              <a:path h="726882" w="6575641">
                <a:moveTo>
                  <a:pt x="0" y="0"/>
                </a:moveTo>
                <a:lnTo>
                  <a:pt x="6575641" y="0"/>
                </a:lnTo>
                <a:lnTo>
                  <a:pt x="6575641" y="726882"/>
                </a:lnTo>
                <a:lnTo>
                  <a:pt x="0" y="726882"/>
                </a:lnTo>
                <a:lnTo>
                  <a:pt x="0" y="0"/>
                </a:lnTo>
                <a:close/>
              </a:path>
            </a:pathLst>
          </a:custGeom>
          <a:blipFill>
            <a:blip r:embed="rId8"/>
            <a:stretch>
              <a:fillRect l="0" t="-33536" r="0" b="-33536"/>
            </a:stretch>
          </a:blipFill>
        </p:spPr>
      </p:sp>
      <p:sp>
        <p:nvSpPr>
          <p:cNvPr name="Freeform 15" id="15"/>
          <p:cNvSpPr/>
          <p:nvPr/>
        </p:nvSpPr>
        <p:spPr>
          <a:xfrm flipH="false" flipV="false" rot="0">
            <a:off x="8440912" y="8106249"/>
            <a:ext cx="5753962" cy="549373"/>
          </a:xfrm>
          <a:custGeom>
            <a:avLst/>
            <a:gdLst/>
            <a:ahLst/>
            <a:cxnLst/>
            <a:rect r="r" b="b" t="t" l="l"/>
            <a:pathLst>
              <a:path h="549373" w="5753962">
                <a:moveTo>
                  <a:pt x="0" y="0"/>
                </a:moveTo>
                <a:lnTo>
                  <a:pt x="5753962" y="0"/>
                </a:lnTo>
                <a:lnTo>
                  <a:pt x="5753962" y="549374"/>
                </a:lnTo>
                <a:lnTo>
                  <a:pt x="0" y="549374"/>
                </a:lnTo>
                <a:lnTo>
                  <a:pt x="0" y="0"/>
                </a:lnTo>
                <a:close/>
              </a:path>
            </a:pathLst>
          </a:custGeom>
          <a:blipFill>
            <a:blip r:embed="rId9"/>
            <a:stretch>
              <a:fillRect l="0" t="0" r="0" b="0"/>
            </a:stretch>
          </a:blipFill>
        </p:spPr>
      </p:sp>
      <p:sp>
        <p:nvSpPr>
          <p:cNvPr name="TextBox 16" id="16"/>
          <p:cNvSpPr txBox="true"/>
          <p:nvPr/>
        </p:nvSpPr>
        <p:spPr>
          <a:xfrm rot="0">
            <a:off x="16415944" y="9378176"/>
            <a:ext cx="1517332" cy="352425"/>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02</a:t>
            </a:r>
          </a:p>
        </p:txBody>
      </p:sp>
      <p:sp>
        <p:nvSpPr>
          <p:cNvPr name="TextBox 17" id="17"/>
          <p:cNvSpPr txBox="true"/>
          <p:nvPr/>
        </p:nvSpPr>
        <p:spPr>
          <a:xfrm rot="0">
            <a:off x="91440" y="595664"/>
            <a:ext cx="18105120" cy="780669"/>
          </a:xfrm>
          <a:prstGeom prst="rect">
            <a:avLst/>
          </a:prstGeom>
        </p:spPr>
        <p:txBody>
          <a:bodyPr anchor="t" rtlCol="false" tIns="0" lIns="0" bIns="0" rIns="0">
            <a:spAutoFit/>
          </a:bodyPr>
          <a:lstStyle/>
          <a:p>
            <a:pPr algn="ctr">
              <a:lnSpc>
                <a:spcPts val="6048"/>
              </a:lnSpc>
            </a:pPr>
            <a:r>
              <a:rPr lang="en-US" sz="5600" b="true">
                <a:solidFill>
                  <a:srgbClr val="FFFFFF"/>
                </a:solidFill>
                <a:latin typeface="Montserrat Bold"/>
                <a:ea typeface="Montserrat Bold"/>
                <a:cs typeface="Montserrat Bold"/>
                <a:sym typeface="Montserrat Bold"/>
              </a:rPr>
              <a:t>Looking Back at 2024: New Media</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0"/>
            <a:ext cx="8989277" cy="1865981"/>
            <a:chOff x="0" y="0"/>
            <a:chExt cx="2367546" cy="491452"/>
          </a:xfrm>
        </p:grpSpPr>
        <p:sp>
          <p:nvSpPr>
            <p:cNvPr name="Freeform 3" id="3"/>
            <p:cNvSpPr/>
            <p:nvPr/>
          </p:nvSpPr>
          <p:spPr>
            <a:xfrm flipH="false" flipV="false" rot="0">
              <a:off x="0" y="0"/>
              <a:ext cx="2367546" cy="491452"/>
            </a:xfrm>
            <a:custGeom>
              <a:avLst/>
              <a:gdLst/>
              <a:ahLst/>
              <a:cxnLst/>
              <a:rect r="r" b="b" t="t" l="l"/>
              <a:pathLst>
                <a:path h="491452" w="2367546">
                  <a:moveTo>
                    <a:pt x="0" y="0"/>
                  </a:moveTo>
                  <a:lnTo>
                    <a:pt x="2367546" y="0"/>
                  </a:lnTo>
                  <a:lnTo>
                    <a:pt x="2367546" y="491452"/>
                  </a:lnTo>
                  <a:lnTo>
                    <a:pt x="0" y="491452"/>
                  </a:lnTo>
                  <a:close/>
                </a:path>
              </a:pathLst>
            </a:custGeom>
            <a:solidFill>
              <a:srgbClr val="2D3A5F"/>
            </a:solidFill>
          </p:spPr>
        </p:sp>
        <p:sp>
          <p:nvSpPr>
            <p:cNvPr name="TextBox 4" id="4"/>
            <p:cNvSpPr txBox="true"/>
            <p:nvPr/>
          </p:nvSpPr>
          <p:spPr>
            <a:xfrm>
              <a:off x="0" y="0"/>
              <a:ext cx="2367546" cy="491452"/>
            </a:xfrm>
            <a:prstGeom prst="rect">
              <a:avLst/>
            </a:prstGeom>
          </p:spPr>
          <p:txBody>
            <a:bodyPr anchor="ctr" rtlCol="false" tIns="50800" lIns="50800" bIns="50800" rIns="50800"/>
            <a:lstStyle/>
            <a:p>
              <a:pPr algn="ctr">
                <a:lnSpc>
                  <a:spcPts val="2160"/>
                </a:lnSpc>
              </a:pPr>
            </a:p>
          </p:txBody>
        </p:sp>
      </p:grpSp>
      <p:sp>
        <p:nvSpPr>
          <p:cNvPr name="Freeform 5" id="5"/>
          <p:cNvSpPr/>
          <p:nvPr/>
        </p:nvSpPr>
        <p:spPr>
          <a:xfrm flipH="false" flipV="false" rot="0">
            <a:off x="8706354" y="0"/>
            <a:ext cx="9581646" cy="8778240"/>
          </a:xfrm>
          <a:custGeom>
            <a:avLst/>
            <a:gdLst/>
            <a:ahLst/>
            <a:cxnLst/>
            <a:rect r="r" b="b" t="t" l="l"/>
            <a:pathLst>
              <a:path h="8778240" w="9581646">
                <a:moveTo>
                  <a:pt x="0" y="0"/>
                </a:moveTo>
                <a:lnTo>
                  <a:pt x="9581646" y="0"/>
                </a:lnTo>
                <a:lnTo>
                  <a:pt x="9581646" y="8778240"/>
                </a:lnTo>
                <a:lnTo>
                  <a:pt x="0" y="8778240"/>
                </a:lnTo>
                <a:lnTo>
                  <a:pt x="0" y="0"/>
                </a:lnTo>
                <a:close/>
              </a:path>
            </a:pathLst>
          </a:custGeom>
          <a:blipFill>
            <a:blip r:embed="rId2"/>
            <a:stretch>
              <a:fillRect l="-35757" t="-34620" r="0" b="0"/>
            </a:stretch>
          </a:blipFill>
        </p:spPr>
      </p:sp>
      <p:grpSp>
        <p:nvGrpSpPr>
          <p:cNvPr name="Group 6" id="6"/>
          <p:cNvGrpSpPr/>
          <p:nvPr/>
        </p:nvGrpSpPr>
        <p:grpSpPr>
          <a:xfrm rot="0">
            <a:off x="0" y="8778240"/>
            <a:ext cx="18288000" cy="1508760"/>
            <a:chOff x="0" y="0"/>
            <a:chExt cx="24384000" cy="2011680"/>
          </a:xfrm>
        </p:grpSpPr>
        <p:sp>
          <p:nvSpPr>
            <p:cNvPr name="Freeform 7" id="7"/>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8" id="8"/>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9" id="9"/>
          <p:cNvGrpSpPr/>
          <p:nvPr/>
        </p:nvGrpSpPr>
        <p:grpSpPr>
          <a:xfrm rot="0">
            <a:off x="16324503" y="9241641"/>
            <a:ext cx="1963496" cy="589330"/>
            <a:chOff x="0" y="0"/>
            <a:chExt cx="2617994" cy="785774"/>
          </a:xfrm>
        </p:grpSpPr>
        <p:sp>
          <p:nvSpPr>
            <p:cNvPr name="Freeform 10" id="10"/>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11" id="11"/>
          <p:cNvGrpSpPr>
            <a:grpSpLocks noChangeAspect="true"/>
          </p:cNvGrpSpPr>
          <p:nvPr/>
        </p:nvGrpSpPr>
        <p:grpSpPr>
          <a:xfrm rot="0">
            <a:off x="9396830" y="3075052"/>
            <a:ext cx="2343877" cy="2334721"/>
            <a:chOff x="0" y="0"/>
            <a:chExt cx="6502400" cy="6477000"/>
          </a:xfrm>
        </p:grpSpPr>
        <p:sp>
          <p:nvSpPr>
            <p:cNvPr name="Freeform 12" id="12"/>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990" t="0" r="-990" b="0"/>
              </a:stretch>
            </a:blipFill>
          </p:spPr>
        </p:sp>
        <p:sp>
          <p:nvSpPr>
            <p:cNvPr name="Freeform 13" id="13"/>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14" id="14"/>
          <p:cNvGrpSpPr>
            <a:grpSpLocks noChangeAspect="true"/>
          </p:cNvGrpSpPr>
          <p:nvPr/>
        </p:nvGrpSpPr>
        <p:grpSpPr>
          <a:xfrm rot="0">
            <a:off x="15329904" y="5964560"/>
            <a:ext cx="2343877" cy="2334721"/>
            <a:chOff x="0" y="0"/>
            <a:chExt cx="6502400" cy="6477000"/>
          </a:xfrm>
        </p:grpSpPr>
        <p:sp>
          <p:nvSpPr>
            <p:cNvPr name="Freeform 15" id="15"/>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1159" t="0" r="-1159" b="0"/>
              </a:stretch>
            </a:blipFill>
          </p:spPr>
        </p:sp>
        <p:sp>
          <p:nvSpPr>
            <p:cNvPr name="Freeform 16" id="1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17" id="17"/>
          <p:cNvGrpSpPr>
            <a:grpSpLocks noChangeAspect="true"/>
          </p:cNvGrpSpPr>
          <p:nvPr/>
        </p:nvGrpSpPr>
        <p:grpSpPr>
          <a:xfrm rot="0">
            <a:off x="12273224" y="3155638"/>
            <a:ext cx="2343877" cy="2334721"/>
            <a:chOff x="0" y="0"/>
            <a:chExt cx="6502400" cy="6477000"/>
          </a:xfrm>
        </p:grpSpPr>
        <p:sp>
          <p:nvSpPr>
            <p:cNvPr name="Freeform 18" id="18"/>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70" t="0" r="-470" b="0"/>
              </a:stretch>
            </a:blipFill>
          </p:spPr>
        </p:sp>
        <p:sp>
          <p:nvSpPr>
            <p:cNvPr name="Freeform 19" id="19"/>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20" id="20"/>
          <p:cNvGrpSpPr>
            <a:grpSpLocks noChangeAspect="true"/>
          </p:cNvGrpSpPr>
          <p:nvPr/>
        </p:nvGrpSpPr>
        <p:grpSpPr>
          <a:xfrm rot="0">
            <a:off x="12363367" y="5964560"/>
            <a:ext cx="2343877" cy="2334721"/>
            <a:chOff x="0" y="0"/>
            <a:chExt cx="6502400" cy="6477000"/>
          </a:xfrm>
        </p:grpSpPr>
        <p:sp>
          <p:nvSpPr>
            <p:cNvPr name="Freeform 21" id="21"/>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982" t="0" r="-982" b="0"/>
              </a:stretch>
            </a:blipFill>
          </p:spPr>
        </p:sp>
        <p:sp>
          <p:nvSpPr>
            <p:cNvPr name="Freeform 22" id="22"/>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23" id="23"/>
          <p:cNvGrpSpPr>
            <a:grpSpLocks noChangeAspect="true"/>
          </p:cNvGrpSpPr>
          <p:nvPr/>
        </p:nvGrpSpPr>
        <p:grpSpPr>
          <a:xfrm rot="0">
            <a:off x="15150501" y="3155638"/>
            <a:ext cx="2343877" cy="2334721"/>
            <a:chOff x="0" y="0"/>
            <a:chExt cx="6502400" cy="6477000"/>
          </a:xfrm>
        </p:grpSpPr>
        <p:sp>
          <p:nvSpPr>
            <p:cNvPr name="Freeform 24" id="24"/>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799" t="0" r="-799" b="0"/>
              </a:stretch>
            </a:blipFill>
          </p:spPr>
        </p:sp>
        <p:sp>
          <p:nvSpPr>
            <p:cNvPr name="Freeform 25" id="25"/>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26" id="26"/>
          <p:cNvGrpSpPr>
            <a:grpSpLocks noChangeAspect="true"/>
          </p:cNvGrpSpPr>
          <p:nvPr/>
        </p:nvGrpSpPr>
        <p:grpSpPr>
          <a:xfrm rot="0">
            <a:off x="9396773" y="5964560"/>
            <a:ext cx="2343877" cy="2334721"/>
            <a:chOff x="0" y="0"/>
            <a:chExt cx="6502400" cy="6477000"/>
          </a:xfrm>
        </p:grpSpPr>
        <p:sp>
          <p:nvSpPr>
            <p:cNvPr name="Freeform 27" id="27"/>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164" t="0" r="-1164" b="0"/>
              </a:stretch>
            </a:blipFill>
          </p:spPr>
        </p:sp>
        <p:sp>
          <p:nvSpPr>
            <p:cNvPr name="Freeform 28" id="28"/>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29" id="29"/>
          <p:cNvGrpSpPr/>
          <p:nvPr/>
        </p:nvGrpSpPr>
        <p:grpSpPr>
          <a:xfrm rot="0">
            <a:off x="9396830" y="5143074"/>
            <a:ext cx="2343877" cy="577215"/>
            <a:chOff x="0" y="0"/>
            <a:chExt cx="617317" cy="152024"/>
          </a:xfrm>
        </p:grpSpPr>
        <p:sp>
          <p:nvSpPr>
            <p:cNvPr name="Freeform 30" id="30"/>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31" id="31"/>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grpSp>
        <p:nvGrpSpPr>
          <p:cNvPr name="Group 32" id="32"/>
          <p:cNvGrpSpPr/>
          <p:nvPr/>
        </p:nvGrpSpPr>
        <p:grpSpPr>
          <a:xfrm rot="0">
            <a:off x="12273224" y="5163681"/>
            <a:ext cx="2343877" cy="577215"/>
            <a:chOff x="0" y="0"/>
            <a:chExt cx="617317" cy="152024"/>
          </a:xfrm>
        </p:grpSpPr>
        <p:sp>
          <p:nvSpPr>
            <p:cNvPr name="Freeform 33" id="33"/>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34" id="34"/>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grpSp>
        <p:nvGrpSpPr>
          <p:cNvPr name="Group 35" id="35"/>
          <p:cNvGrpSpPr/>
          <p:nvPr/>
        </p:nvGrpSpPr>
        <p:grpSpPr>
          <a:xfrm rot="0">
            <a:off x="15150501" y="5168270"/>
            <a:ext cx="2343877" cy="577215"/>
            <a:chOff x="0" y="0"/>
            <a:chExt cx="617317" cy="152024"/>
          </a:xfrm>
        </p:grpSpPr>
        <p:sp>
          <p:nvSpPr>
            <p:cNvPr name="Freeform 36" id="36"/>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37" id="37"/>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grpSp>
        <p:nvGrpSpPr>
          <p:cNvPr name="Group 38" id="38"/>
          <p:cNvGrpSpPr/>
          <p:nvPr/>
        </p:nvGrpSpPr>
        <p:grpSpPr>
          <a:xfrm rot="0">
            <a:off x="9396773" y="7977193"/>
            <a:ext cx="2343877" cy="577215"/>
            <a:chOff x="0" y="0"/>
            <a:chExt cx="617317" cy="152024"/>
          </a:xfrm>
        </p:grpSpPr>
        <p:sp>
          <p:nvSpPr>
            <p:cNvPr name="Freeform 39" id="39"/>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40" id="40"/>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grpSp>
        <p:nvGrpSpPr>
          <p:cNvPr name="Group 41" id="41"/>
          <p:cNvGrpSpPr/>
          <p:nvPr/>
        </p:nvGrpSpPr>
        <p:grpSpPr>
          <a:xfrm rot="0">
            <a:off x="12363367" y="7977193"/>
            <a:ext cx="2343877" cy="577215"/>
            <a:chOff x="0" y="0"/>
            <a:chExt cx="617317" cy="152024"/>
          </a:xfrm>
        </p:grpSpPr>
        <p:sp>
          <p:nvSpPr>
            <p:cNvPr name="Freeform 42" id="42"/>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43" id="43"/>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grpSp>
        <p:nvGrpSpPr>
          <p:cNvPr name="Group 44" id="44"/>
          <p:cNvGrpSpPr/>
          <p:nvPr/>
        </p:nvGrpSpPr>
        <p:grpSpPr>
          <a:xfrm rot="0">
            <a:off x="15329904" y="7977193"/>
            <a:ext cx="2343877" cy="577215"/>
            <a:chOff x="0" y="0"/>
            <a:chExt cx="617317" cy="152024"/>
          </a:xfrm>
        </p:grpSpPr>
        <p:sp>
          <p:nvSpPr>
            <p:cNvPr name="Freeform 45" id="45"/>
            <p:cNvSpPr/>
            <p:nvPr/>
          </p:nvSpPr>
          <p:spPr>
            <a:xfrm flipH="false" flipV="false" rot="0">
              <a:off x="0" y="0"/>
              <a:ext cx="617317" cy="152024"/>
            </a:xfrm>
            <a:custGeom>
              <a:avLst/>
              <a:gdLst/>
              <a:ahLst/>
              <a:cxnLst/>
              <a:rect r="r" b="b" t="t" l="l"/>
              <a:pathLst>
                <a:path h="152024" w="617317">
                  <a:moveTo>
                    <a:pt x="0" y="0"/>
                  </a:moveTo>
                  <a:lnTo>
                    <a:pt x="617317" y="0"/>
                  </a:lnTo>
                  <a:lnTo>
                    <a:pt x="617317" y="152024"/>
                  </a:lnTo>
                  <a:lnTo>
                    <a:pt x="0" y="152024"/>
                  </a:lnTo>
                  <a:close/>
                </a:path>
              </a:pathLst>
            </a:custGeom>
            <a:gradFill rotWithShape="true">
              <a:gsLst>
                <a:gs pos="0">
                  <a:srgbClr val="FFFFFF">
                    <a:alpha val="100000"/>
                  </a:srgbClr>
                </a:gs>
                <a:gs pos="65000">
                  <a:srgbClr val="E9EDF6">
                    <a:alpha val="100000"/>
                  </a:srgbClr>
                </a:gs>
              </a:gsLst>
              <a:lin ang="5400000"/>
            </a:gradFill>
          </p:spPr>
        </p:sp>
        <p:sp>
          <p:nvSpPr>
            <p:cNvPr name="TextBox 46" id="46"/>
            <p:cNvSpPr txBox="true"/>
            <p:nvPr/>
          </p:nvSpPr>
          <p:spPr>
            <a:xfrm>
              <a:off x="0" y="0"/>
              <a:ext cx="617317" cy="152024"/>
            </a:xfrm>
            <a:prstGeom prst="rect">
              <a:avLst/>
            </a:prstGeom>
          </p:spPr>
          <p:txBody>
            <a:bodyPr anchor="ctr" rtlCol="false" tIns="50800" lIns="50800" bIns="50800" rIns="50800"/>
            <a:lstStyle/>
            <a:p>
              <a:pPr algn="ctr">
                <a:lnSpc>
                  <a:spcPts val="2160"/>
                </a:lnSpc>
              </a:pPr>
            </a:p>
          </p:txBody>
        </p:sp>
      </p:grpSp>
      <p:sp>
        <p:nvSpPr>
          <p:cNvPr name="Freeform 47" id="47"/>
          <p:cNvSpPr/>
          <p:nvPr/>
        </p:nvSpPr>
        <p:spPr>
          <a:xfrm flipH="false" flipV="false" rot="0">
            <a:off x="342725" y="374208"/>
            <a:ext cx="558783" cy="558783"/>
          </a:xfrm>
          <a:custGeom>
            <a:avLst/>
            <a:gdLst/>
            <a:ahLst/>
            <a:cxnLst/>
            <a:rect r="r" b="b" t="t" l="l"/>
            <a:pathLst>
              <a:path h="558783" w="558783">
                <a:moveTo>
                  <a:pt x="0" y="0"/>
                </a:moveTo>
                <a:lnTo>
                  <a:pt x="558783" y="0"/>
                </a:lnTo>
                <a:lnTo>
                  <a:pt x="558783" y="558782"/>
                </a:lnTo>
                <a:lnTo>
                  <a:pt x="0" y="5587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48" id="48"/>
          <p:cNvSpPr txBox="true"/>
          <p:nvPr/>
        </p:nvSpPr>
        <p:spPr>
          <a:xfrm rot="0">
            <a:off x="1104146" y="409115"/>
            <a:ext cx="10292842" cy="1171575"/>
          </a:xfrm>
          <a:prstGeom prst="rect">
            <a:avLst/>
          </a:prstGeom>
        </p:spPr>
        <p:txBody>
          <a:bodyPr anchor="t" rtlCol="false" tIns="0" lIns="0" bIns="0" rIns="0">
            <a:spAutoFit/>
          </a:bodyPr>
          <a:lstStyle/>
          <a:p>
            <a:pPr algn="l">
              <a:lnSpc>
                <a:spcPts val="4559"/>
              </a:lnSpc>
            </a:pPr>
            <a:r>
              <a:rPr lang="en-US" sz="4800" b="true">
                <a:solidFill>
                  <a:srgbClr val="5C77B9"/>
                </a:solidFill>
                <a:latin typeface="Montserrat Bold"/>
                <a:ea typeface="Montserrat Bold"/>
                <a:cs typeface="Montserrat Bold"/>
                <a:sym typeface="Montserrat Bold"/>
              </a:rPr>
              <a:t>Conclusion</a:t>
            </a:r>
          </a:p>
          <a:p>
            <a:pPr algn="l">
              <a:lnSpc>
                <a:spcPts val="4559"/>
              </a:lnSpc>
            </a:pPr>
            <a:r>
              <a:rPr lang="en-US" sz="4800">
                <a:solidFill>
                  <a:srgbClr val="FFFFFF"/>
                </a:solidFill>
                <a:latin typeface="Montserrat"/>
                <a:ea typeface="Montserrat"/>
                <a:cs typeface="Montserrat"/>
                <a:sym typeface="Montserrat"/>
              </a:rPr>
              <a:t>SURVEY 2024 </a:t>
            </a:r>
          </a:p>
        </p:txBody>
      </p:sp>
      <p:sp>
        <p:nvSpPr>
          <p:cNvPr name="TextBox 49" id="49"/>
          <p:cNvSpPr txBox="true"/>
          <p:nvPr/>
        </p:nvSpPr>
        <p:spPr>
          <a:xfrm rot="0">
            <a:off x="509984" y="3235952"/>
            <a:ext cx="7205770" cy="4162791"/>
          </a:xfrm>
          <a:prstGeom prst="rect">
            <a:avLst/>
          </a:prstGeom>
        </p:spPr>
        <p:txBody>
          <a:bodyPr anchor="t" rtlCol="false" tIns="0" lIns="0" bIns="0" rIns="0">
            <a:spAutoFit/>
          </a:bodyPr>
          <a:lstStyle/>
          <a:p>
            <a:pPr algn="l" marL="423502" indent="-211751" lvl="1">
              <a:lnSpc>
                <a:spcPts val="2353"/>
              </a:lnSpc>
              <a:buFont typeface="Arial"/>
              <a:buChar char="•"/>
            </a:pPr>
            <a:r>
              <a:rPr lang="en-US" sz="1961">
                <a:solidFill>
                  <a:srgbClr val="000000"/>
                </a:solidFill>
                <a:latin typeface="Montserrat"/>
                <a:ea typeface="Montserrat"/>
                <a:cs typeface="Montserrat"/>
                <a:sym typeface="Montserrat"/>
              </a:rPr>
              <a:t>IESF’s global network and long-term partnerships are its key strengths.</a:t>
            </a:r>
          </a:p>
          <a:p>
            <a:pPr algn="l">
              <a:lnSpc>
                <a:spcPts val="2353"/>
              </a:lnSpc>
            </a:pPr>
          </a:p>
          <a:p>
            <a:pPr algn="l" marL="423502" indent="-211751" lvl="1">
              <a:lnSpc>
                <a:spcPts val="2353"/>
              </a:lnSpc>
              <a:buFont typeface="Arial"/>
              <a:buChar char="•"/>
            </a:pPr>
            <a:r>
              <a:rPr lang="en-US" sz="1961">
                <a:solidFill>
                  <a:srgbClr val="000000"/>
                </a:solidFill>
                <a:latin typeface="Montserrat"/>
                <a:ea typeface="Montserrat"/>
                <a:cs typeface="Montserrat"/>
                <a:sym typeface="Montserrat"/>
              </a:rPr>
              <a:t>Focusing on digital transformation, leadership engagement, and professional development will furt</a:t>
            </a:r>
            <a:r>
              <a:rPr lang="en-US" sz="1961">
                <a:solidFill>
                  <a:srgbClr val="000000"/>
                </a:solidFill>
                <a:latin typeface="Montserrat"/>
                <a:ea typeface="Montserrat"/>
                <a:cs typeface="Montserrat"/>
                <a:sym typeface="Montserrat"/>
              </a:rPr>
              <a:t>he</a:t>
            </a:r>
            <a:r>
              <a:rPr lang="en-US" sz="1961">
                <a:solidFill>
                  <a:srgbClr val="000000"/>
                </a:solidFill>
                <a:latin typeface="Montserrat"/>
                <a:ea typeface="Montserrat"/>
                <a:cs typeface="Montserrat"/>
                <a:sym typeface="Montserrat"/>
              </a:rPr>
              <a:t>r</a:t>
            </a:r>
            <a:r>
              <a:rPr lang="en-US" sz="1961">
                <a:solidFill>
                  <a:srgbClr val="000000"/>
                </a:solidFill>
                <a:latin typeface="Montserrat"/>
                <a:ea typeface="Montserrat"/>
                <a:cs typeface="Montserrat"/>
                <a:sym typeface="Montserrat"/>
              </a:rPr>
              <a:t> e</a:t>
            </a:r>
            <a:r>
              <a:rPr lang="en-US" sz="1961">
                <a:solidFill>
                  <a:srgbClr val="000000"/>
                </a:solidFill>
                <a:latin typeface="Montserrat"/>
                <a:ea typeface="Montserrat"/>
                <a:cs typeface="Montserrat"/>
                <a:sym typeface="Montserrat"/>
              </a:rPr>
              <a:t>nhanc</a:t>
            </a:r>
            <a:r>
              <a:rPr lang="en-US" sz="1961">
                <a:solidFill>
                  <a:srgbClr val="000000"/>
                </a:solidFill>
                <a:latin typeface="Montserrat"/>
                <a:ea typeface="Montserrat"/>
                <a:cs typeface="Montserrat"/>
                <a:sym typeface="Montserrat"/>
              </a:rPr>
              <a:t>e p</a:t>
            </a:r>
            <a:r>
              <a:rPr lang="en-US" sz="1961">
                <a:solidFill>
                  <a:srgbClr val="000000"/>
                </a:solidFill>
                <a:latin typeface="Montserrat"/>
                <a:ea typeface="Montserrat"/>
                <a:cs typeface="Montserrat"/>
                <a:sym typeface="Montserrat"/>
              </a:rPr>
              <a:t>a</a:t>
            </a:r>
            <a:r>
              <a:rPr lang="en-US" sz="1961">
                <a:solidFill>
                  <a:srgbClr val="000000"/>
                </a:solidFill>
                <a:latin typeface="Montserrat"/>
                <a:ea typeface="Montserrat"/>
                <a:cs typeface="Montserrat"/>
                <a:sym typeface="Montserrat"/>
              </a:rPr>
              <a:t>r</a:t>
            </a:r>
            <a:r>
              <a:rPr lang="en-US" sz="1961">
                <a:solidFill>
                  <a:srgbClr val="000000"/>
                </a:solidFill>
                <a:latin typeface="Montserrat"/>
                <a:ea typeface="Montserrat"/>
                <a:cs typeface="Montserrat"/>
                <a:sym typeface="Montserrat"/>
              </a:rPr>
              <a:t>tn</a:t>
            </a:r>
            <a:r>
              <a:rPr lang="en-US" sz="1961">
                <a:solidFill>
                  <a:srgbClr val="000000"/>
                </a:solidFill>
                <a:latin typeface="Montserrat"/>
                <a:ea typeface="Montserrat"/>
                <a:cs typeface="Montserrat"/>
                <a:sym typeface="Montserrat"/>
              </a:rPr>
              <a:t>er</a:t>
            </a:r>
            <a:r>
              <a:rPr lang="en-US" sz="1961">
                <a:solidFill>
                  <a:srgbClr val="000000"/>
                </a:solidFill>
                <a:latin typeface="Montserrat"/>
                <a:ea typeface="Montserrat"/>
                <a:cs typeface="Montserrat"/>
                <a:sym typeface="Montserrat"/>
              </a:rPr>
              <a:t> </a:t>
            </a:r>
            <a:r>
              <a:rPr lang="en-US" sz="1961">
                <a:solidFill>
                  <a:srgbClr val="000000"/>
                </a:solidFill>
                <a:latin typeface="Montserrat"/>
                <a:ea typeface="Montserrat"/>
                <a:cs typeface="Montserrat"/>
                <a:sym typeface="Montserrat"/>
              </a:rPr>
              <a:t>satisf</a:t>
            </a:r>
            <a:r>
              <a:rPr lang="en-US" sz="1961">
                <a:solidFill>
                  <a:srgbClr val="000000"/>
                </a:solidFill>
                <a:latin typeface="Montserrat"/>
                <a:ea typeface="Montserrat"/>
                <a:cs typeface="Montserrat"/>
                <a:sym typeface="Montserrat"/>
              </a:rPr>
              <a:t>acti</a:t>
            </a:r>
            <a:r>
              <a:rPr lang="en-US" sz="1961">
                <a:solidFill>
                  <a:srgbClr val="000000"/>
                </a:solidFill>
                <a:latin typeface="Montserrat"/>
                <a:ea typeface="Montserrat"/>
                <a:cs typeface="Montserrat"/>
                <a:sym typeface="Montserrat"/>
              </a:rPr>
              <a:t>o</a:t>
            </a:r>
            <a:r>
              <a:rPr lang="en-US" sz="1961">
                <a:solidFill>
                  <a:srgbClr val="000000"/>
                </a:solidFill>
                <a:latin typeface="Montserrat"/>
                <a:ea typeface="Montserrat"/>
                <a:cs typeface="Montserrat"/>
                <a:sym typeface="Montserrat"/>
              </a:rPr>
              <a:t>n.</a:t>
            </a:r>
          </a:p>
          <a:p>
            <a:pPr algn="l">
              <a:lnSpc>
                <a:spcPts val="2353"/>
              </a:lnSpc>
            </a:pPr>
          </a:p>
          <a:p>
            <a:pPr algn="l" marL="423502" indent="-211751" lvl="1">
              <a:lnSpc>
                <a:spcPts val="2353"/>
              </a:lnSpc>
              <a:buFont typeface="Arial"/>
              <a:buChar char="•"/>
            </a:pPr>
            <a:r>
              <a:rPr lang="en-US" sz="1961">
                <a:solidFill>
                  <a:srgbClr val="000000"/>
                </a:solidFill>
                <a:latin typeface="Montserrat"/>
                <a:ea typeface="Montserrat"/>
                <a:cs typeface="Montserrat"/>
                <a:sym typeface="Montserrat"/>
              </a:rPr>
              <a:t>Let’</a:t>
            </a:r>
            <a:r>
              <a:rPr lang="en-US" sz="1961">
                <a:solidFill>
                  <a:srgbClr val="000000"/>
                </a:solidFill>
                <a:latin typeface="Montserrat"/>
                <a:ea typeface="Montserrat"/>
                <a:cs typeface="Montserrat"/>
                <a:sym typeface="Montserrat"/>
              </a:rPr>
              <a:t>s continue building on our successes while addressing areas for growth.</a:t>
            </a:r>
          </a:p>
          <a:p>
            <a:pPr algn="l">
              <a:lnSpc>
                <a:spcPts val="2353"/>
              </a:lnSpc>
            </a:pPr>
          </a:p>
          <a:p>
            <a:pPr algn="l" marL="423502" indent="-211751" lvl="1">
              <a:lnSpc>
                <a:spcPts val="2353"/>
              </a:lnSpc>
              <a:buFont typeface="Arial"/>
              <a:buChar char="•"/>
            </a:pPr>
            <a:r>
              <a:rPr lang="en-US" sz="1961">
                <a:solidFill>
                  <a:srgbClr val="000000"/>
                </a:solidFill>
                <a:latin typeface="Montserrat"/>
                <a:ea typeface="Montserrat"/>
                <a:cs typeface="Montserrat"/>
                <a:sym typeface="Montserrat"/>
              </a:rPr>
              <a:t>Contact our leadership team with questions, ideas, suggestions for improvement</a:t>
            </a:r>
          </a:p>
          <a:p>
            <a:pPr algn="l">
              <a:lnSpc>
                <a:spcPts val="2353"/>
              </a:lnSpc>
            </a:pPr>
          </a:p>
          <a:p>
            <a:pPr algn="just">
              <a:lnSpc>
                <a:spcPts val="2648"/>
              </a:lnSpc>
            </a:pPr>
          </a:p>
        </p:txBody>
      </p:sp>
      <p:sp>
        <p:nvSpPr>
          <p:cNvPr name="TextBox 50" id="50"/>
          <p:cNvSpPr txBox="true"/>
          <p:nvPr/>
        </p:nvSpPr>
        <p:spPr>
          <a:xfrm rot="0">
            <a:off x="9858560" y="5237054"/>
            <a:ext cx="1420416" cy="461645"/>
          </a:xfrm>
          <a:prstGeom prst="rect">
            <a:avLst/>
          </a:prstGeom>
        </p:spPr>
        <p:txBody>
          <a:bodyPr anchor="t" rtlCol="false" tIns="0" lIns="0" bIns="0" rIns="0">
            <a:spAutoFit/>
          </a:bodyPr>
          <a:lstStyle/>
          <a:p>
            <a:pPr algn="ctr">
              <a:lnSpc>
                <a:spcPts val="1400"/>
              </a:lnSpc>
            </a:pPr>
            <a:r>
              <a:rPr lang="en-US" b="true" sz="1400">
                <a:solidFill>
                  <a:srgbClr val="5C77B9"/>
                </a:solidFill>
                <a:latin typeface="Montserrat Ultra-Bold"/>
                <a:ea typeface="Montserrat Ultra-Bold"/>
                <a:cs typeface="Montserrat Ultra-Bold"/>
                <a:sym typeface="Montserrat Ultra-Bold"/>
              </a:rPr>
              <a:t>AMERICAS</a:t>
            </a:r>
          </a:p>
          <a:p>
            <a:pPr algn="ctr">
              <a:lnSpc>
                <a:spcPts val="1000"/>
              </a:lnSpc>
            </a:pPr>
            <a:r>
              <a:rPr lang="en-US" b="true" sz="1000">
                <a:solidFill>
                  <a:srgbClr val="000000"/>
                </a:solidFill>
                <a:latin typeface="Montserrat Bold"/>
                <a:ea typeface="Montserrat Bold"/>
                <a:cs typeface="Montserrat Bold"/>
                <a:sym typeface="Montserrat Bold"/>
              </a:rPr>
              <a:t>Claudia Montedónico</a:t>
            </a:r>
          </a:p>
          <a:p>
            <a:pPr algn="ctr">
              <a:lnSpc>
                <a:spcPts val="1200"/>
              </a:lnSpc>
            </a:pPr>
            <a:r>
              <a:rPr lang="en-US" b="true" sz="1200">
                <a:solidFill>
                  <a:srgbClr val="5C77B9"/>
                </a:solidFill>
                <a:latin typeface="Montserrat Bold"/>
                <a:ea typeface="Montserrat Bold"/>
                <a:cs typeface="Montserrat Bold"/>
                <a:sym typeface="Montserrat Bold"/>
              </a:rPr>
              <a:t>CHILE</a:t>
            </a:r>
          </a:p>
        </p:txBody>
      </p:sp>
      <p:sp>
        <p:nvSpPr>
          <p:cNvPr name="TextBox 51" id="51"/>
          <p:cNvSpPr txBox="true"/>
          <p:nvPr/>
        </p:nvSpPr>
        <p:spPr>
          <a:xfrm rot="0">
            <a:off x="12875225" y="5234454"/>
            <a:ext cx="1130350" cy="461645"/>
          </a:xfrm>
          <a:prstGeom prst="rect">
            <a:avLst/>
          </a:prstGeom>
        </p:spPr>
        <p:txBody>
          <a:bodyPr anchor="t" rtlCol="false" tIns="0" lIns="0" bIns="0" rIns="0">
            <a:spAutoFit/>
          </a:bodyPr>
          <a:lstStyle/>
          <a:p>
            <a:pPr algn="ctr" marL="0" indent="0" lvl="0">
              <a:lnSpc>
                <a:spcPts val="1400"/>
              </a:lnSpc>
              <a:spcBef>
                <a:spcPct val="0"/>
              </a:spcBef>
            </a:pPr>
            <a:r>
              <a:rPr lang="en-US" b="true" sz="1400" strike="noStrike" u="none">
                <a:solidFill>
                  <a:srgbClr val="5C77B9"/>
                </a:solidFill>
                <a:latin typeface="Montserrat Bold"/>
                <a:ea typeface="Montserrat Bold"/>
                <a:cs typeface="Montserrat Bold"/>
                <a:sym typeface="Montserrat Bold"/>
              </a:rPr>
              <a:t>TREASURER</a:t>
            </a:r>
          </a:p>
          <a:p>
            <a:pPr algn="ctr" marL="0" indent="0" lvl="0">
              <a:lnSpc>
                <a:spcPts val="1000"/>
              </a:lnSpc>
              <a:spcBef>
                <a:spcPct val="0"/>
              </a:spcBef>
            </a:pPr>
            <a:r>
              <a:rPr lang="en-US" b="true" sz="1000" strike="noStrike" u="none">
                <a:solidFill>
                  <a:srgbClr val="000000"/>
                </a:solidFill>
                <a:latin typeface="Montserrat Bold"/>
                <a:ea typeface="Montserrat Bold"/>
                <a:cs typeface="Montserrat Bold"/>
                <a:sym typeface="Montserrat Bold"/>
              </a:rPr>
              <a:t>Stephan Löw</a:t>
            </a:r>
          </a:p>
          <a:p>
            <a:pPr algn="ctr" marL="0" indent="0" lvl="0">
              <a:lnSpc>
                <a:spcPts val="1200"/>
              </a:lnSpc>
              <a:spcBef>
                <a:spcPct val="0"/>
              </a:spcBef>
            </a:pPr>
            <a:r>
              <a:rPr lang="en-US" b="true" sz="1200" strike="noStrike" u="none">
                <a:solidFill>
                  <a:srgbClr val="5C77B9"/>
                </a:solidFill>
                <a:latin typeface="Montserrat Bold"/>
                <a:ea typeface="Montserrat Bold"/>
                <a:cs typeface="Montserrat Bold"/>
                <a:sym typeface="Montserrat Bold"/>
              </a:rPr>
              <a:t>GERMANY</a:t>
            </a:r>
          </a:p>
        </p:txBody>
      </p:sp>
      <p:sp>
        <p:nvSpPr>
          <p:cNvPr name="TextBox 52" id="52"/>
          <p:cNvSpPr txBox="true"/>
          <p:nvPr/>
        </p:nvSpPr>
        <p:spPr>
          <a:xfrm rot="0">
            <a:off x="15811091" y="5216086"/>
            <a:ext cx="1168450" cy="491109"/>
          </a:xfrm>
          <a:prstGeom prst="rect">
            <a:avLst/>
          </a:prstGeom>
        </p:spPr>
        <p:txBody>
          <a:bodyPr anchor="t" rtlCol="false" tIns="0" lIns="0" bIns="0" rIns="0">
            <a:spAutoFit/>
          </a:bodyPr>
          <a:lstStyle/>
          <a:p>
            <a:pPr algn="ctr">
              <a:lnSpc>
                <a:spcPts val="1554"/>
              </a:lnSpc>
            </a:pPr>
            <a:r>
              <a:rPr lang="en-US" b="true" sz="1400">
                <a:solidFill>
                  <a:srgbClr val="5C77B9"/>
                </a:solidFill>
                <a:latin typeface="Montserrat Ultra-Bold"/>
                <a:ea typeface="Montserrat Ultra-Bold"/>
                <a:cs typeface="Montserrat Ultra-Bold"/>
                <a:sym typeface="Montserrat Ultra-Bold"/>
              </a:rPr>
              <a:t>ASIAPAC</a:t>
            </a:r>
          </a:p>
          <a:p>
            <a:pPr algn="ctr">
              <a:lnSpc>
                <a:spcPts val="1110"/>
              </a:lnSpc>
            </a:pPr>
            <a:r>
              <a:rPr lang="en-US" b="true" sz="1000">
                <a:solidFill>
                  <a:srgbClr val="000000"/>
                </a:solidFill>
                <a:latin typeface="Montserrat Bold"/>
                <a:ea typeface="Montserrat Bold"/>
                <a:cs typeface="Montserrat Bold"/>
                <a:sym typeface="Montserrat Bold"/>
              </a:rPr>
              <a:t>Emmanuel White</a:t>
            </a:r>
          </a:p>
          <a:p>
            <a:pPr algn="ctr">
              <a:lnSpc>
                <a:spcPts val="1332"/>
              </a:lnSpc>
            </a:pPr>
            <a:r>
              <a:rPr lang="en-US" b="true" sz="1200">
                <a:solidFill>
                  <a:srgbClr val="5C77B9"/>
                </a:solidFill>
                <a:latin typeface="Montserrat Bold"/>
                <a:ea typeface="Montserrat Bold"/>
                <a:cs typeface="Montserrat Bold"/>
                <a:sym typeface="Montserrat Bold"/>
              </a:rPr>
              <a:t>SINGAPORE</a:t>
            </a:r>
          </a:p>
        </p:txBody>
      </p:sp>
      <p:sp>
        <p:nvSpPr>
          <p:cNvPr name="TextBox 53" id="53"/>
          <p:cNvSpPr txBox="true"/>
          <p:nvPr/>
        </p:nvSpPr>
        <p:spPr>
          <a:xfrm rot="0">
            <a:off x="9396830" y="8037344"/>
            <a:ext cx="2343877" cy="491109"/>
          </a:xfrm>
          <a:prstGeom prst="rect">
            <a:avLst/>
          </a:prstGeom>
        </p:spPr>
        <p:txBody>
          <a:bodyPr anchor="t" rtlCol="false" tIns="0" lIns="0" bIns="0" rIns="0">
            <a:spAutoFit/>
          </a:bodyPr>
          <a:lstStyle/>
          <a:p>
            <a:pPr algn="ctr">
              <a:lnSpc>
                <a:spcPts val="1554"/>
              </a:lnSpc>
            </a:pPr>
            <a:r>
              <a:rPr lang="en-US" b="true" sz="1400">
                <a:solidFill>
                  <a:srgbClr val="5C77B9"/>
                </a:solidFill>
                <a:latin typeface="Montserrat Bold"/>
                <a:ea typeface="Montserrat Bold"/>
                <a:cs typeface="Montserrat Bold"/>
                <a:sym typeface="Montserrat Bold"/>
              </a:rPr>
              <a:t>EMEA</a:t>
            </a:r>
          </a:p>
          <a:p>
            <a:pPr algn="ctr">
              <a:lnSpc>
                <a:spcPts val="1110"/>
              </a:lnSpc>
            </a:pPr>
            <a:r>
              <a:rPr lang="en-US" b="true" sz="1000">
                <a:solidFill>
                  <a:srgbClr val="000000"/>
                </a:solidFill>
                <a:latin typeface="Montserrat Bold"/>
                <a:ea typeface="Montserrat Bold"/>
                <a:cs typeface="Montserrat Bold"/>
                <a:sym typeface="Montserrat Bold"/>
              </a:rPr>
              <a:t>Adelina Rosca</a:t>
            </a:r>
          </a:p>
          <a:p>
            <a:pPr algn="ctr">
              <a:lnSpc>
                <a:spcPts val="1332"/>
              </a:lnSpc>
            </a:pPr>
            <a:r>
              <a:rPr lang="en-US" b="true" sz="1200">
                <a:solidFill>
                  <a:srgbClr val="5C77B9"/>
                </a:solidFill>
                <a:latin typeface="Montserrat Bold"/>
                <a:ea typeface="Montserrat Bold"/>
                <a:cs typeface="Montserrat Bold"/>
                <a:sym typeface="Montserrat Bold"/>
              </a:rPr>
              <a:t>ROMANIA</a:t>
            </a:r>
          </a:p>
        </p:txBody>
      </p:sp>
      <p:sp>
        <p:nvSpPr>
          <p:cNvPr name="TextBox 54" id="54"/>
          <p:cNvSpPr txBox="true"/>
          <p:nvPr/>
        </p:nvSpPr>
        <p:spPr>
          <a:xfrm rot="0">
            <a:off x="12822943" y="8063299"/>
            <a:ext cx="1422940" cy="491109"/>
          </a:xfrm>
          <a:prstGeom prst="rect">
            <a:avLst/>
          </a:prstGeom>
        </p:spPr>
        <p:txBody>
          <a:bodyPr anchor="t" rtlCol="false" tIns="0" lIns="0" bIns="0" rIns="0">
            <a:spAutoFit/>
          </a:bodyPr>
          <a:lstStyle/>
          <a:p>
            <a:pPr algn="ctr">
              <a:lnSpc>
                <a:spcPts val="1554"/>
              </a:lnSpc>
            </a:pPr>
            <a:r>
              <a:rPr lang="en-US" b="true" sz="1400">
                <a:solidFill>
                  <a:srgbClr val="5C77B9"/>
                </a:solidFill>
                <a:latin typeface="Montserrat Bold"/>
                <a:ea typeface="Montserrat Bold"/>
                <a:cs typeface="Montserrat Bold"/>
                <a:sym typeface="Montserrat Bold"/>
              </a:rPr>
              <a:t>EMEA</a:t>
            </a:r>
          </a:p>
          <a:p>
            <a:pPr algn="ctr">
              <a:lnSpc>
                <a:spcPts val="1110"/>
              </a:lnSpc>
            </a:pPr>
            <a:r>
              <a:rPr lang="en-US" b="true" sz="1000">
                <a:solidFill>
                  <a:srgbClr val="000000"/>
                </a:solidFill>
                <a:latin typeface="Montserrat Bold"/>
                <a:ea typeface="Montserrat Bold"/>
                <a:cs typeface="Montserrat Bold"/>
                <a:sym typeface="Montserrat Bold"/>
              </a:rPr>
              <a:t>Dror Katabi</a:t>
            </a:r>
          </a:p>
          <a:p>
            <a:pPr algn="ctr">
              <a:lnSpc>
                <a:spcPts val="1332"/>
              </a:lnSpc>
            </a:pPr>
            <a:r>
              <a:rPr lang="en-US" b="true" sz="1200">
                <a:solidFill>
                  <a:srgbClr val="5C77B9"/>
                </a:solidFill>
                <a:latin typeface="Montserrat Bold"/>
                <a:ea typeface="Montserrat Bold"/>
                <a:cs typeface="Montserrat Bold"/>
                <a:sym typeface="Montserrat Bold"/>
              </a:rPr>
              <a:t>ISRAEL</a:t>
            </a:r>
          </a:p>
        </p:txBody>
      </p:sp>
      <p:sp>
        <p:nvSpPr>
          <p:cNvPr name="TextBox 55" id="55"/>
          <p:cNvSpPr txBox="true"/>
          <p:nvPr/>
        </p:nvSpPr>
        <p:spPr>
          <a:xfrm rot="0">
            <a:off x="15794463" y="8046869"/>
            <a:ext cx="1414760" cy="470789"/>
          </a:xfrm>
          <a:prstGeom prst="rect">
            <a:avLst/>
          </a:prstGeom>
        </p:spPr>
        <p:txBody>
          <a:bodyPr anchor="t" rtlCol="false" tIns="0" lIns="0" bIns="0" rIns="0">
            <a:spAutoFit/>
          </a:bodyPr>
          <a:lstStyle/>
          <a:p>
            <a:pPr algn="ctr">
              <a:lnSpc>
                <a:spcPts val="1484"/>
              </a:lnSpc>
            </a:pPr>
            <a:r>
              <a:rPr lang="en-US" b="true" sz="1400">
                <a:solidFill>
                  <a:srgbClr val="5C77B9"/>
                </a:solidFill>
                <a:latin typeface="Montserrat Bold"/>
                <a:ea typeface="Montserrat Bold"/>
                <a:cs typeface="Montserrat Bold"/>
                <a:sym typeface="Montserrat Bold"/>
              </a:rPr>
              <a:t>PRESIDENT</a:t>
            </a:r>
          </a:p>
          <a:p>
            <a:pPr algn="ctr">
              <a:lnSpc>
                <a:spcPts val="1060"/>
              </a:lnSpc>
            </a:pPr>
            <a:r>
              <a:rPr lang="en-US" b="true" sz="1000">
                <a:solidFill>
                  <a:srgbClr val="000000"/>
                </a:solidFill>
                <a:latin typeface="Montserrat Bold"/>
                <a:ea typeface="Montserrat Bold"/>
                <a:cs typeface="Montserrat Bold"/>
                <a:sym typeface="Montserrat Bold"/>
              </a:rPr>
              <a:t>Gertjan van de Groep</a:t>
            </a:r>
          </a:p>
          <a:p>
            <a:pPr algn="ctr">
              <a:lnSpc>
                <a:spcPts val="1272"/>
              </a:lnSpc>
            </a:pPr>
            <a:r>
              <a:rPr lang="en-US" b="true" sz="1200">
                <a:solidFill>
                  <a:srgbClr val="5C77B9"/>
                </a:solidFill>
                <a:latin typeface="Montserrat Bold"/>
                <a:ea typeface="Montserrat Bold"/>
                <a:cs typeface="Montserrat Bold"/>
                <a:sym typeface="Montserrat Bold"/>
              </a:rPr>
              <a:t>NETHERLANDS</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2"/>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9" id="9"/>
          <p:cNvSpPr/>
          <p:nvPr/>
        </p:nvSpPr>
        <p:spPr>
          <a:xfrm flipH="false" flipV="false" rot="0">
            <a:off x="0" y="2533687"/>
            <a:ext cx="18301238" cy="6244553"/>
          </a:xfrm>
          <a:custGeom>
            <a:avLst/>
            <a:gdLst/>
            <a:ahLst/>
            <a:cxnLst/>
            <a:rect r="r" b="b" t="t" l="l"/>
            <a:pathLst>
              <a:path h="6244553" w="18301238">
                <a:moveTo>
                  <a:pt x="0" y="0"/>
                </a:moveTo>
                <a:lnTo>
                  <a:pt x="18301238" y="0"/>
                </a:lnTo>
                <a:lnTo>
                  <a:pt x="18301238" y="6244553"/>
                </a:lnTo>
                <a:lnTo>
                  <a:pt x="0" y="6244553"/>
                </a:lnTo>
                <a:lnTo>
                  <a:pt x="0" y="0"/>
                </a:lnTo>
                <a:close/>
              </a:path>
            </a:pathLst>
          </a:custGeom>
          <a:blipFill>
            <a:blip r:embed="rId4"/>
            <a:stretch>
              <a:fillRect l="-275" t="-64594" r="-4858" b="-40740"/>
            </a:stretch>
          </a:blipFill>
        </p:spPr>
      </p:sp>
      <p:sp>
        <p:nvSpPr>
          <p:cNvPr name="TextBox 10" id="10"/>
          <p:cNvSpPr txBox="true"/>
          <p:nvPr/>
        </p:nvSpPr>
        <p:spPr>
          <a:xfrm rot="0">
            <a:off x="3130746" y="1019175"/>
            <a:ext cx="12026507" cy="847725"/>
          </a:xfrm>
          <a:prstGeom prst="rect">
            <a:avLst/>
          </a:prstGeom>
        </p:spPr>
        <p:txBody>
          <a:bodyPr anchor="t" rtlCol="false" tIns="0" lIns="0" bIns="0" rIns="0">
            <a:spAutoFit/>
          </a:bodyPr>
          <a:lstStyle/>
          <a:p>
            <a:pPr algn="ctr">
              <a:lnSpc>
                <a:spcPts val="3339"/>
              </a:lnSpc>
            </a:pPr>
            <a:r>
              <a:rPr lang="en-US" sz="2783">
                <a:solidFill>
                  <a:srgbClr val="000000"/>
                </a:solidFill>
                <a:latin typeface="Montserrat"/>
                <a:ea typeface="Montserrat"/>
                <a:cs typeface="Montserrat"/>
                <a:sym typeface="Montserrat"/>
              </a:rPr>
              <a:t>We’re proud to partner with leading companies providing services to the executive search and leadership consulting profession.</a:t>
            </a:r>
          </a:p>
        </p:txBody>
      </p:sp>
      <p:sp>
        <p:nvSpPr>
          <p:cNvPr name="TextBox 11" id="11"/>
          <p:cNvSpPr txBox="true"/>
          <p:nvPr/>
        </p:nvSpPr>
        <p:spPr>
          <a:xfrm rot="0">
            <a:off x="257559" y="8383088"/>
            <a:ext cx="8380363" cy="235458"/>
          </a:xfrm>
          <a:prstGeom prst="rect">
            <a:avLst/>
          </a:prstGeom>
        </p:spPr>
        <p:txBody>
          <a:bodyPr anchor="t" rtlCol="false" tIns="0" lIns="0" bIns="0" rIns="0">
            <a:spAutoFit/>
          </a:bodyPr>
          <a:lstStyle/>
          <a:p>
            <a:pPr algn="l">
              <a:lnSpc>
                <a:spcPts val="1836"/>
              </a:lnSpc>
            </a:pPr>
            <a:r>
              <a:rPr lang="en-US" sz="1700" b="true">
                <a:solidFill>
                  <a:srgbClr val="FFFFFF"/>
                </a:solidFill>
                <a:latin typeface="Montserrat Bold"/>
                <a:ea typeface="Montserrat Bold"/>
                <a:cs typeface="Montserrat Bold"/>
                <a:sym typeface="Montserrat Bold"/>
              </a:rPr>
              <a:t>AGM CUSCO 2022</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 y="4965739"/>
            <a:ext cx="9143999" cy="2434056"/>
            <a:chOff x="0" y="0"/>
            <a:chExt cx="11011731" cy="2931230"/>
          </a:xfrm>
        </p:grpSpPr>
        <p:sp>
          <p:nvSpPr>
            <p:cNvPr name="Freeform 3" id="3"/>
            <p:cNvSpPr/>
            <p:nvPr/>
          </p:nvSpPr>
          <p:spPr>
            <a:xfrm flipH="false" flipV="false" rot="0">
              <a:off x="0" y="0"/>
              <a:ext cx="11011743" cy="2931228"/>
            </a:xfrm>
            <a:custGeom>
              <a:avLst/>
              <a:gdLst/>
              <a:ahLst/>
              <a:cxnLst/>
              <a:rect r="r" b="b" t="t" l="l"/>
              <a:pathLst>
                <a:path h="2931228" w="11011743">
                  <a:moveTo>
                    <a:pt x="0" y="0"/>
                  </a:moveTo>
                  <a:lnTo>
                    <a:pt x="11011743" y="0"/>
                  </a:lnTo>
                  <a:lnTo>
                    <a:pt x="11011743" y="2931228"/>
                  </a:lnTo>
                  <a:lnTo>
                    <a:pt x="0" y="2931228"/>
                  </a:lnTo>
                  <a:close/>
                </a:path>
              </a:pathLst>
            </a:custGeom>
            <a:solidFill>
              <a:srgbClr val="FFFFFF"/>
            </a:solidFill>
          </p:spPr>
        </p:sp>
      </p:grpSp>
      <p:grpSp>
        <p:nvGrpSpPr>
          <p:cNvPr name="Group 4" id="4"/>
          <p:cNvGrpSpPr/>
          <p:nvPr/>
        </p:nvGrpSpPr>
        <p:grpSpPr>
          <a:xfrm rot="0">
            <a:off x="0" y="2543145"/>
            <a:ext cx="9143999" cy="2422594"/>
            <a:chOff x="0" y="0"/>
            <a:chExt cx="11011731" cy="2917428"/>
          </a:xfrm>
        </p:grpSpPr>
        <p:sp>
          <p:nvSpPr>
            <p:cNvPr name="Freeform 5" id="5"/>
            <p:cNvSpPr/>
            <p:nvPr/>
          </p:nvSpPr>
          <p:spPr>
            <a:xfrm flipH="false" flipV="false" rot="0">
              <a:off x="0" y="0"/>
              <a:ext cx="11011743" cy="2917426"/>
            </a:xfrm>
            <a:custGeom>
              <a:avLst/>
              <a:gdLst/>
              <a:ahLst/>
              <a:cxnLst/>
              <a:rect r="r" b="b" t="t" l="l"/>
              <a:pathLst>
                <a:path h="2917426" w="11011743">
                  <a:moveTo>
                    <a:pt x="0" y="0"/>
                  </a:moveTo>
                  <a:lnTo>
                    <a:pt x="11011743" y="0"/>
                  </a:lnTo>
                  <a:lnTo>
                    <a:pt x="11011743" y="2917426"/>
                  </a:lnTo>
                  <a:lnTo>
                    <a:pt x="0" y="2917426"/>
                  </a:lnTo>
                  <a:close/>
                </a:path>
              </a:pathLst>
            </a:custGeom>
            <a:solidFill>
              <a:srgbClr val="E1E1E1"/>
            </a:solidFill>
          </p:spPr>
        </p:sp>
      </p:grpSp>
      <p:grpSp>
        <p:nvGrpSpPr>
          <p:cNvPr name="Group 6" id="6"/>
          <p:cNvGrpSpPr/>
          <p:nvPr/>
        </p:nvGrpSpPr>
        <p:grpSpPr>
          <a:xfrm rot="0">
            <a:off x="9144001" y="2550415"/>
            <a:ext cx="9143999" cy="4849380"/>
            <a:chOff x="0" y="0"/>
            <a:chExt cx="11011731" cy="5839903"/>
          </a:xfrm>
        </p:grpSpPr>
        <p:sp>
          <p:nvSpPr>
            <p:cNvPr name="Freeform 7" id="7"/>
            <p:cNvSpPr/>
            <p:nvPr/>
          </p:nvSpPr>
          <p:spPr>
            <a:xfrm flipH="false" flipV="false" rot="0">
              <a:off x="0" y="0"/>
              <a:ext cx="11011743" cy="5839899"/>
            </a:xfrm>
            <a:custGeom>
              <a:avLst/>
              <a:gdLst/>
              <a:ahLst/>
              <a:cxnLst/>
              <a:rect r="r" b="b" t="t" l="l"/>
              <a:pathLst>
                <a:path h="5839899" w="11011743">
                  <a:moveTo>
                    <a:pt x="0" y="0"/>
                  </a:moveTo>
                  <a:lnTo>
                    <a:pt x="11011743" y="0"/>
                  </a:lnTo>
                  <a:lnTo>
                    <a:pt x="11011743" y="5839899"/>
                  </a:lnTo>
                  <a:lnTo>
                    <a:pt x="0" y="5839899"/>
                  </a:lnTo>
                  <a:close/>
                </a:path>
              </a:pathLst>
            </a:custGeom>
            <a:solidFill>
              <a:srgbClr val="5C77B9"/>
            </a:solidFill>
          </p:spPr>
        </p:sp>
      </p:grpSp>
      <p:sp>
        <p:nvSpPr>
          <p:cNvPr name="Freeform 8" id="8"/>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9" id="9"/>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10" id="10"/>
          <p:cNvGrpSpPr/>
          <p:nvPr/>
        </p:nvGrpSpPr>
        <p:grpSpPr>
          <a:xfrm rot="0">
            <a:off x="0" y="8778240"/>
            <a:ext cx="18288000" cy="1508760"/>
            <a:chOff x="0" y="0"/>
            <a:chExt cx="24384000" cy="2011680"/>
          </a:xfrm>
        </p:grpSpPr>
        <p:sp>
          <p:nvSpPr>
            <p:cNvPr name="Freeform 11" id="11"/>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12" id="12"/>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13" id="13"/>
          <p:cNvGrpSpPr/>
          <p:nvPr/>
        </p:nvGrpSpPr>
        <p:grpSpPr>
          <a:xfrm rot="0">
            <a:off x="16324503" y="9241641"/>
            <a:ext cx="1963496" cy="589330"/>
            <a:chOff x="0" y="0"/>
            <a:chExt cx="2617994" cy="785774"/>
          </a:xfrm>
        </p:grpSpPr>
        <p:sp>
          <p:nvSpPr>
            <p:cNvPr name="Freeform 14" id="14"/>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15" id="15"/>
          <p:cNvSpPr/>
          <p:nvPr/>
        </p:nvSpPr>
        <p:spPr>
          <a:xfrm flipH="false" flipV="false" rot="0">
            <a:off x="420998" y="886311"/>
            <a:ext cx="607702" cy="607702"/>
          </a:xfrm>
          <a:custGeom>
            <a:avLst/>
            <a:gdLst/>
            <a:ahLst/>
            <a:cxnLst/>
            <a:rect r="r" b="b" t="t" l="l"/>
            <a:pathLst>
              <a:path h="607702" w="607702">
                <a:moveTo>
                  <a:pt x="0" y="0"/>
                </a:moveTo>
                <a:lnTo>
                  <a:pt x="607702" y="0"/>
                </a:lnTo>
                <a:lnTo>
                  <a:pt x="607702" y="607702"/>
                </a:lnTo>
                <a:lnTo>
                  <a:pt x="0" y="6077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9144001" y="2543145"/>
            <a:ext cx="9339746" cy="4856650"/>
          </a:xfrm>
          <a:custGeom>
            <a:avLst/>
            <a:gdLst/>
            <a:ahLst/>
            <a:cxnLst/>
            <a:rect r="r" b="b" t="t" l="l"/>
            <a:pathLst>
              <a:path h="4856650" w="9339746">
                <a:moveTo>
                  <a:pt x="0" y="0"/>
                </a:moveTo>
                <a:lnTo>
                  <a:pt x="9339745" y="0"/>
                </a:lnTo>
                <a:lnTo>
                  <a:pt x="9339745" y="4856650"/>
                </a:lnTo>
                <a:lnTo>
                  <a:pt x="0" y="4856650"/>
                </a:lnTo>
                <a:lnTo>
                  <a:pt x="0" y="0"/>
                </a:lnTo>
                <a:close/>
              </a:path>
            </a:pathLst>
          </a:custGeom>
          <a:blipFill>
            <a:blip r:embed="rId7">
              <a:alphaModFix amt="71000"/>
            </a:blip>
            <a:stretch>
              <a:fillRect l="0" t="-16475" r="0" b="-11650"/>
            </a:stretch>
          </a:blipFill>
        </p:spPr>
      </p:sp>
      <p:sp>
        <p:nvSpPr>
          <p:cNvPr name="TextBox 17" id="17"/>
          <p:cNvSpPr txBox="true"/>
          <p:nvPr/>
        </p:nvSpPr>
        <p:spPr>
          <a:xfrm rot="0">
            <a:off x="1090439" y="913504"/>
            <a:ext cx="14447451" cy="547255"/>
          </a:xfrm>
          <a:prstGeom prst="rect">
            <a:avLst/>
          </a:prstGeom>
        </p:spPr>
        <p:txBody>
          <a:bodyPr anchor="t" rtlCol="false" tIns="0" lIns="0" bIns="0" rIns="0">
            <a:spAutoFit/>
          </a:bodyPr>
          <a:lstStyle/>
          <a:p>
            <a:pPr algn="l">
              <a:lnSpc>
                <a:spcPts val="4180"/>
              </a:lnSpc>
            </a:pPr>
            <a:r>
              <a:rPr lang="en-US" sz="4200" b="true">
                <a:solidFill>
                  <a:srgbClr val="4F6AB3"/>
                </a:solidFill>
                <a:latin typeface="Montserrat Bold"/>
                <a:ea typeface="Montserrat Bold"/>
                <a:cs typeface="Montserrat Bold"/>
                <a:sym typeface="Montserrat Bold"/>
              </a:rPr>
              <a:t>PARTNER CHARTER UPDATE: CODE OF CONDUCT</a:t>
            </a:r>
          </a:p>
        </p:txBody>
      </p:sp>
      <p:sp>
        <p:nvSpPr>
          <p:cNvPr name="TextBox 18" id="18"/>
          <p:cNvSpPr txBox="true"/>
          <p:nvPr/>
        </p:nvSpPr>
        <p:spPr>
          <a:xfrm rot="0">
            <a:off x="231448" y="5615248"/>
            <a:ext cx="8153445" cy="1762125"/>
          </a:xfrm>
          <a:prstGeom prst="rect">
            <a:avLst/>
          </a:prstGeom>
        </p:spPr>
        <p:txBody>
          <a:bodyPr anchor="t" rtlCol="false" tIns="0" lIns="0" bIns="0" rIns="0">
            <a:spAutoFit/>
          </a:bodyPr>
          <a:lstStyle/>
          <a:p>
            <a:pPr algn="l">
              <a:lnSpc>
                <a:spcPts val="2399"/>
              </a:lnSpc>
            </a:pPr>
          </a:p>
          <a:p>
            <a:pPr algn="l" marL="431799" indent="-215899" lvl="1">
              <a:lnSpc>
                <a:spcPts val="2399"/>
              </a:lnSpc>
              <a:buFont typeface="Arial"/>
              <a:buChar char="•"/>
            </a:pPr>
            <a:r>
              <a:rPr lang="en-US" sz="1999">
                <a:solidFill>
                  <a:srgbClr val="2D3A5F"/>
                </a:solidFill>
                <a:latin typeface="Montserrat"/>
                <a:ea typeface="Montserrat"/>
                <a:cs typeface="Montserrat"/>
                <a:sym typeface="Montserrat"/>
              </a:rPr>
              <a:t>Respecting diversity and cultural differences</a:t>
            </a:r>
          </a:p>
          <a:p>
            <a:pPr algn="l" marL="431799" indent="-215899" lvl="1">
              <a:lnSpc>
                <a:spcPts val="2399"/>
              </a:lnSpc>
              <a:buFont typeface="Arial"/>
              <a:buChar char="•"/>
            </a:pPr>
            <a:r>
              <a:rPr lang="en-US" sz="1999">
                <a:solidFill>
                  <a:srgbClr val="2D3A5F"/>
                </a:solidFill>
                <a:latin typeface="Montserrat"/>
                <a:ea typeface="Montserrat"/>
                <a:cs typeface="Montserrat"/>
                <a:sym typeface="Montserrat"/>
              </a:rPr>
              <a:t>Ensuring transparent and professional communication</a:t>
            </a:r>
          </a:p>
          <a:p>
            <a:pPr algn="l" marL="431799" indent="-215899" lvl="1">
              <a:lnSpc>
                <a:spcPts val="2399"/>
              </a:lnSpc>
              <a:buFont typeface="Arial"/>
              <a:buChar char="•"/>
            </a:pPr>
            <a:r>
              <a:rPr lang="en-US" sz="1999">
                <a:solidFill>
                  <a:srgbClr val="2D3A5F"/>
                </a:solidFill>
                <a:latin typeface="Montserrat"/>
                <a:ea typeface="Montserrat"/>
                <a:cs typeface="Montserrat"/>
                <a:sym typeface="Montserrat"/>
              </a:rPr>
              <a:t>Upholding integrity and confidentiality</a:t>
            </a:r>
          </a:p>
          <a:p>
            <a:pPr algn="l" marL="431799" indent="-215899" lvl="1">
              <a:lnSpc>
                <a:spcPts val="2399"/>
              </a:lnSpc>
              <a:buFont typeface="Arial"/>
              <a:buChar char="•"/>
            </a:pPr>
            <a:r>
              <a:rPr lang="en-US" sz="1999">
                <a:solidFill>
                  <a:srgbClr val="2D3A5F"/>
                </a:solidFill>
                <a:latin typeface="Montserrat"/>
                <a:ea typeface="Montserrat"/>
                <a:cs typeface="Montserrat"/>
                <a:sym typeface="Montserrat"/>
              </a:rPr>
              <a:t>Promoting ethical technology use, including AI fairness</a:t>
            </a:r>
          </a:p>
          <a:p>
            <a:pPr algn="l">
              <a:lnSpc>
                <a:spcPts val="2399"/>
              </a:lnSpc>
            </a:pPr>
          </a:p>
        </p:txBody>
      </p:sp>
      <p:sp>
        <p:nvSpPr>
          <p:cNvPr name="TextBox 19" id="19"/>
          <p:cNvSpPr txBox="true"/>
          <p:nvPr/>
        </p:nvSpPr>
        <p:spPr>
          <a:xfrm rot="0">
            <a:off x="482737" y="5169930"/>
            <a:ext cx="7397386" cy="487823"/>
          </a:xfrm>
          <a:prstGeom prst="rect">
            <a:avLst/>
          </a:prstGeom>
        </p:spPr>
        <p:txBody>
          <a:bodyPr anchor="t" rtlCol="false" tIns="0" lIns="0" bIns="0" rIns="0">
            <a:spAutoFit/>
          </a:bodyPr>
          <a:lstStyle/>
          <a:p>
            <a:pPr algn="l">
              <a:lnSpc>
                <a:spcPts val="4087"/>
              </a:lnSpc>
            </a:pPr>
            <a:r>
              <a:rPr lang="en-US" sz="2919" b="true">
                <a:solidFill>
                  <a:srgbClr val="5C77B9"/>
                </a:solidFill>
                <a:latin typeface="Montserrat Bold"/>
                <a:ea typeface="Montserrat Bold"/>
                <a:cs typeface="Montserrat Bold"/>
                <a:sym typeface="Montserrat Bold"/>
              </a:rPr>
              <a:t>KEY ELEMENTS</a:t>
            </a:r>
          </a:p>
        </p:txBody>
      </p:sp>
      <p:sp>
        <p:nvSpPr>
          <p:cNvPr name="TextBox 20" id="20"/>
          <p:cNvSpPr txBox="true"/>
          <p:nvPr/>
        </p:nvSpPr>
        <p:spPr>
          <a:xfrm rot="0">
            <a:off x="482738" y="2625783"/>
            <a:ext cx="9008360" cy="472508"/>
          </a:xfrm>
          <a:prstGeom prst="rect">
            <a:avLst/>
          </a:prstGeom>
        </p:spPr>
        <p:txBody>
          <a:bodyPr anchor="t" rtlCol="false" tIns="0" lIns="0" bIns="0" rIns="0">
            <a:spAutoFit/>
          </a:bodyPr>
          <a:lstStyle/>
          <a:p>
            <a:pPr algn="l">
              <a:lnSpc>
                <a:spcPts val="3881"/>
              </a:lnSpc>
            </a:pPr>
            <a:r>
              <a:rPr lang="en-US" sz="2772" b="true">
                <a:solidFill>
                  <a:srgbClr val="2D3A5F"/>
                </a:solidFill>
                <a:latin typeface="Montserrat Bold"/>
                <a:ea typeface="Montserrat Bold"/>
                <a:cs typeface="Montserrat Bold"/>
                <a:sym typeface="Montserrat Bold"/>
              </a:rPr>
              <a:t>OVERVIEW</a:t>
            </a:r>
          </a:p>
        </p:txBody>
      </p:sp>
      <p:sp>
        <p:nvSpPr>
          <p:cNvPr name="TextBox 21" id="21"/>
          <p:cNvSpPr txBox="true"/>
          <p:nvPr/>
        </p:nvSpPr>
        <p:spPr>
          <a:xfrm rot="0">
            <a:off x="231448" y="3243523"/>
            <a:ext cx="8153445" cy="1828800"/>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2D3A5F"/>
                </a:solidFill>
                <a:latin typeface="Montserrat Light"/>
                <a:ea typeface="Montserrat Light"/>
                <a:cs typeface="Montserrat Light"/>
                <a:sym typeface="Montserrat Light"/>
              </a:rPr>
              <a:t>As part of our commitment to professionalism and integrity, we have introduced a Code of Conduct into the IESF Partner Charter.</a:t>
            </a:r>
          </a:p>
          <a:p>
            <a:pPr algn="l" marL="431801" indent="-215900" lvl="1">
              <a:lnSpc>
                <a:spcPts val="2400"/>
              </a:lnSpc>
              <a:buFont typeface="Arial"/>
              <a:buChar char="•"/>
            </a:pPr>
            <a:r>
              <a:rPr lang="en-US" sz="2000">
                <a:solidFill>
                  <a:srgbClr val="2D3A5F"/>
                </a:solidFill>
                <a:latin typeface="Montserrat Light"/>
                <a:ea typeface="Montserrat Light"/>
                <a:cs typeface="Montserrat Light"/>
                <a:sym typeface="Montserrat Light"/>
              </a:rPr>
              <a:t>This update strengthens our values of inclusivity, respect, and ethical behavior across our global network.</a:t>
            </a:r>
          </a:p>
          <a:p>
            <a:pPr algn="l">
              <a:lnSpc>
                <a:spcPts val="2400"/>
              </a:lnSpc>
            </a:pPr>
          </a:p>
        </p:txBody>
      </p:sp>
      <p:sp>
        <p:nvSpPr>
          <p:cNvPr name="TextBox 22" id="22"/>
          <p:cNvSpPr txBox="true"/>
          <p:nvPr/>
        </p:nvSpPr>
        <p:spPr>
          <a:xfrm rot="0">
            <a:off x="569833" y="7742695"/>
            <a:ext cx="7068882" cy="455408"/>
          </a:xfrm>
          <a:prstGeom prst="rect">
            <a:avLst/>
          </a:prstGeom>
        </p:spPr>
        <p:txBody>
          <a:bodyPr anchor="t" rtlCol="false" tIns="0" lIns="0" bIns="0" rIns="0">
            <a:spAutoFit/>
          </a:bodyPr>
          <a:lstStyle/>
          <a:p>
            <a:pPr algn="l">
              <a:lnSpc>
                <a:spcPts val="3773"/>
              </a:lnSpc>
            </a:pPr>
            <a:r>
              <a:rPr lang="en-US" sz="2695" b="true">
                <a:solidFill>
                  <a:srgbClr val="E9EDF6"/>
                </a:solidFill>
                <a:latin typeface="Montserrat Bold"/>
                <a:ea typeface="Montserrat Bold"/>
                <a:cs typeface="Montserrat Bold"/>
                <a:sym typeface="Montserrat Bold"/>
              </a:rPr>
              <a:t>NEXT STEPS</a:t>
            </a:r>
          </a:p>
        </p:txBody>
      </p:sp>
      <p:sp>
        <p:nvSpPr>
          <p:cNvPr name="TextBox 23" id="23"/>
          <p:cNvSpPr txBox="true"/>
          <p:nvPr/>
        </p:nvSpPr>
        <p:spPr>
          <a:xfrm rot="0">
            <a:off x="3006620" y="7856098"/>
            <a:ext cx="12531270" cy="285750"/>
          </a:xfrm>
          <a:prstGeom prst="rect">
            <a:avLst/>
          </a:prstGeom>
        </p:spPr>
        <p:txBody>
          <a:bodyPr anchor="t" rtlCol="false" tIns="0" lIns="0" bIns="0" rIns="0">
            <a:spAutoFit/>
          </a:bodyPr>
          <a:lstStyle/>
          <a:p>
            <a:pPr algn="l">
              <a:lnSpc>
                <a:spcPts val="2399"/>
              </a:lnSpc>
            </a:pPr>
            <a:r>
              <a:rPr lang="en-US" sz="1999">
                <a:solidFill>
                  <a:srgbClr val="FFFFFF"/>
                </a:solidFill>
                <a:latin typeface="Montserrat Light"/>
                <a:ea typeface="Montserrat Light"/>
                <a:cs typeface="Montserrat Light"/>
                <a:sym typeface="Montserrat Light"/>
              </a:rPr>
              <a:t>All partners are requested to review and sign the updated charter at the AGM in October 2024.</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799981" y="5143500"/>
            <a:ext cx="1540245" cy="1589930"/>
          </a:xfrm>
          <a:custGeom>
            <a:avLst/>
            <a:gdLst/>
            <a:ahLst/>
            <a:cxnLst/>
            <a:rect r="r" b="b" t="t" l="l"/>
            <a:pathLst>
              <a:path h="1589930" w="1540245">
                <a:moveTo>
                  <a:pt x="0" y="0"/>
                </a:moveTo>
                <a:lnTo>
                  <a:pt x="1540245" y="0"/>
                </a:lnTo>
                <a:lnTo>
                  <a:pt x="1540245" y="1589930"/>
                </a:lnTo>
                <a:lnTo>
                  <a:pt x="0" y="15899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552697" y="5491570"/>
            <a:ext cx="8591303" cy="971476"/>
          </a:xfrm>
          <a:prstGeom prst="rect">
            <a:avLst/>
          </a:prstGeom>
        </p:spPr>
        <p:txBody>
          <a:bodyPr anchor="t" rtlCol="false" tIns="0" lIns="0" bIns="0" rIns="0">
            <a:spAutoFit/>
          </a:bodyPr>
          <a:lstStyle/>
          <a:p>
            <a:pPr algn="l">
              <a:lnSpc>
                <a:spcPts val="7679"/>
              </a:lnSpc>
            </a:pPr>
            <a:r>
              <a:rPr lang="en-US" b="true" sz="6399">
                <a:solidFill>
                  <a:srgbClr val="2D3A5F"/>
                </a:solidFill>
                <a:latin typeface="Montserrat Bold"/>
                <a:ea typeface="Montserrat Bold"/>
                <a:cs typeface="Montserrat Bold"/>
                <a:sym typeface="Montserrat Bold"/>
              </a:rPr>
              <a:t>COFFEE BREAK</a:t>
            </a:r>
          </a:p>
        </p:txBody>
      </p:sp>
      <p:sp>
        <p:nvSpPr>
          <p:cNvPr name="TextBox 9" id="9"/>
          <p:cNvSpPr txBox="true"/>
          <p:nvPr/>
        </p:nvSpPr>
        <p:spPr>
          <a:xfrm rot="0">
            <a:off x="4703202" y="7832467"/>
            <a:ext cx="4440798" cy="457181"/>
          </a:xfrm>
          <a:prstGeom prst="rect">
            <a:avLst/>
          </a:prstGeom>
        </p:spPr>
        <p:txBody>
          <a:bodyPr anchor="t" rtlCol="false" tIns="0" lIns="0" bIns="0" rIns="0">
            <a:spAutoFit/>
          </a:bodyPr>
          <a:lstStyle/>
          <a:p>
            <a:pPr algn="ctr">
              <a:lnSpc>
                <a:spcPts val="3600"/>
              </a:lnSpc>
            </a:pPr>
            <a:r>
              <a:rPr lang="en-US" b="true" sz="3000" i="true">
                <a:solidFill>
                  <a:srgbClr val="4F6AB3"/>
                </a:solidFill>
                <a:latin typeface="Montserrat Bold Italics"/>
                <a:ea typeface="Montserrat Bold Italics"/>
                <a:cs typeface="Montserrat Bold Italics"/>
                <a:sym typeface="Montserrat Bold Italics"/>
              </a:rPr>
              <a:t>15 MINUTES</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451986" y="7470526"/>
            <a:ext cx="3692014" cy="1190588"/>
          </a:xfrm>
          <a:prstGeom prst="rect">
            <a:avLst/>
          </a:prstGeom>
        </p:spPr>
        <p:txBody>
          <a:bodyPr anchor="t" rtlCol="false" tIns="0" lIns="0" bIns="0" rIns="0">
            <a:spAutoFit/>
          </a:bodyPr>
          <a:lstStyle/>
          <a:p>
            <a:pPr algn="ctr">
              <a:lnSpc>
                <a:spcPts val="4799"/>
              </a:lnSpc>
            </a:pPr>
            <a:r>
              <a:rPr lang="en-US" b="true" sz="3999">
                <a:solidFill>
                  <a:srgbClr val="4F6AB3"/>
                </a:solidFill>
                <a:latin typeface="Montserrat Bold"/>
                <a:ea typeface="Montserrat Bold"/>
                <a:cs typeface="Montserrat Bold"/>
                <a:sym typeface="Montserrat Bold"/>
              </a:rPr>
              <a:t>CLAUDIA &amp; GLORIA </a:t>
            </a:r>
          </a:p>
        </p:txBody>
      </p:sp>
      <p:sp>
        <p:nvSpPr>
          <p:cNvPr name="TextBox 8" id="8"/>
          <p:cNvSpPr txBox="true"/>
          <p:nvPr/>
        </p:nvSpPr>
        <p:spPr>
          <a:xfrm rot="-60000">
            <a:off x="553195" y="5414281"/>
            <a:ext cx="9326898" cy="1390613"/>
          </a:xfrm>
          <a:prstGeom prst="rect">
            <a:avLst/>
          </a:prstGeom>
        </p:spPr>
        <p:txBody>
          <a:bodyPr anchor="t" rtlCol="false" tIns="0" lIns="0" bIns="0" rIns="0">
            <a:spAutoFit/>
          </a:bodyPr>
          <a:lstStyle/>
          <a:p>
            <a:pPr algn="l">
              <a:lnSpc>
                <a:spcPts val="5519"/>
              </a:lnSpc>
            </a:pPr>
            <a:r>
              <a:rPr lang="en-US" sz="4599" b="true">
                <a:solidFill>
                  <a:srgbClr val="2D3A5F"/>
                </a:solidFill>
                <a:latin typeface="Montserrat Bold"/>
                <a:ea typeface="Montserrat Bold"/>
                <a:cs typeface="Montserrat Bold"/>
                <a:sym typeface="Montserrat Bold"/>
              </a:rPr>
              <a:t>DIVERSITY, EQUITY AND</a:t>
            </a:r>
          </a:p>
          <a:p>
            <a:pPr algn="l">
              <a:lnSpc>
                <a:spcPts val="5519"/>
              </a:lnSpc>
            </a:pPr>
            <a:r>
              <a:rPr lang="en-US" sz="4599">
                <a:solidFill>
                  <a:srgbClr val="2D3A5F"/>
                </a:solidFill>
                <a:latin typeface="Montserrat"/>
                <a:ea typeface="Montserrat"/>
                <a:cs typeface="Montserrat"/>
                <a:sym typeface="Montserrat"/>
              </a:rPr>
              <a:t>INCLUSION</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7" id="7"/>
          <p:cNvSpPr/>
          <p:nvPr/>
        </p:nvSpPr>
        <p:spPr>
          <a:xfrm flipH="false" flipV="false" rot="0">
            <a:off x="2" y="-619724"/>
            <a:ext cx="18287998" cy="9397964"/>
          </a:xfrm>
          <a:custGeom>
            <a:avLst/>
            <a:gdLst/>
            <a:ahLst/>
            <a:cxnLst/>
            <a:rect r="r" b="b" t="t" l="l"/>
            <a:pathLst>
              <a:path h="9397964" w="18287998">
                <a:moveTo>
                  <a:pt x="0" y="0"/>
                </a:moveTo>
                <a:lnTo>
                  <a:pt x="18287998" y="0"/>
                </a:lnTo>
                <a:lnTo>
                  <a:pt x="18287998" y="9397964"/>
                </a:lnTo>
                <a:lnTo>
                  <a:pt x="0" y="9397964"/>
                </a:lnTo>
                <a:lnTo>
                  <a:pt x="0" y="0"/>
                </a:lnTo>
                <a:close/>
              </a:path>
            </a:pathLst>
          </a:custGeom>
          <a:blipFill>
            <a:blip r:embed="rId4"/>
            <a:stretch>
              <a:fillRect l="0" t="0" r="0" b="-29770"/>
            </a:stretch>
          </a:blipFill>
        </p:spPr>
      </p:sp>
      <p:sp>
        <p:nvSpPr>
          <p:cNvPr name="TextBox 8" id="8"/>
          <p:cNvSpPr txBox="true"/>
          <p:nvPr/>
        </p:nvSpPr>
        <p:spPr>
          <a:xfrm rot="0">
            <a:off x="7578731" y="194409"/>
            <a:ext cx="15853531" cy="834291"/>
          </a:xfrm>
          <a:prstGeom prst="rect">
            <a:avLst/>
          </a:prstGeom>
        </p:spPr>
        <p:txBody>
          <a:bodyPr anchor="t" rtlCol="false" tIns="0" lIns="0" bIns="0" rIns="0">
            <a:spAutoFit/>
          </a:bodyPr>
          <a:lstStyle/>
          <a:p>
            <a:pPr algn="l">
              <a:lnSpc>
                <a:spcPts val="6480"/>
              </a:lnSpc>
            </a:pPr>
            <a:r>
              <a:rPr lang="en-US" sz="6000" b="true">
                <a:solidFill>
                  <a:srgbClr val="4F6AB3"/>
                </a:solidFill>
                <a:latin typeface="Montserrat Bold"/>
                <a:ea typeface="Montserrat Bold"/>
                <a:cs typeface="Montserrat Bold"/>
                <a:sym typeface="Montserrat Bold"/>
              </a:rPr>
              <a:t>IESF</a:t>
            </a:r>
            <a:r>
              <a:rPr lang="en-US" sz="6000" b="true">
                <a:solidFill>
                  <a:srgbClr val="000000"/>
                </a:solidFill>
                <a:latin typeface="Montserrat Bold"/>
                <a:ea typeface="Montserrat Bold"/>
                <a:cs typeface="Montserrat Bold"/>
                <a:sym typeface="Montserrat Bold"/>
              </a:rPr>
              <a:t> </a:t>
            </a:r>
            <a:r>
              <a:rPr lang="en-US" sz="6000" b="true">
                <a:solidFill>
                  <a:srgbClr val="FFFFFF"/>
                </a:solidFill>
                <a:latin typeface="Montserrat Bold"/>
                <a:ea typeface="Montserrat Bold"/>
                <a:cs typeface="Montserrat Bold"/>
                <a:sym typeface="Montserrat Bold"/>
              </a:rPr>
              <a:t>DIVERSITY</a:t>
            </a:r>
            <a:r>
              <a:rPr lang="en-US" sz="6000" b="true">
                <a:solidFill>
                  <a:srgbClr val="5C77B9"/>
                </a:solidFill>
                <a:latin typeface="Montserrat Bold"/>
                <a:ea typeface="Montserrat Bold"/>
                <a:cs typeface="Montserrat Bold"/>
                <a:sym typeface="Montserrat Bold"/>
              </a:rPr>
              <a:t> JOURNEY</a:t>
            </a:r>
          </a:p>
        </p:txBody>
      </p:sp>
      <p:sp>
        <p:nvSpPr>
          <p:cNvPr name="TextBox 9" id="9"/>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02</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2533717" y="3018446"/>
            <a:ext cx="13672743" cy="4572331"/>
          </a:xfrm>
          <a:prstGeom prst="rect">
            <a:avLst/>
          </a:prstGeom>
        </p:spPr>
        <p:txBody>
          <a:bodyPr anchor="t" rtlCol="false" tIns="0" lIns="0" bIns="0" rIns="0">
            <a:spAutoFit/>
          </a:bodyPr>
          <a:lstStyle/>
          <a:p>
            <a:pPr algn="l">
              <a:lnSpc>
                <a:spcPts val="3600"/>
              </a:lnSpc>
            </a:pPr>
            <a:r>
              <a:rPr lang="en-US" sz="3000">
                <a:solidFill>
                  <a:srgbClr val="000000"/>
                </a:solidFill>
                <a:latin typeface="Montserrat"/>
                <a:ea typeface="Montserrat"/>
                <a:cs typeface="Montserrat"/>
                <a:sym typeface="Montserrat"/>
              </a:rPr>
              <a:t>In the latest regional meeting, Adelina and Vicenzo delivered a presentation that invited all partners to reflect on the following key questions</a:t>
            </a:r>
          </a:p>
          <a:p>
            <a:pPr algn="l">
              <a:lnSpc>
                <a:spcPts val="3600"/>
              </a:lnSpc>
            </a:pPr>
          </a:p>
          <a:p>
            <a:pPr algn="just" marL="647703" indent="-323852" lvl="1">
              <a:lnSpc>
                <a:spcPts val="3600"/>
              </a:lnSpc>
              <a:buAutoNum type="arabicPeriod" startAt="1"/>
            </a:pPr>
            <a:r>
              <a:rPr lang="en-US" sz="3000">
                <a:solidFill>
                  <a:srgbClr val="000000"/>
                </a:solidFill>
                <a:latin typeface="Montserrat"/>
                <a:ea typeface="Montserrat"/>
                <a:cs typeface="Montserrat"/>
                <a:sym typeface="Montserrat"/>
              </a:rPr>
              <a:t>What do we </a:t>
            </a:r>
            <a:r>
              <a:rPr lang="en-US" b="true" sz="3000">
                <a:solidFill>
                  <a:srgbClr val="000000"/>
                </a:solidFill>
                <a:latin typeface="Montserrat Bold"/>
                <a:ea typeface="Montserrat Bold"/>
                <a:cs typeface="Montserrat Bold"/>
                <a:sym typeface="Montserrat Bold"/>
              </a:rPr>
              <a:t>understand</a:t>
            </a:r>
            <a:r>
              <a:rPr lang="en-US" sz="3000">
                <a:solidFill>
                  <a:srgbClr val="000000"/>
                </a:solidFill>
                <a:latin typeface="Montserrat"/>
                <a:ea typeface="Montserrat"/>
                <a:cs typeface="Montserrat"/>
                <a:sym typeface="Montserrat"/>
              </a:rPr>
              <a:t> by DEI</a:t>
            </a:r>
          </a:p>
          <a:p>
            <a:pPr algn="just" marL="647703" indent="-323852" lvl="1">
              <a:lnSpc>
                <a:spcPts val="3600"/>
              </a:lnSpc>
              <a:buAutoNum type="arabicPeriod" startAt="1"/>
            </a:pPr>
            <a:r>
              <a:rPr lang="en-US" sz="3000">
                <a:solidFill>
                  <a:srgbClr val="000000"/>
                </a:solidFill>
                <a:latin typeface="Montserrat"/>
                <a:ea typeface="Montserrat"/>
                <a:cs typeface="Montserrat"/>
                <a:sym typeface="Montserrat"/>
              </a:rPr>
              <a:t>It requires a strategy for </a:t>
            </a:r>
            <a:r>
              <a:rPr lang="en-US" b="true" sz="3000">
                <a:solidFill>
                  <a:srgbClr val="000000"/>
                </a:solidFill>
                <a:latin typeface="Montserrat Bold"/>
                <a:ea typeface="Montserrat Bold"/>
                <a:cs typeface="Montserrat Bold"/>
                <a:sym typeface="Montserrat Bold"/>
              </a:rPr>
              <a:t>gradual</a:t>
            </a:r>
            <a:r>
              <a:rPr lang="en-US" sz="3000">
                <a:solidFill>
                  <a:srgbClr val="000000"/>
                </a:solidFill>
                <a:latin typeface="Montserrat"/>
                <a:ea typeface="Montserrat"/>
                <a:cs typeface="Montserrat"/>
                <a:sym typeface="Montserrat"/>
              </a:rPr>
              <a:t> implementation.</a:t>
            </a:r>
          </a:p>
          <a:p>
            <a:pPr algn="just" marL="647703" indent="-323852" lvl="1">
              <a:lnSpc>
                <a:spcPts val="3600"/>
              </a:lnSpc>
              <a:buAutoNum type="arabicPeriod" startAt="1"/>
            </a:pPr>
            <a:r>
              <a:rPr lang="en-US" b="true" sz="3000">
                <a:solidFill>
                  <a:srgbClr val="000000"/>
                </a:solidFill>
                <a:latin typeface="Montserrat Bold"/>
                <a:ea typeface="Montserrat Bold"/>
                <a:cs typeface="Montserrat Bold"/>
                <a:sym typeface="Montserrat Bold"/>
              </a:rPr>
              <a:t>Where</a:t>
            </a:r>
            <a:r>
              <a:rPr lang="en-US" sz="3000">
                <a:solidFill>
                  <a:srgbClr val="000000"/>
                </a:solidFill>
                <a:latin typeface="Montserrat"/>
                <a:ea typeface="Montserrat"/>
                <a:cs typeface="Montserrat"/>
                <a:sym typeface="Montserrat"/>
              </a:rPr>
              <a:t> does IESF currently stand in this area?</a:t>
            </a:r>
          </a:p>
          <a:p>
            <a:pPr algn="just" marL="647703" indent="-323852" lvl="1">
              <a:lnSpc>
                <a:spcPts val="3600"/>
              </a:lnSpc>
              <a:buAutoNum type="arabicPeriod" startAt="1"/>
            </a:pPr>
            <a:r>
              <a:rPr lang="en-US" sz="3000">
                <a:solidFill>
                  <a:srgbClr val="000000"/>
                </a:solidFill>
                <a:latin typeface="Montserrat"/>
                <a:ea typeface="Montserrat"/>
                <a:cs typeface="Montserrat"/>
                <a:sym typeface="Montserrat"/>
              </a:rPr>
              <a:t>How are executive search firms and our </a:t>
            </a:r>
            <a:r>
              <a:rPr lang="en-US" b="true" sz="3000">
                <a:solidFill>
                  <a:srgbClr val="000000"/>
                </a:solidFill>
                <a:latin typeface="Montserrat Bold"/>
                <a:ea typeface="Montserrat Bold"/>
                <a:cs typeface="Montserrat Bold"/>
                <a:sym typeface="Montserrat Bold"/>
              </a:rPr>
              <a:t>competitors</a:t>
            </a:r>
            <a:r>
              <a:rPr lang="en-US" sz="3000">
                <a:solidFill>
                  <a:srgbClr val="000000"/>
                </a:solidFill>
                <a:latin typeface="Montserrat"/>
                <a:ea typeface="Montserrat"/>
                <a:cs typeface="Montserrat"/>
                <a:sym typeface="Montserrat"/>
              </a:rPr>
              <a:t> progressing in DEI efforts?</a:t>
            </a:r>
          </a:p>
          <a:p>
            <a:pPr algn="just" marL="647703" indent="-323852" lvl="1">
              <a:lnSpc>
                <a:spcPts val="3600"/>
              </a:lnSpc>
              <a:buAutoNum type="arabicPeriod" startAt="1"/>
            </a:pPr>
            <a:r>
              <a:rPr lang="en-US" sz="3000">
                <a:solidFill>
                  <a:srgbClr val="000000"/>
                </a:solidFill>
                <a:latin typeface="Montserrat"/>
                <a:ea typeface="Montserrat"/>
                <a:cs typeface="Montserrat"/>
                <a:sym typeface="Montserrat"/>
              </a:rPr>
              <a:t>What are our </a:t>
            </a:r>
            <a:r>
              <a:rPr lang="en-US" b="true" sz="3000">
                <a:solidFill>
                  <a:srgbClr val="000000"/>
                </a:solidFill>
                <a:latin typeface="Montserrat Bold"/>
                <a:ea typeface="Montserrat Bold"/>
                <a:cs typeface="Montserrat Bold"/>
                <a:sym typeface="Montserrat Bold"/>
              </a:rPr>
              <a:t>goals</a:t>
            </a:r>
            <a:r>
              <a:rPr lang="en-US" sz="3000">
                <a:solidFill>
                  <a:srgbClr val="000000"/>
                </a:solidFill>
                <a:latin typeface="Montserrat"/>
                <a:ea typeface="Montserrat"/>
                <a:cs typeface="Montserrat"/>
                <a:sym typeface="Montserrat"/>
              </a:rPr>
              <a:t> moving forward?</a:t>
            </a:r>
          </a:p>
        </p:txBody>
      </p:sp>
      <p:grpSp>
        <p:nvGrpSpPr>
          <p:cNvPr name="Group 3" id="3"/>
          <p:cNvGrpSpPr/>
          <p:nvPr/>
        </p:nvGrpSpPr>
        <p:grpSpPr>
          <a:xfrm rot="0">
            <a:off x="0" y="8778240"/>
            <a:ext cx="18288000" cy="1508760"/>
            <a:chOff x="0" y="0"/>
            <a:chExt cx="24384000" cy="2011680"/>
          </a:xfrm>
        </p:grpSpPr>
        <p:sp>
          <p:nvSpPr>
            <p:cNvPr name="Freeform 4" id="4"/>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5" id="5"/>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6" id="6"/>
          <p:cNvGrpSpPr/>
          <p:nvPr/>
        </p:nvGrpSpPr>
        <p:grpSpPr>
          <a:xfrm rot="0">
            <a:off x="16324503" y="9241641"/>
            <a:ext cx="1963496" cy="589330"/>
            <a:chOff x="0" y="0"/>
            <a:chExt cx="2617994" cy="785774"/>
          </a:xfrm>
        </p:grpSpPr>
        <p:sp>
          <p:nvSpPr>
            <p:cNvPr name="Freeform 7" id="7"/>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8" id="8"/>
          <p:cNvGrpSpPr/>
          <p:nvPr/>
        </p:nvGrpSpPr>
        <p:grpSpPr>
          <a:xfrm rot="0">
            <a:off x="2295652" y="1024455"/>
            <a:ext cx="3885956" cy="436570"/>
            <a:chOff x="0" y="0"/>
            <a:chExt cx="2945402" cy="330903"/>
          </a:xfrm>
        </p:grpSpPr>
        <p:sp>
          <p:nvSpPr>
            <p:cNvPr name="Freeform 9" id="9"/>
            <p:cNvSpPr/>
            <p:nvPr/>
          </p:nvSpPr>
          <p:spPr>
            <a:xfrm flipH="false" flipV="false" rot="0">
              <a:off x="0" y="0"/>
              <a:ext cx="2945384" cy="330873"/>
            </a:xfrm>
            <a:custGeom>
              <a:avLst/>
              <a:gdLst/>
              <a:ahLst/>
              <a:cxnLst/>
              <a:rect r="r" b="b" t="t" l="l"/>
              <a:pathLst>
                <a:path h="330873" w="2945384">
                  <a:moveTo>
                    <a:pt x="0" y="0"/>
                  </a:moveTo>
                  <a:lnTo>
                    <a:pt x="2945384" y="0"/>
                  </a:lnTo>
                  <a:lnTo>
                    <a:pt x="2945384" y="330873"/>
                  </a:lnTo>
                  <a:lnTo>
                    <a:pt x="0" y="330873"/>
                  </a:lnTo>
                  <a:close/>
                </a:path>
              </a:pathLst>
            </a:custGeom>
            <a:solidFill>
              <a:srgbClr val="2D3A5F"/>
            </a:solidFill>
          </p:spPr>
        </p:sp>
      </p:grpSp>
      <p:sp>
        <p:nvSpPr>
          <p:cNvPr name="Freeform 10" id="10"/>
          <p:cNvSpPr/>
          <p:nvPr/>
        </p:nvSpPr>
        <p:spPr>
          <a:xfrm flipH="false" flipV="false" rot="225791">
            <a:off x="12785561" y="420204"/>
            <a:ext cx="3715167" cy="2154797"/>
          </a:xfrm>
          <a:custGeom>
            <a:avLst/>
            <a:gdLst/>
            <a:ahLst/>
            <a:cxnLst/>
            <a:rect r="r" b="b" t="t" l="l"/>
            <a:pathLst>
              <a:path h="2154797" w="3715167">
                <a:moveTo>
                  <a:pt x="0" y="0"/>
                </a:moveTo>
                <a:lnTo>
                  <a:pt x="3715167" y="0"/>
                </a:lnTo>
                <a:lnTo>
                  <a:pt x="3715167" y="2154797"/>
                </a:lnTo>
                <a:lnTo>
                  <a:pt x="0" y="21547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2295652" y="1860305"/>
            <a:ext cx="15853531" cy="834291"/>
          </a:xfrm>
          <a:prstGeom prst="rect">
            <a:avLst/>
          </a:prstGeom>
        </p:spPr>
        <p:txBody>
          <a:bodyPr anchor="t" rtlCol="false" tIns="0" lIns="0" bIns="0" rIns="0">
            <a:spAutoFit/>
          </a:bodyPr>
          <a:lstStyle/>
          <a:p>
            <a:pPr algn="l">
              <a:lnSpc>
                <a:spcPts val="6480"/>
              </a:lnSpc>
            </a:pPr>
            <a:r>
              <a:rPr lang="en-US" sz="6000" b="true">
                <a:solidFill>
                  <a:srgbClr val="4F6AB3"/>
                </a:solidFill>
                <a:latin typeface="Montserrat Bold"/>
                <a:ea typeface="Montserrat Bold"/>
                <a:cs typeface="Montserrat Bold"/>
                <a:sym typeface="Montserrat Bold"/>
              </a:rPr>
              <a:t>IESF</a:t>
            </a:r>
            <a:r>
              <a:rPr lang="en-US" sz="6000" b="true">
                <a:solidFill>
                  <a:srgbClr val="000000"/>
                </a:solidFill>
                <a:latin typeface="Montserrat Bold"/>
                <a:ea typeface="Montserrat Bold"/>
                <a:cs typeface="Montserrat Bold"/>
                <a:sym typeface="Montserrat Bold"/>
              </a:rPr>
              <a:t> DIVERSITY</a:t>
            </a:r>
            <a:r>
              <a:rPr lang="en-US" sz="6000" b="true">
                <a:solidFill>
                  <a:srgbClr val="5C77B9"/>
                </a:solidFill>
                <a:latin typeface="Montserrat Bold"/>
                <a:ea typeface="Montserrat Bold"/>
                <a:cs typeface="Montserrat Bold"/>
                <a:sym typeface="Montserrat Bold"/>
              </a:rPr>
              <a:t> JOURNEY</a:t>
            </a:r>
          </a:p>
        </p:txBody>
      </p:sp>
      <p:sp>
        <p:nvSpPr>
          <p:cNvPr name="TextBox 12" id="12"/>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I03</a:t>
            </a:r>
          </a:p>
        </p:txBody>
      </p:sp>
      <p:sp>
        <p:nvSpPr>
          <p:cNvPr name="TextBox 13" id="13"/>
          <p:cNvSpPr txBox="true"/>
          <p:nvPr/>
        </p:nvSpPr>
        <p:spPr>
          <a:xfrm rot="0">
            <a:off x="2387093" y="1043165"/>
            <a:ext cx="4102014" cy="352293"/>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Kick off: Laussane 2024</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7" id="7"/>
          <p:cNvSpPr/>
          <p:nvPr/>
        </p:nvSpPr>
        <p:spPr>
          <a:xfrm flipH="false" flipV="false" rot="0">
            <a:off x="0" y="-2497060"/>
            <a:ext cx="18396656" cy="11374214"/>
          </a:xfrm>
          <a:custGeom>
            <a:avLst/>
            <a:gdLst/>
            <a:ahLst/>
            <a:cxnLst/>
            <a:rect r="r" b="b" t="t" l="l"/>
            <a:pathLst>
              <a:path h="11374214" w="18396656">
                <a:moveTo>
                  <a:pt x="0" y="0"/>
                </a:moveTo>
                <a:lnTo>
                  <a:pt x="18396656" y="0"/>
                </a:lnTo>
                <a:lnTo>
                  <a:pt x="18396656" y="11374214"/>
                </a:lnTo>
                <a:lnTo>
                  <a:pt x="0" y="11374214"/>
                </a:lnTo>
                <a:lnTo>
                  <a:pt x="0" y="0"/>
                </a:lnTo>
                <a:close/>
              </a:path>
            </a:pathLst>
          </a:custGeom>
          <a:blipFill>
            <a:blip r:embed="rId4"/>
            <a:stretch>
              <a:fillRect l="0" t="0" r="0" b="-7826"/>
            </a:stretch>
          </a:blipFill>
        </p:spPr>
      </p:sp>
      <p:sp>
        <p:nvSpPr>
          <p:cNvPr name="TextBox 8" id="8"/>
          <p:cNvSpPr txBox="true"/>
          <p:nvPr/>
        </p:nvSpPr>
        <p:spPr>
          <a:xfrm rot="0">
            <a:off x="1332844" y="1918385"/>
            <a:ext cx="15853531" cy="834291"/>
          </a:xfrm>
          <a:prstGeom prst="rect">
            <a:avLst/>
          </a:prstGeom>
        </p:spPr>
        <p:txBody>
          <a:bodyPr anchor="t" rtlCol="false" tIns="0" lIns="0" bIns="0" rIns="0">
            <a:spAutoFit/>
          </a:bodyPr>
          <a:lstStyle/>
          <a:p>
            <a:pPr algn="l">
              <a:lnSpc>
                <a:spcPts val="6480"/>
              </a:lnSpc>
            </a:pPr>
            <a:r>
              <a:rPr lang="en-US" sz="6000" b="true">
                <a:solidFill>
                  <a:srgbClr val="000000"/>
                </a:solidFill>
                <a:latin typeface="Montserrat Bold"/>
                <a:ea typeface="Montserrat Bold"/>
                <a:cs typeface="Montserrat Bold"/>
                <a:sym typeface="Montserrat Bold"/>
              </a:rPr>
              <a:t>IESF</a:t>
            </a:r>
            <a:r>
              <a:rPr lang="en-US" sz="6000" b="true">
                <a:solidFill>
                  <a:srgbClr val="FFFFFF"/>
                </a:solidFill>
                <a:latin typeface="Montserrat Bold"/>
                <a:ea typeface="Montserrat Bold"/>
                <a:cs typeface="Montserrat Bold"/>
                <a:sym typeface="Montserrat Bold"/>
              </a:rPr>
              <a:t> </a:t>
            </a:r>
            <a:r>
              <a:rPr lang="en-US" sz="6000" b="true">
                <a:solidFill>
                  <a:srgbClr val="4F6AB3"/>
                </a:solidFill>
                <a:latin typeface="Montserrat Bold"/>
                <a:ea typeface="Montserrat Bold"/>
                <a:cs typeface="Montserrat Bold"/>
                <a:sym typeface="Montserrat Bold"/>
              </a:rPr>
              <a:t>DIVERSITY</a:t>
            </a:r>
            <a:r>
              <a:rPr lang="en-US" sz="6000" b="true">
                <a:solidFill>
                  <a:srgbClr val="FFFFFF"/>
                </a:solidFill>
                <a:latin typeface="Montserrat Bold"/>
                <a:ea typeface="Montserrat Bold"/>
                <a:cs typeface="Montserrat Bold"/>
                <a:sym typeface="Montserrat Bold"/>
              </a:rPr>
              <a:t> </a:t>
            </a:r>
            <a:r>
              <a:rPr lang="en-US" sz="6000" b="true">
                <a:solidFill>
                  <a:srgbClr val="000000"/>
                </a:solidFill>
                <a:latin typeface="Montserrat Bold"/>
                <a:ea typeface="Montserrat Bold"/>
                <a:cs typeface="Montserrat Bold"/>
                <a:sym typeface="Montserrat Bold"/>
              </a:rPr>
              <a:t>JOURNEY</a:t>
            </a:r>
          </a:p>
        </p:txBody>
      </p:sp>
      <p:sp>
        <p:nvSpPr>
          <p:cNvPr name="TextBox 9" id="9"/>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04</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7" id="7"/>
          <p:cNvSpPr/>
          <p:nvPr/>
        </p:nvSpPr>
        <p:spPr>
          <a:xfrm flipH="false" flipV="false" rot="0">
            <a:off x="0" y="2125289"/>
            <a:ext cx="8121780" cy="4119899"/>
          </a:xfrm>
          <a:custGeom>
            <a:avLst/>
            <a:gdLst/>
            <a:ahLst/>
            <a:cxnLst/>
            <a:rect r="r" b="b" t="t" l="l"/>
            <a:pathLst>
              <a:path h="4119899" w="8121780">
                <a:moveTo>
                  <a:pt x="0" y="0"/>
                </a:moveTo>
                <a:lnTo>
                  <a:pt x="8121780" y="0"/>
                </a:lnTo>
                <a:lnTo>
                  <a:pt x="8121780" y="4119899"/>
                </a:lnTo>
                <a:lnTo>
                  <a:pt x="0" y="4119899"/>
                </a:lnTo>
                <a:lnTo>
                  <a:pt x="0" y="0"/>
                </a:lnTo>
                <a:close/>
              </a:path>
            </a:pathLst>
          </a:custGeom>
          <a:blipFill>
            <a:blip r:embed="rId4"/>
            <a:stretch>
              <a:fillRect l="0" t="0" r="0" b="0"/>
            </a:stretch>
          </a:blipFill>
        </p:spPr>
      </p:sp>
      <p:sp>
        <p:nvSpPr>
          <p:cNvPr name="Freeform 8" id="8"/>
          <p:cNvSpPr/>
          <p:nvPr/>
        </p:nvSpPr>
        <p:spPr>
          <a:xfrm flipH="false" flipV="false" rot="0">
            <a:off x="8291428" y="578025"/>
            <a:ext cx="4453799" cy="5974016"/>
          </a:xfrm>
          <a:custGeom>
            <a:avLst/>
            <a:gdLst/>
            <a:ahLst/>
            <a:cxnLst/>
            <a:rect r="r" b="b" t="t" l="l"/>
            <a:pathLst>
              <a:path h="5974016" w="4453799">
                <a:moveTo>
                  <a:pt x="0" y="0"/>
                </a:moveTo>
                <a:lnTo>
                  <a:pt x="4453799" y="0"/>
                </a:lnTo>
                <a:lnTo>
                  <a:pt x="4453799" y="5974015"/>
                </a:lnTo>
                <a:lnTo>
                  <a:pt x="0" y="5974015"/>
                </a:lnTo>
                <a:lnTo>
                  <a:pt x="0" y="0"/>
                </a:lnTo>
                <a:close/>
              </a:path>
            </a:pathLst>
          </a:custGeom>
          <a:blipFill>
            <a:blip r:embed="rId5"/>
            <a:stretch>
              <a:fillRect l="-2951" t="0" r="0" b="0"/>
            </a:stretch>
          </a:blipFill>
        </p:spPr>
      </p:sp>
      <p:sp>
        <p:nvSpPr>
          <p:cNvPr name="Freeform 9" id="9"/>
          <p:cNvSpPr/>
          <p:nvPr/>
        </p:nvSpPr>
        <p:spPr>
          <a:xfrm flipH="false" flipV="false" rot="0">
            <a:off x="12951624" y="614103"/>
            <a:ext cx="4750327" cy="5937938"/>
          </a:xfrm>
          <a:custGeom>
            <a:avLst/>
            <a:gdLst/>
            <a:ahLst/>
            <a:cxnLst/>
            <a:rect r="r" b="b" t="t" l="l"/>
            <a:pathLst>
              <a:path h="5937938" w="4750327">
                <a:moveTo>
                  <a:pt x="0" y="0"/>
                </a:moveTo>
                <a:lnTo>
                  <a:pt x="4750327" y="0"/>
                </a:lnTo>
                <a:lnTo>
                  <a:pt x="4750327" y="5937937"/>
                </a:lnTo>
                <a:lnTo>
                  <a:pt x="0" y="5937937"/>
                </a:lnTo>
                <a:lnTo>
                  <a:pt x="0" y="0"/>
                </a:lnTo>
                <a:close/>
              </a:path>
            </a:pathLst>
          </a:custGeom>
          <a:blipFill>
            <a:blip r:embed="rId6"/>
            <a:stretch>
              <a:fillRect l="-7864" t="0" r="-3932" b="0"/>
            </a:stretch>
          </a:blipFill>
        </p:spPr>
      </p:sp>
      <p:sp>
        <p:nvSpPr>
          <p:cNvPr name="Freeform 10" id="10"/>
          <p:cNvSpPr/>
          <p:nvPr/>
        </p:nvSpPr>
        <p:spPr>
          <a:xfrm flipH="false" flipV="false" rot="0">
            <a:off x="4905461" y="2290215"/>
            <a:ext cx="2437082" cy="771004"/>
          </a:xfrm>
          <a:custGeom>
            <a:avLst/>
            <a:gdLst/>
            <a:ahLst/>
            <a:cxnLst/>
            <a:rect r="r" b="b" t="t" l="l"/>
            <a:pathLst>
              <a:path h="771004" w="2437082">
                <a:moveTo>
                  <a:pt x="0" y="0"/>
                </a:moveTo>
                <a:lnTo>
                  <a:pt x="2437082" y="0"/>
                </a:lnTo>
                <a:lnTo>
                  <a:pt x="2437082" y="771004"/>
                </a:lnTo>
                <a:lnTo>
                  <a:pt x="0" y="7710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04</a:t>
            </a:r>
          </a:p>
        </p:txBody>
      </p:sp>
      <p:sp>
        <p:nvSpPr>
          <p:cNvPr name="TextBox 12" id="12"/>
          <p:cNvSpPr txBox="true"/>
          <p:nvPr/>
        </p:nvSpPr>
        <p:spPr>
          <a:xfrm rot="0">
            <a:off x="5389984" y="2542351"/>
            <a:ext cx="1468036" cy="352458"/>
          </a:xfrm>
          <a:prstGeom prst="rect">
            <a:avLst/>
          </a:prstGeom>
        </p:spPr>
        <p:txBody>
          <a:bodyPr anchor="t" rtlCol="false" tIns="0" lIns="0" bIns="0" rIns="0">
            <a:spAutoFit/>
          </a:bodyPr>
          <a:lstStyle/>
          <a:p>
            <a:pPr algn="l">
              <a:lnSpc>
                <a:spcPts val="2879"/>
              </a:lnSpc>
            </a:pPr>
            <a:r>
              <a:rPr lang="en-US" sz="2400" b="true">
                <a:solidFill>
                  <a:srgbClr val="FAB701"/>
                </a:solidFill>
                <a:latin typeface="Montserrat Bold"/>
                <a:ea typeface="Montserrat Bold"/>
                <a:cs typeface="Montserrat Bold"/>
                <a:sym typeface="Montserrat Bold"/>
              </a:rPr>
              <a:t>GENDER</a:t>
            </a:r>
          </a:p>
        </p:txBody>
      </p:sp>
      <p:sp>
        <p:nvSpPr>
          <p:cNvPr name="TextBox 13" id="13"/>
          <p:cNvSpPr txBox="true"/>
          <p:nvPr/>
        </p:nvSpPr>
        <p:spPr>
          <a:xfrm rot="0">
            <a:off x="14960796" y="3985464"/>
            <a:ext cx="2727414" cy="352458"/>
          </a:xfrm>
          <a:prstGeom prst="rect">
            <a:avLst/>
          </a:prstGeom>
        </p:spPr>
        <p:txBody>
          <a:bodyPr anchor="t" rtlCol="false" tIns="0" lIns="0" bIns="0" rIns="0">
            <a:spAutoFit/>
          </a:bodyPr>
          <a:lstStyle/>
          <a:p>
            <a:pPr algn="l">
              <a:lnSpc>
                <a:spcPts val="2879"/>
              </a:lnSpc>
            </a:pPr>
            <a:r>
              <a:rPr lang="en-US" sz="2400" b="true">
                <a:solidFill>
                  <a:srgbClr val="FAB701"/>
                </a:solidFill>
                <a:latin typeface="Montserrat Bold"/>
                <a:ea typeface="Montserrat Bold"/>
                <a:cs typeface="Montserrat Bold"/>
                <a:sym typeface="Montserrat Bold"/>
              </a:rPr>
              <a:t>DiSABILITY</a:t>
            </a:r>
          </a:p>
        </p:txBody>
      </p:sp>
      <p:sp>
        <p:nvSpPr>
          <p:cNvPr name="TextBox 14" id="14"/>
          <p:cNvSpPr txBox="true"/>
          <p:nvPr/>
        </p:nvSpPr>
        <p:spPr>
          <a:xfrm rot="0">
            <a:off x="11038709" y="1953822"/>
            <a:ext cx="874608" cy="352458"/>
          </a:xfrm>
          <a:prstGeom prst="rect">
            <a:avLst/>
          </a:prstGeom>
        </p:spPr>
        <p:txBody>
          <a:bodyPr anchor="t" rtlCol="false" tIns="0" lIns="0" bIns="0" rIns="0">
            <a:spAutoFit/>
          </a:bodyPr>
          <a:lstStyle/>
          <a:p>
            <a:pPr algn="l">
              <a:lnSpc>
                <a:spcPts val="2879"/>
              </a:lnSpc>
            </a:pPr>
            <a:r>
              <a:rPr lang="en-US" sz="2400" b="true">
                <a:solidFill>
                  <a:srgbClr val="FAB701"/>
                </a:solidFill>
                <a:latin typeface="Montserrat Bold"/>
                <a:ea typeface="Montserrat Bold"/>
                <a:cs typeface="Montserrat Bold"/>
                <a:sym typeface="Montserrat Bold"/>
              </a:rPr>
              <a:t>AGE</a:t>
            </a:r>
          </a:p>
        </p:txBody>
      </p:sp>
      <p:sp>
        <p:nvSpPr>
          <p:cNvPr name="Freeform 15" id="15"/>
          <p:cNvSpPr/>
          <p:nvPr/>
        </p:nvSpPr>
        <p:spPr>
          <a:xfrm flipH="false" flipV="false" rot="0">
            <a:off x="10617811" y="1853785"/>
            <a:ext cx="1716404" cy="543008"/>
          </a:xfrm>
          <a:custGeom>
            <a:avLst/>
            <a:gdLst/>
            <a:ahLst/>
            <a:cxnLst/>
            <a:rect r="r" b="b" t="t" l="l"/>
            <a:pathLst>
              <a:path h="543008" w="1716404">
                <a:moveTo>
                  <a:pt x="0" y="0"/>
                </a:moveTo>
                <a:lnTo>
                  <a:pt x="1716404" y="0"/>
                </a:lnTo>
                <a:lnTo>
                  <a:pt x="1716404" y="543008"/>
                </a:lnTo>
                <a:lnTo>
                  <a:pt x="0" y="5430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14636094" y="3739339"/>
            <a:ext cx="2538516" cy="803094"/>
          </a:xfrm>
          <a:custGeom>
            <a:avLst/>
            <a:gdLst/>
            <a:ahLst/>
            <a:cxnLst/>
            <a:rect r="r" b="b" t="t" l="l"/>
            <a:pathLst>
              <a:path h="803094" w="2538516">
                <a:moveTo>
                  <a:pt x="0" y="0"/>
                </a:moveTo>
                <a:lnTo>
                  <a:pt x="2538517" y="0"/>
                </a:lnTo>
                <a:lnTo>
                  <a:pt x="2538517" y="803094"/>
                </a:lnTo>
                <a:lnTo>
                  <a:pt x="0" y="8030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10353104" y="7336201"/>
            <a:ext cx="4973683" cy="352458"/>
          </a:xfrm>
          <a:prstGeom prst="rect">
            <a:avLst/>
          </a:prstGeom>
        </p:spPr>
        <p:txBody>
          <a:bodyPr anchor="t" rtlCol="false" tIns="0" lIns="0" bIns="0" rIns="0">
            <a:spAutoFit/>
          </a:bodyPr>
          <a:lstStyle/>
          <a:p>
            <a:pPr algn="l">
              <a:lnSpc>
                <a:spcPts val="2879"/>
              </a:lnSpc>
              <a:spcBef>
                <a:spcPct val="0"/>
              </a:spcBef>
            </a:pPr>
            <a:r>
              <a:rPr lang="en-US" b="true" sz="2400">
                <a:solidFill>
                  <a:srgbClr val="FAB701"/>
                </a:solidFill>
                <a:latin typeface="Montserrat Bold"/>
                <a:ea typeface="Montserrat Bold"/>
                <a:cs typeface="Montserrat Bold"/>
                <a:sym typeface="Montserrat Bold"/>
              </a:rPr>
              <a:t> SEXUAL ORIENTATION</a:t>
            </a:r>
          </a:p>
        </p:txBody>
      </p:sp>
      <p:sp>
        <p:nvSpPr>
          <p:cNvPr name="TextBox 18" id="18"/>
          <p:cNvSpPr txBox="true"/>
          <p:nvPr/>
        </p:nvSpPr>
        <p:spPr>
          <a:xfrm rot="0">
            <a:off x="10504165" y="6812293"/>
            <a:ext cx="1591138" cy="352458"/>
          </a:xfrm>
          <a:prstGeom prst="rect">
            <a:avLst/>
          </a:prstGeom>
        </p:spPr>
        <p:txBody>
          <a:bodyPr anchor="t" rtlCol="false" tIns="0" lIns="0" bIns="0" rIns="0">
            <a:spAutoFit/>
          </a:bodyPr>
          <a:lstStyle/>
          <a:p>
            <a:pPr algn="ctr">
              <a:lnSpc>
                <a:spcPts val="2879"/>
              </a:lnSpc>
              <a:spcBef>
                <a:spcPct val="0"/>
              </a:spcBef>
            </a:pPr>
            <a:r>
              <a:rPr lang="en-US" b="true" sz="2400">
                <a:solidFill>
                  <a:srgbClr val="FAB701"/>
                </a:solidFill>
                <a:latin typeface="Montserrat Bold"/>
                <a:ea typeface="Montserrat Bold"/>
                <a:cs typeface="Montserrat Bold"/>
                <a:sym typeface="Montserrat Bold"/>
              </a:rPr>
              <a:t>CULTURE </a:t>
            </a:r>
          </a:p>
        </p:txBody>
      </p:sp>
      <p:sp>
        <p:nvSpPr>
          <p:cNvPr name="TextBox 19" id="19"/>
          <p:cNvSpPr txBox="true"/>
          <p:nvPr/>
        </p:nvSpPr>
        <p:spPr>
          <a:xfrm rot="0">
            <a:off x="10504165" y="7860109"/>
            <a:ext cx="971848" cy="352458"/>
          </a:xfrm>
          <a:prstGeom prst="rect">
            <a:avLst/>
          </a:prstGeom>
        </p:spPr>
        <p:txBody>
          <a:bodyPr anchor="t" rtlCol="false" tIns="0" lIns="0" bIns="0" rIns="0">
            <a:spAutoFit/>
          </a:bodyPr>
          <a:lstStyle/>
          <a:p>
            <a:pPr algn="ctr">
              <a:lnSpc>
                <a:spcPts val="2879"/>
              </a:lnSpc>
              <a:spcBef>
                <a:spcPct val="0"/>
              </a:spcBef>
            </a:pPr>
            <a:r>
              <a:rPr lang="en-US" b="true" sz="2400">
                <a:solidFill>
                  <a:srgbClr val="FAB701"/>
                </a:solidFill>
                <a:latin typeface="Montserrat Bold"/>
                <a:ea typeface="Montserrat Bold"/>
                <a:cs typeface="Montserrat Bold"/>
                <a:sym typeface="Montserrat Bold"/>
              </a:rPr>
              <a:t>RACE </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7" id="7"/>
          <p:cNvSpPr/>
          <p:nvPr/>
        </p:nvSpPr>
        <p:spPr>
          <a:xfrm flipH="false" flipV="false" rot="0">
            <a:off x="0" y="-2497060"/>
            <a:ext cx="18396656" cy="11374214"/>
          </a:xfrm>
          <a:custGeom>
            <a:avLst/>
            <a:gdLst/>
            <a:ahLst/>
            <a:cxnLst/>
            <a:rect r="r" b="b" t="t" l="l"/>
            <a:pathLst>
              <a:path h="11374214" w="18396656">
                <a:moveTo>
                  <a:pt x="0" y="0"/>
                </a:moveTo>
                <a:lnTo>
                  <a:pt x="18396656" y="0"/>
                </a:lnTo>
                <a:lnTo>
                  <a:pt x="18396656" y="11374214"/>
                </a:lnTo>
                <a:lnTo>
                  <a:pt x="0" y="11374214"/>
                </a:lnTo>
                <a:lnTo>
                  <a:pt x="0" y="0"/>
                </a:lnTo>
                <a:close/>
              </a:path>
            </a:pathLst>
          </a:custGeom>
          <a:blipFill>
            <a:blip r:embed="rId4"/>
            <a:stretch>
              <a:fillRect l="0" t="0" r="0" b="-7826"/>
            </a:stretch>
          </a:blipFill>
        </p:spPr>
      </p:sp>
      <p:sp>
        <p:nvSpPr>
          <p:cNvPr name="Freeform 8" id="8"/>
          <p:cNvSpPr/>
          <p:nvPr/>
        </p:nvSpPr>
        <p:spPr>
          <a:xfrm flipH="false" flipV="false" rot="903959">
            <a:off x="11783202" y="1644845"/>
            <a:ext cx="5400531" cy="4988740"/>
          </a:xfrm>
          <a:custGeom>
            <a:avLst/>
            <a:gdLst/>
            <a:ahLst/>
            <a:cxnLst/>
            <a:rect r="r" b="b" t="t" l="l"/>
            <a:pathLst>
              <a:path h="4988740" w="5400531">
                <a:moveTo>
                  <a:pt x="0" y="0"/>
                </a:moveTo>
                <a:lnTo>
                  <a:pt x="5400531" y="0"/>
                </a:lnTo>
                <a:lnTo>
                  <a:pt x="5400531" y="4988740"/>
                </a:lnTo>
                <a:lnTo>
                  <a:pt x="0" y="49887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409903" y="4592801"/>
            <a:ext cx="3411340" cy="1473983"/>
          </a:xfrm>
          <a:custGeom>
            <a:avLst/>
            <a:gdLst/>
            <a:ahLst/>
            <a:cxnLst/>
            <a:rect r="r" b="b" t="t" l="l"/>
            <a:pathLst>
              <a:path h="1473983" w="3411340">
                <a:moveTo>
                  <a:pt x="0" y="0"/>
                </a:moveTo>
                <a:lnTo>
                  <a:pt x="3411340" y="0"/>
                </a:lnTo>
                <a:lnTo>
                  <a:pt x="3411340" y="1473983"/>
                </a:lnTo>
                <a:lnTo>
                  <a:pt x="0" y="147398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502803" y="5007852"/>
            <a:ext cx="1928932" cy="1313281"/>
          </a:xfrm>
          <a:custGeom>
            <a:avLst/>
            <a:gdLst/>
            <a:ahLst/>
            <a:cxnLst/>
            <a:rect r="r" b="b" t="t" l="l"/>
            <a:pathLst>
              <a:path h="1313281" w="1928932">
                <a:moveTo>
                  <a:pt x="0" y="0"/>
                </a:moveTo>
                <a:lnTo>
                  <a:pt x="1928932" y="0"/>
                </a:lnTo>
                <a:lnTo>
                  <a:pt x="1928932" y="1313281"/>
                </a:lnTo>
                <a:lnTo>
                  <a:pt x="0" y="131328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332844" y="1918385"/>
            <a:ext cx="15853531" cy="834291"/>
          </a:xfrm>
          <a:prstGeom prst="rect">
            <a:avLst/>
          </a:prstGeom>
        </p:spPr>
        <p:txBody>
          <a:bodyPr anchor="t" rtlCol="false" tIns="0" lIns="0" bIns="0" rIns="0">
            <a:spAutoFit/>
          </a:bodyPr>
          <a:lstStyle/>
          <a:p>
            <a:pPr algn="l">
              <a:lnSpc>
                <a:spcPts val="6480"/>
              </a:lnSpc>
            </a:pPr>
            <a:r>
              <a:rPr lang="en-US" sz="6000" b="true">
                <a:solidFill>
                  <a:srgbClr val="000000"/>
                </a:solidFill>
                <a:latin typeface="Montserrat Bold"/>
                <a:ea typeface="Montserrat Bold"/>
                <a:cs typeface="Montserrat Bold"/>
                <a:sym typeface="Montserrat Bold"/>
              </a:rPr>
              <a:t>IESF</a:t>
            </a:r>
            <a:r>
              <a:rPr lang="en-US" sz="6000" b="true">
                <a:solidFill>
                  <a:srgbClr val="FFFFFF"/>
                </a:solidFill>
                <a:latin typeface="Montserrat Bold"/>
                <a:ea typeface="Montserrat Bold"/>
                <a:cs typeface="Montserrat Bold"/>
                <a:sym typeface="Montserrat Bold"/>
              </a:rPr>
              <a:t> </a:t>
            </a:r>
            <a:r>
              <a:rPr lang="en-US" sz="6000" b="true">
                <a:solidFill>
                  <a:srgbClr val="4F6AB3"/>
                </a:solidFill>
                <a:latin typeface="Montserrat Bold"/>
                <a:ea typeface="Montserrat Bold"/>
                <a:cs typeface="Montserrat Bold"/>
                <a:sym typeface="Montserrat Bold"/>
              </a:rPr>
              <a:t>DIVERSITY</a:t>
            </a:r>
            <a:r>
              <a:rPr lang="en-US" sz="6000" b="true">
                <a:solidFill>
                  <a:srgbClr val="FFFFFF"/>
                </a:solidFill>
                <a:latin typeface="Montserrat Bold"/>
                <a:ea typeface="Montserrat Bold"/>
                <a:cs typeface="Montserrat Bold"/>
                <a:sym typeface="Montserrat Bold"/>
              </a:rPr>
              <a:t> </a:t>
            </a:r>
            <a:r>
              <a:rPr lang="en-US" sz="6000" b="true">
                <a:solidFill>
                  <a:srgbClr val="000000"/>
                </a:solidFill>
                <a:latin typeface="Montserrat Bold"/>
                <a:ea typeface="Montserrat Bold"/>
                <a:cs typeface="Montserrat Bold"/>
                <a:sym typeface="Montserrat Bold"/>
              </a:rPr>
              <a:t>JOURNEY</a:t>
            </a:r>
          </a:p>
        </p:txBody>
      </p:sp>
      <p:sp>
        <p:nvSpPr>
          <p:cNvPr name="TextBox 12" id="12"/>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05</a:t>
            </a:r>
          </a:p>
        </p:txBody>
      </p:sp>
      <p:sp>
        <p:nvSpPr>
          <p:cNvPr name="TextBox 13" id="13"/>
          <p:cNvSpPr txBox="true"/>
          <p:nvPr/>
        </p:nvSpPr>
        <p:spPr>
          <a:xfrm rot="0">
            <a:off x="12920532" y="2695526"/>
            <a:ext cx="3312900" cy="2178361"/>
          </a:xfrm>
          <a:prstGeom prst="rect">
            <a:avLst/>
          </a:prstGeom>
        </p:spPr>
        <p:txBody>
          <a:bodyPr anchor="t" rtlCol="false" tIns="0" lIns="0" bIns="0" rIns="0">
            <a:spAutoFit/>
          </a:bodyPr>
          <a:lstStyle/>
          <a:p>
            <a:pPr algn="ctr">
              <a:lnSpc>
                <a:spcPts val="4348"/>
              </a:lnSpc>
            </a:pPr>
            <a:r>
              <a:rPr lang="en-US" b="true" sz="3106" i="true">
                <a:solidFill>
                  <a:srgbClr val="000000"/>
                </a:solidFill>
                <a:latin typeface="Montserrat Bold Italics"/>
                <a:ea typeface="Montserrat Bold Italics"/>
                <a:cs typeface="Montserrat Bold Italics"/>
                <a:sym typeface="Montserrat Bold Italics"/>
              </a:rPr>
              <a:t>Where does </a:t>
            </a:r>
          </a:p>
          <a:p>
            <a:pPr algn="ctr">
              <a:lnSpc>
                <a:spcPts val="4348"/>
              </a:lnSpc>
            </a:pPr>
            <a:r>
              <a:rPr lang="en-US" b="true" sz="3106" i="true">
                <a:solidFill>
                  <a:srgbClr val="000000"/>
                </a:solidFill>
                <a:latin typeface="Montserrat Bold Italics"/>
                <a:ea typeface="Montserrat Bold Italics"/>
                <a:cs typeface="Montserrat Bold Italics"/>
                <a:sym typeface="Montserrat Bold Italics"/>
              </a:rPr>
              <a:t>IESF partners </a:t>
            </a:r>
          </a:p>
          <a:p>
            <a:pPr algn="ctr">
              <a:lnSpc>
                <a:spcPts val="4348"/>
              </a:lnSpc>
            </a:pPr>
            <a:r>
              <a:rPr lang="en-US" b="true" sz="3106" i="true">
                <a:solidFill>
                  <a:srgbClr val="000000"/>
                </a:solidFill>
                <a:latin typeface="Montserrat Bold Italics"/>
                <a:ea typeface="Montserrat Bold Italics"/>
                <a:cs typeface="Montserrat Bold Italics"/>
                <a:sym typeface="Montserrat Bold Italics"/>
              </a:rPr>
              <a:t>currently stand </a:t>
            </a:r>
          </a:p>
          <a:p>
            <a:pPr algn="ctr">
              <a:lnSpc>
                <a:spcPts val="4348"/>
              </a:lnSpc>
            </a:pPr>
            <a:r>
              <a:rPr lang="en-US" b="true" sz="3106" i="true">
                <a:solidFill>
                  <a:srgbClr val="000000"/>
                </a:solidFill>
                <a:latin typeface="Montserrat Bold Italics"/>
                <a:ea typeface="Montserrat Bold Italics"/>
                <a:cs typeface="Montserrat Bold Italics"/>
                <a:sym typeface="Montserrat Bold Italics"/>
              </a:rPr>
              <a:t>in DEI?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9051" y="0"/>
            <a:ext cx="18288000" cy="1728216"/>
            <a:chOff x="0" y="0"/>
            <a:chExt cx="24384000" cy="2304288"/>
          </a:xfrm>
        </p:grpSpPr>
        <p:sp>
          <p:nvSpPr>
            <p:cNvPr name="Freeform 10" id="10"/>
            <p:cNvSpPr/>
            <p:nvPr/>
          </p:nvSpPr>
          <p:spPr>
            <a:xfrm flipH="false" flipV="false" rot="0">
              <a:off x="0" y="0"/>
              <a:ext cx="24384000" cy="2304288"/>
            </a:xfrm>
            <a:custGeom>
              <a:avLst/>
              <a:gdLst/>
              <a:ahLst/>
              <a:cxnLst/>
              <a:rect r="r" b="b" t="t" l="l"/>
              <a:pathLst>
                <a:path h="2304288" w="24384000">
                  <a:moveTo>
                    <a:pt x="0" y="0"/>
                  </a:moveTo>
                  <a:lnTo>
                    <a:pt x="24384000" y="0"/>
                  </a:lnTo>
                  <a:lnTo>
                    <a:pt x="24384000" y="2304288"/>
                  </a:lnTo>
                  <a:lnTo>
                    <a:pt x="0" y="2304288"/>
                  </a:lnTo>
                  <a:close/>
                </a:path>
              </a:pathLst>
            </a:custGeom>
            <a:solidFill>
              <a:srgbClr val="2D3A5F"/>
            </a:solidFill>
          </p:spPr>
        </p:sp>
      </p:grpSp>
      <p:sp>
        <p:nvSpPr>
          <p:cNvPr name="Freeform 11" id="11"/>
          <p:cNvSpPr/>
          <p:nvPr/>
        </p:nvSpPr>
        <p:spPr>
          <a:xfrm flipH="false" flipV="false" rot="0">
            <a:off x="2737293" y="2690329"/>
            <a:ext cx="12067416" cy="3887641"/>
          </a:xfrm>
          <a:custGeom>
            <a:avLst/>
            <a:gdLst/>
            <a:ahLst/>
            <a:cxnLst/>
            <a:rect r="r" b="b" t="t" l="l"/>
            <a:pathLst>
              <a:path h="3887641" w="12067416">
                <a:moveTo>
                  <a:pt x="0" y="0"/>
                </a:moveTo>
                <a:lnTo>
                  <a:pt x="12067416" y="0"/>
                </a:lnTo>
                <a:lnTo>
                  <a:pt x="12067416" y="3887641"/>
                </a:lnTo>
                <a:lnTo>
                  <a:pt x="0" y="3887641"/>
                </a:lnTo>
                <a:lnTo>
                  <a:pt x="0" y="0"/>
                </a:lnTo>
                <a:close/>
              </a:path>
            </a:pathLst>
          </a:custGeom>
          <a:blipFill>
            <a:blip r:embed="rId5"/>
            <a:stretch>
              <a:fillRect l="0" t="0" r="0" b="0"/>
            </a:stretch>
          </a:blipFill>
        </p:spPr>
      </p:sp>
      <p:sp>
        <p:nvSpPr>
          <p:cNvPr name="TextBox 12" id="12"/>
          <p:cNvSpPr txBox="true"/>
          <p:nvPr/>
        </p:nvSpPr>
        <p:spPr>
          <a:xfrm rot="0">
            <a:off x="16415944" y="9323526"/>
            <a:ext cx="1517332" cy="461725"/>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03</a:t>
            </a:r>
          </a:p>
        </p:txBody>
      </p:sp>
      <p:sp>
        <p:nvSpPr>
          <p:cNvPr name="TextBox 13" id="13"/>
          <p:cNvSpPr txBox="true"/>
          <p:nvPr/>
        </p:nvSpPr>
        <p:spPr>
          <a:xfrm rot="0">
            <a:off x="91440" y="595664"/>
            <a:ext cx="18105120" cy="780669"/>
          </a:xfrm>
          <a:prstGeom prst="rect">
            <a:avLst/>
          </a:prstGeom>
        </p:spPr>
        <p:txBody>
          <a:bodyPr anchor="t" rtlCol="false" tIns="0" lIns="0" bIns="0" rIns="0">
            <a:spAutoFit/>
          </a:bodyPr>
          <a:lstStyle/>
          <a:p>
            <a:pPr algn="ctr">
              <a:lnSpc>
                <a:spcPts val="6048"/>
              </a:lnSpc>
            </a:pPr>
            <a:r>
              <a:rPr lang="en-US" sz="5600" b="true">
                <a:solidFill>
                  <a:srgbClr val="FFFFFF"/>
                </a:solidFill>
                <a:latin typeface="Montserrat Bold"/>
                <a:ea typeface="Montserrat Bold"/>
                <a:cs typeface="Montserrat Bold"/>
                <a:sym typeface="Montserrat Bold"/>
              </a:rPr>
              <a:t>Looking Back at 2024: Client Webinars</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TextBox 7" id="7"/>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06</a:t>
            </a:r>
          </a:p>
        </p:txBody>
      </p:sp>
      <p:grpSp>
        <p:nvGrpSpPr>
          <p:cNvPr name="Group 8" id="8"/>
          <p:cNvGrpSpPr/>
          <p:nvPr/>
        </p:nvGrpSpPr>
        <p:grpSpPr>
          <a:xfrm rot="0">
            <a:off x="3635611" y="1312098"/>
            <a:ext cx="3739182" cy="466559"/>
            <a:chOff x="0" y="0"/>
            <a:chExt cx="2945402" cy="367515"/>
          </a:xfrm>
        </p:grpSpPr>
        <p:sp>
          <p:nvSpPr>
            <p:cNvPr name="Freeform 9" id="9"/>
            <p:cNvSpPr/>
            <p:nvPr/>
          </p:nvSpPr>
          <p:spPr>
            <a:xfrm flipH="false" flipV="false" rot="0">
              <a:off x="0" y="0"/>
              <a:ext cx="2945384" cy="367481"/>
            </a:xfrm>
            <a:custGeom>
              <a:avLst/>
              <a:gdLst/>
              <a:ahLst/>
              <a:cxnLst/>
              <a:rect r="r" b="b" t="t" l="l"/>
              <a:pathLst>
                <a:path h="367481" w="2945384">
                  <a:moveTo>
                    <a:pt x="0" y="0"/>
                  </a:moveTo>
                  <a:lnTo>
                    <a:pt x="2945384" y="0"/>
                  </a:lnTo>
                  <a:lnTo>
                    <a:pt x="2945384" y="367481"/>
                  </a:lnTo>
                  <a:lnTo>
                    <a:pt x="0" y="367481"/>
                  </a:lnTo>
                  <a:close/>
                </a:path>
              </a:pathLst>
            </a:custGeom>
            <a:solidFill>
              <a:srgbClr val="2D3A5F"/>
            </a:solidFill>
          </p:spPr>
        </p:sp>
      </p:grpSp>
      <p:sp>
        <p:nvSpPr>
          <p:cNvPr name="TextBox 10" id="10"/>
          <p:cNvSpPr txBox="true"/>
          <p:nvPr/>
        </p:nvSpPr>
        <p:spPr>
          <a:xfrm rot="0">
            <a:off x="3727053" y="1330808"/>
            <a:ext cx="3562843" cy="352458"/>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Diversity Survey 2024</a:t>
            </a:r>
          </a:p>
        </p:txBody>
      </p:sp>
      <p:grpSp>
        <p:nvGrpSpPr>
          <p:cNvPr name="Group 11" id="11"/>
          <p:cNvGrpSpPr/>
          <p:nvPr/>
        </p:nvGrpSpPr>
        <p:grpSpPr>
          <a:xfrm rot="0">
            <a:off x="11722" y="0"/>
            <a:ext cx="2360553" cy="8812252"/>
            <a:chOff x="0" y="0"/>
            <a:chExt cx="3147404" cy="11749670"/>
          </a:xfrm>
        </p:grpSpPr>
        <p:sp>
          <p:nvSpPr>
            <p:cNvPr name="Freeform 12" id="12"/>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pic>
        <p:nvPicPr>
          <p:cNvPr name="Picture 13" id="13"/>
          <p:cNvPicPr>
            <a:picLocks noChangeAspect="true"/>
          </p:cNvPicPr>
          <p:nvPr/>
        </p:nvPicPr>
        <p:blipFill>
          <a:blip r:embed="rId4"/>
          <a:stretch>
            <a:fillRect/>
          </a:stretch>
        </p:blipFill>
        <p:spPr>
          <a:xfrm rot="0">
            <a:off x="9884460" y="1231022"/>
            <a:ext cx="6886030" cy="7446331"/>
          </a:xfrm>
          <a:prstGeom prst="rect">
            <a:avLst/>
          </a:prstGeom>
        </p:spPr>
      </p:pic>
      <p:sp>
        <p:nvSpPr>
          <p:cNvPr name="TextBox 14" id="14"/>
          <p:cNvSpPr txBox="true"/>
          <p:nvPr/>
        </p:nvSpPr>
        <p:spPr>
          <a:xfrm rot="0">
            <a:off x="3635611" y="2742890"/>
            <a:ext cx="6169160" cy="1028402"/>
          </a:xfrm>
          <a:prstGeom prst="rect">
            <a:avLst/>
          </a:prstGeom>
        </p:spPr>
        <p:txBody>
          <a:bodyPr anchor="t" rtlCol="false" tIns="0" lIns="0" bIns="0" rIns="0">
            <a:spAutoFit/>
          </a:bodyPr>
          <a:lstStyle/>
          <a:p>
            <a:pPr algn="l">
              <a:lnSpc>
                <a:spcPts val="2772"/>
              </a:lnSpc>
            </a:pPr>
            <a:r>
              <a:rPr lang="en-US" sz="2310">
                <a:solidFill>
                  <a:srgbClr val="000000"/>
                </a:solidFill>
                <a:latin typeface="Montserrat"/>
                <a:ea typeface="Montserrat"/>
                <a:cs typeface="Montserrat"/>
                <a:sym typeface="Montserrat"/>
              </a:rPr>
              <a:t>In recent years, has your organization taken steps to conduct selection processes free of bias?</a:t>
            </a:r>
          </a:p>
        </p:txBody>
      </p:sp>
      <p:sp>
        <p:nvSpPr>
          <p:cNvPr name="TextBox 15" id="15"/>
          <p:cNvSpPr txBox="true"/>
          <p:nvPr/>
        </p:nvSpPr>
        <p:spPr>
          <a:xfrm rot="0">
            <a:off x="3635611" y="3931674"/>
            <a:ext cx="6169160" cy="247551"/>
          </a:xfrm>
          <a:prstGeom prst="rect">
            <a:avLst/>
          </a:prstGeom>
        </p:spPr>
        <p:txBody>
          <a:bodyPr anchor="t" rtlCol="false" tIns="0" lIns="0" bIns="0" rIns="0">
            <a:spAutoFit/>
          </a:bodyPr>
          <a:lstStyle/>
          <a:p>
            <a:pPr algn="l">
              <a:lnSpc>
                <a:spcPts val="1959"/>
              </a:lnSpc>
            </a:pPr>
            <a:r>
              <a:rPr lang="en-US" sz="1633">
                <a:solidFill>
                  <a:srgbClr val="000000"/>
                </a:solidFill>
                <a:latin typeface="Montserrat"/>
                <a:ea typeface="Montserrat"/>
                <a:cs typeface="Montserrat"/>
                <a:sym typeface="Montserrat"/>
              </a:rPr>
              <a:t>21 responses</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pic>
        <p:nvPicPr>
          <p:cNvPr name="Picture 7" id="7"/>
          <p:cNvPicPr>
            <a:picLocks noChangeAspect="true"/>
          </p:cNvPicPr>
          <p:nvPr/>
        </p:nvPicPr>
        <p:blipFill>
          <a:blip r:embed="rId4"/>
          <a:stretch>
            <a:fillRect/>
          </a:stretch>
        </p:blipFill>
        <p:spPr>
          <a:xfrm rot="0">
            <a:off x="8023756" y="1064988"/>
            <a:ext cx="10560305" cy="7265742"/>
          </a:xfrm>
          <a:prstGeom prst="rect">
            <a:avLst/>
          </a:prstGeom>
        </p:spPr>
      </p:pic>
      <p:sp>
        <p:nvSpPr>
          <p:cNvPr name="TextBox 8" id="8"/>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07</a:t>
            </a:r>
          </a:p>
        </p:txBody>
      </p:sp>
      <p:sp>
        <p:nvSpPr>
          <p:cNvPr name="TextBox 9" id="9"/>
          <p:cNvSpPr txBox="true"/>
          <p:nvPr/>
        </p:nvSpPr>
        <p:spPr>
          <a:xfrm rot="0">
            <a:off x="1205669" y="1858137"/>
            <a:ext cx="7124362" cy="5592567"/>
          </a:xfrm>
          <a:prstGeom prst="rect">
            <a:avLst/>
          </a:prstGeom>
        </p:spPr>
        <p:txBody>
          <a:bodyPr anchor="t" rtlCol="false" tIns="0" lIns="0" bIns="0" rIns="0">
            <a:spAutoFit/>
          </a:bodyPr>
          <a:lstStyle/>
          <a:p>
            <a:pPr algn="l">
              <a:lnSpc>
                <a:spcPts val="2768"/>
              </a:lnSpc>
            </a:pPr>
            <a:r>
              <a:rPr lang="en-US" sz="2307">
                <a:solidFill>
                  <a:srgbClr val="000000"/>
                </a:solidFill>
                <a:latin typeface="Montserrat"/>
                <a:ea typeface="Montserrat"/>
                <a:cs typeface="Montserrat"/>
                <a:sym typeface="Montserrat"/>
              </a:rPr>
              <a:t>If affirmative, which </a:t>
            </a:r>
            <a:r>
              <a:rPr lang="en-US" sz="2307" b="true">
                <a:solidFill>
                  <a:srgbClr val="000000"/>
                </a:solidFill>
                <a:latin typeface="Montserrat Bold"/>
                <a:ea typeface="Montserrat Bold"/>
                <a:cs typeface="Montserrat Bold"/>
                <a:sym typeface="Montserrat Bold"/>
              </a:rPr>
              <a:t>specific actions</a:t>
            </a:r>
            <a:r>
              <a:rPr lang="en-US" sz="2307">
                <a:solidFill>
                  <a:srgbClr val="000000"/>
                </a:solidFill>
                <a:latin typeface="Montserrat"/>
                <a:ea typeface="Montserrat"/>
                <a:cs typeface="Montserrat"/>
                <a:sym typeface="Montserrat"/>
              </a:rPr>
              <a:t> have been implemented to ensure selection impartiality? Please select all applicable:</a:t>
            </a:r>
          </a:p>
          <a:p>
            <a:pPr algn="l">
              <a:lnSpc>
                <a:spcPts val="2768"/>
              </a:lnSpc>
            </a:pPr>
          </a:p>
          <a:p>
            <a:pPr algn="l" marL="498128" indent="-249064" lvl="1">
              <a:lnSpc>
                <a:spcPts val="3345"/>
              </a:lnSpc>
              <a:buAutoNum type="arabicPeriod" startAt="1"/>
            </a:pPr>
            <a:r>
              <a:rPr lang="en-US" b="true" sz="2307">
                <a:solidFill>
                  <a:srgbClr val="000000"/>
                </a:solidFill>
                <a:latin typeface="Montserrat Bold"/>
                <a:ea typeface="Montserrat Bold"/>
                <a:cs typeface="Montserrat Bold"/>
                <a:sym typeface="Montserrat Bold"/>
              </a:rPr>
              <a:t>Basing candidate selection</a:t>
            </a:r>
            <a:r>
              <a:rPr lang="en-US" sz="2307">
                <a:solidFill>
                  <a:srgbClr val="000000"/>
                </a:solidFill>
                <a:latin typeface="Montserrat"/>
                <a:ea typeface="Montserrat"/>
                <a:cs typeface="Montserrat"/>
                <a:sym typeface="Montserrat"/>
              </a:rPr>
              <a:t> solely on technical experience, required competencies, and skills.</a:t>
            </a:r>
          </a:p>
          <a:p>
            <a:pPr algn="l" marL="498128" indent="-249064" lvl="1">
              <a:lnSpc>
                <a:spcPts val="3345"/>
              </a:lnSpc>
              <a:buAutoNum type="arabicPeriod" startAt="1"/>
            </a:pPr>
            <a:r>
              <a:rPr lang="en-US" sz="2307">
                <a:solidFill>
                  <a:srgbClr val="000000"/>
                </a:solidFill>
                <a:latin typeface="Montserrat"/>
                <a:ea typeface="Montserrat"/>
                <a:cs typeface="Montserrat"/>
                <a:sym typeface="Montserrat"/>
              </a:rPr>
              <a:t>Providing </a:t>
            </a:r>
            <a:r>
              <a:rPr lang="en-US" b="true" sz="2307">
                <a:solidFill>
                  <a:srgbClr val="000000"/>
                </a:solidFill>
                <a:latin typeface="Montserrat Bold"/>
                <a:ea typeface="Montserrat Bold"/>
                <a:cs typeface="Montserrat Bold"/>
                <a:sym typeface="Montserrat Bold"/>
              </a:rPr>
              <a:t>unconscious bias trainin</a:t>
            </a:r>
            <a:r>
              <a:rPr lang="en-US" sz="2307">
                <a:solidFill>
                  <a:srgbClr val="000000"/>
                </a:solidFill>
                <a:latin typeface="Montserrat"/>
                <a:ea typeface="Montserrat"/>
                <a:cs typeface="Montserrat"/>
                <a:sym typeface="Montserrat"/>
              </a:rPr>
              <a:t>g to recruiters and consultants.</a:t>
            </a:r>
          </a:p>
          <a:p>
            <a:pPr algn="l" marL="498128" indent="-249064" lvl="1">
              <a:lnSpc>
                <a:spcPts val="3345"/>
              </a:lnSpc>
              <a:buAutoNum type="arabicPeriod" startAt="1"/>
            </a:pPr>
            <a:r>
              <a:rPr lang="en-US" sz="2307">
                <a:solidFill>
                  <a:srgbClr val="000000"/>
                </a:solidFill>
                <a:latin typeface="Montserrat"/>
                <a:ea typeface="Montserrat"/>
                <a:cs typeface="Montserrat"/>
                <a:sym typeface="Montserrat"/>
              </a:rPr>
              <a:t>Using </a:t>
            </a:r>
            <a:r>
              <a:rPr lang="en-US" b="true" sz="2307">
                <a:solidFill>
                  <a:srgbClr val="000000"/>
                </a:solidFill>
                <a:latin typeface="Montserrat Bold"/>
                <a:ea typeface="Montserrat Bold"/>
                <a:cs typeface="Montserrat Bold"/>
                <a:sym typeface="Montserrat Bold"/>
              </a:rPr>
              <a:t>data and metrics</a:t>
            </a:r>
            <a:r>
              <a:rPr lang="en-US" sz="2307">
                <a:solidFill>
                  <a:srgbClr val="000000"/>
                </a:solidFill>
                <a:latin typeface="Montserrat"/>
                <a:ea typeface="Montserrat"/>
                <a:cs typeface="Montserrat"/>
                <a:sym typeface="Montserrat"/>
              </a:rPr>
              <a:t> to review equity at all stages of selection.</a:t>
            </a:r>
          </a:p>
          <a:p>
            <a:pPr algn="l" marL="498128" indent="-249064" lvl="1">
              <a:lnSpc>
                <a:spcPts val="3345"/>
              </a:lnSpc>
              <a:buAutoNum type="arabicPeriod" startAt="1"/>
            </a:pPr>
            <a:r>
              <a:rPr lang="en-US" sz="2307">
                <a:solidFill>
                  <a:srgbClr val="000000"/>
                </a:solidFill>
                <a:latin typeface="Montserrat"/>
                <a:ea typeface="Montserrat"/>
                <a:cs typeface="Montserrat"/>
                <a:sym typeface="Montserrat"/>
              </a:rPr>
              <a:t>Developing and implementing a Diversity, Equity and Inclusion </a:t>
            </a:r>
            <a:r>
              <a:rPr lang="en-US" b="true" sz="2307">
                <a:solidFill>
                  <a:srgbClr val="000000"/>
                </a:solidFill>
                <a:latin typeface="Montserrat Bold"/>
                <a:ea typeface="Montserrat Bold"/>
                <a:cs typeface="Montserrat Bold"/>
                <a:sym typeface="Montserrat Bold"/>
              </a:rPr>
              <a:t>(DEI) policy.</a:t>
            </a:r>
          </a:p>
          <a:p>
            <a:pPr algn="l" marL="498128" indent="-249064" lvl="1">
              <a:lnSpc>
                <a:spcPts val="3345"/>
              </a:lnSpc>
              <a:buAutoNum type="arabicPeriod" startAt="1"/>
            </a:pPr>
            <a:r>
              <a:rPr lang="en-US" sz="2307">
                <a:solidFill>
                  <a:srgbClr val="000000"/>
                </a:solidFill>
                <a:latin typeface="Montserrat"/>
                <a:ea typeface="Montserrat"/>
                <a:cs typeface="Montserrat"/>
                <a:sym typeface="Montserrat"/>
              </a:rPr>
              <a:t>Others.</a:t>
            </a:r>
          </a:p>
        </p:txBody>
      </p:sp>
      <p:grpSp>
        <p:nvGrpSpPr>
          <p:cNvPr name="Group 10" id="10"/>
          <p:cNvGrpSpPr/>
          <p:nvPr/>
        </p:nvGrpSpPr>
        <p:grpSpPr>
          <a:xfrm rot="0">
            <a:off x="1205669" y="1162133"/>
            <a:ext cx="7698112" cy="468850"/>
            <a:chOff x="0" y="0"/>
            <a:chExt cx="3264315" cy="198812"/>
          </a:xfrm>
        </p:grpSpPr>
        <p:sp>
          <p:nvSpPr>
            <p:cNvPr name="Freeform 11" id="11"/>
            <p:cNvSpPr/>
            <p:nvPr/>
          </p:nvSpPr>
          <p:spPr>
            <a:xfrm flipH="false" flipV="false" rot="0">
              <a:off x="0" y="0"/>
              <a:ext cx="3264295" cy="198793"/>
            </a:xfrm>
            <a:custGeom>
              <a:avLst/>
              <a:gdLst/>
              <a:ahLst/>
              <a:cxnLst/>
              <a:rect r="r" b="b" t="t" l="l"/>
              <a:pathLst>
                <a:path h="198793" w="3264295">
                  <a:moveTo>
                    <a:pt x="0" y="0"/>
                  </a:moveTo>
                  <a:lnTo>
                    <a:pt x="3264295" y="0"/>
                  </a:lnTo>
                  <a:lnTo>
                    <a:pt x="3264295" y="198793"/>
                  </a:lnTo>
                  <a:lnTo>
                    <a:pt x="0" y="198793"/>
                  </a:lnTo>
                  <a:close/>
                </a:path>
              </a:pathLst>
            </a:custGeom>
            <a:solidFill>
              <a:srgbClr val="2D3A5F"/>
            </a:solidFill>
          </p:spPr>
        </p:sp>
      </p:grpSp>
      <p:sp>
        <p:nvSpPr>
          <p:cNvPr name="TextBox 12" id="12"/>
          <p:cNvSpPr txBox="true"/>
          <p:nvPr/>
        </p:nvSpPr>
        <p:spPr>
          <a:xfrm rot="0">
            <a:off x="1297110" y="1180842"/>
            <a:ext cx="8417713" cy="352293"/>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Which Actions have IESF partners Implemented</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7" id="7"/>
          <p:cNvGrpSpPr/>
          <p:nvPr/>
        </p:nvGrpSpPr>
        <p:grpSpPr>
          <a:xfrm rot="0">
            <a:off x="823635" y="1297968"/>
            <a:ext cx="3793862" cy="473382"/>
            <a:chOff x="0" y="0"/>
            <a:chExt cx="2945402" cy="367515"/>
          </a:xfrm>
        </p:grpSpPr>
        <p:sp>
          <p:nvSpPr>
            <p:cNvPr name="Freeform 8" id="8"/>
            <p:cNvSpPr/>
            <p:nvPr/>
          </p:nvSpPr>
          <p:spPr>
            <a:xfrm flipH="false" flipV="false" rot="0">
              <a:off x="0" y="0"/>
              <a:ext cx="2945384" cy="367481"/>
            </a:xfrm>
            <a:custGeom>
              <a:avLst/>
              <a:gdLst/>
              <a:ahLst/>
              <a:cxnLst/>
              <a:rect r="r" b="b" t="t" l="l"/>
              <a:pathLst>
                <a:path h="367481" w="2945384">
                  <a:moveTo>
                    <a:pt x="0" y="0"/>
                  </a:moveTo>
                  <a:lnTo>
                    <a:pt x="2945384" y="0"/>
                  </a:lnTo>
                  <a:lnTo>
                    <a:pt x="2945384" y="367481"/>
                  </a:lnTo>
                  <a:lnTo>
                    <a:pt x="0" y="367481"/>
                  </a:lnTo>
                  <a:close/>
                </a:path>
              </a:pathLst>
            </a:custGeom>
            <a:solidFill>
              <a:srgbClr val="2D3A5F"/>
            </a:solidFill>
          </p:spPr>
        </p:sp>
      </p:grpSp>
      <p:sp>
        <p:nvSpPr>
          <p:cNvPr name="Freeform 9" id="9"/>
          <p:cNvSpPr/>
          <p:nvPr/>
        </p:nvSpPr>
        <p:spPr>
          <a:xfrm flipH="false" flipV="false" rot="0">
            <a:off x="915077" y="4559023"/>
            <a:ext cx="681937" cy="653807"/>
          </a:xfrm>
          <a:custGeom>
            <a:avLst/>
            <a:gdLst/>
            <a:ahLst/>
            <a:cxnLst/>
            <a:rect r="r" b="b" t="t" l="l"/>
            <a:pathLst>
              <a:path h="653807" w="681937">
                <a:moveTo>
                  <a:pt x="0" y="0"/>
                </a:moveTo>
                <a:lnTo>
                  <a:pt x="681937" y="0"/>
                </a:lnTo>
                <a:lnTo>
                  <a:pt x="681937" y="653807"/>
                </a:lnTo>
                <a:lnTo>
                  <a:pt x="0" y="653807"/>
                </a:lnTo>
                <a:lnTo>
                  <a:pt x="0" y="0"/>
                </a:lnTo>
                <a:close/>
              </a:path>
            </a:pathLst>
          </a:custGeom>
          <a:blipFill>
            <a:blip r:embed="rId4"/>
            <a:stretch>
              <a:fillRect l="0" t="0" r="0" b="0"/>
            </a:stretch>
          </a:blipFill>
        </p:spPr>
      </p:sp>
      <p:sp>
        <p:nvSpPr>
          <p:cNvPr name="Freeform 10" id="10"/>
          <p:cNvSpPr/>
          <p:nvPr/>
        </p:nvSpPr>
        <p:spPr>
          <a:xfrm flipH="false" flipV="false" rot="0">
            <a:off x="1830526" y="4559023"/>
            <a:ext cx="681937" cy="653807"/>
          </a:xfrm>
          <a:custGeom>
            <a:avLst/>
            <a:gdLst/>
            <a:ahLst/>
            <a:cxnLst/>
            <a:rect r="r" b="b" t="t" l="l"/>
            <a:pathLst>
              <a:path h="653807" w="681937">
                <a:moveTo>
                  <a:pt x="0" y="0"/>
                </a:moveTo>
                <a:lnTo>
                  <a:pt x="681936" y="0"/>
                </a:lnTo>
                <a:lnTo>
                  <a:pt x="681936" y="653807"/>
                </a:lnTo>
                <a:lnTo>
                  <a:pt x="0" y="653807"/>
                </a:lnTo>
                <a:lnTo>
                  <a:pt x="0" y="0"/>
                </a:lnTo>
                <a:close/>
              </a:path>
            </a:pathLst>
          </a:custGeom>
          <a:blipFill>
            <a:blip r:embed="rId4"/>
            <a:stretch>
              <a:fillRect l="0" t="0" r="0" b="0"/>
            </a:stretch>
          </a:blipFill>
        </p:spPr>
      </p:sp>
      <p:sp>
        <p:nvSpPr>
          <p:cNvPr name="Freeform 11" id="11"/>
          <p:cNvSpPr/>
          <p:nvPr/>
        </p:nvSpPr>
        <p:spPr>
          <a:xfrm flipH="false" flipV="false" rot="0">
            <a:off x="2750587" y="4559023"/>
            <a:ext cx="681937" cy="653807"/>
          </a:xfrm>
          <a:custGeom>
            <a:avLst/>
            <a:gdLst/>
            <a:ahLst/>
            <a:cxnLst/>
            <a:rect r="r" b="b" t="t" l="l"/>
            <a:pathLst>
              <a:path h="653807" w="681937">
                <a:moveTo>
                  <a:pt x="0" y="0"/>
                </a:moveTo>
                <a:lnTo>
                  <a:pt x="681937" y="0"/>
                </a:lnTo>
                <a:lnTo>
                  <a:pt x="681937" y="653807"/>
                </a:lnTo>
                <a:lnTo>
                  <a:pt x="0" y="653807"/>
                </a:lnTo>
                <a:lnTo>
                  <a:pt x="0" y="0"/>
                </a:lnTo>
                <a:close/>
              </a:path>
            </a:pathLst>
          </a:custGeom>
          <a:blipFill>
            <a:blip r:embed="rId4"/>
            <a:stretch>
              <a:fillRect l="0" t="0" r="0" b="0"/>
            </a:stretch>
          </a:blipFill>
        </p:spPr>
      </p:sp>
      <p:sp>
        <p:nvSpPr>
          <p:cNvPr name="Freeform 12" id="12"/>
          <p:cNvSpPr/>
          <p:nvPr/>
        </p:nvSpPr>
        <p:spPr>
          <a:xfrm flipH="false" flipV="false" rot="0">
            <a:off x="3670649" y="4559023"/>
            <a:ext cx="681937" cy="653807"/>
          </a:xfrm>
          <a:custGeom>
            <a:avLst/>
            <a:gdLst/>
            <a:ahLst/>
            <a:cxnLst/>
            <a:rect r="r" b="b" t="t" l="l"/>
            <a:pathLst>
              <a:path h="653807" w="681937">
                <a:moveTo>
                  <a:pt x="0" y="0"/>
                </a:moveTo>
                <a:lnTo>
                  <a:pt x="681936" y="0"/>
                </a:lnTo>
                <a:lnTo>
                  <a:pt x="681936" y="653807"/>
                </a:lnTo>
                <a:lnTo>
                  <a:pt x="0" y="653807"/>
                </a:lnTo>
                <a:lnTo>
                  <a:pt x="0" y="0"/>
                </a:lnTo>
                <a:close/>
              </a:path>
            </a:pathLst>
          </a:custGeom>
          <a:blipFill>
            <a:blip r:embed="rId4"/>
            <a:stretch>
              <a:fillRect l="0" t="0" r="0" b="0"/>
            </a:stretch>
          </a:blipFill>
        </p:spPr>
      </p:sp>
      <p:sp>
        <p:nvSpPr>
          <p:cNvPr name="Freeform 13" id="13"/>
          <p:cNvSpPr/>
          <p:nvPr/>
        </p:nvSpPr>
        <p:spPr>
          <a:xfrm flipH="false" flipV="false" rot="0">
            <a:off x="4590710" y="4559023"/>
            <a:ext cx="681937" cy="653807"/>
          </a:xfrm>
          <a:custGeom>
            <a:avLst/>
            <a:gdLst/>
            <a:ahLst/>
            <a:cxnLst/>
            <a:rect r="r" b="b" t="t" l="l"/>
            <a:pathLst>
              <a:path h="653807" w="681937">
                <a:moveTo>
                  <a:pt x="0" y="0"/>
                </a:moveTo>
                <a:lnTo>
                  <a:pt x="681937" y="0"/>
                </a:lnTo>
                <a:lnTo>
                  <a:pt x="681937" y="653807"/>
                </a:lnTo>
                <a:lnTo>
                  <a:pt x="0" y="653807"/>
                </a:lnTo>
                <a:lnTo>
                  <a:pt x="0" y="0"/>
                </a:lnTo>
                <a:close/>
              </a:path>
            </a:pathLst>
          </a:custGeom>
          <a:blipFill>
            <a:blip r:embed="rId4"/>
            <a:stretch>
              <a:fillRect l="0" t="0" r="0" b="0"/>
            </a:stretch>
          </a:blipFill>
        </p:spPr>
      </p:sp>
      <p:sp>
        <p:nvSpPr>
          <p:cNvPr name="TextBox 14" id="14"/>
          <p:cNvSpPr txBox="true"/>
          <p:nvPr/>
        </p:nvSpPr>
        <p:spPr>
          <a:xfrm rot="0">
            <a:off x="823635" y="4228183"/>
            <a:ext cx="1126629" cy="314282"/>
          </a:xfrm>
          <a:prstGeom prst="rect">
            <a:avLst/>
          </a:prstGeom>
        </p:spPr>
        <p:txBody>
          <a:bodyPr anchor="t" rtlCol="false" tIns="0" lIns="0" bIns="0" rIns="0">
            <a:spAutoFit/>
          </a:bodyPr>
          <a:lstStyle/>
          <a:p>
            <a:pPr algn="ctr">
              <a:lnSpc>
                <a:spcPts val="2623"/>
              </a:lnSpc>
            </a:pPr>
            <a:r>
              <a:rPr lang="en-US" sz="1874" b="true">
                <a:solidFill>
                  <a:srgbClr val="FAB701"/>
                </a:solidFill>
                <a:latin typeface="Montserrat Bold"/>
                <a:ea typeface="Montserrat Bold"/>
                <a:cs typeface="Montserrat Bold"/>
                <a:sym typeface="Montserrat Bold"/>
              </a:rPr>
              <a:t>Not at all</a:t>
            </a:r>
          </a:p>
        </p:txBody>
      </p:sp>
      <p:sp>
        <p:nvSpPr>
          <p:cNvPr name="TextBox 15" id="15"/>
          <p:cNvSpPr txBox="true"/>
          <p:nvPr/>
        </p:nvSpPr>
        <p:spPr>
          <a:xfrm rot="0">
            <a:off x="4352585" y="4244741"/>
            <a:ext cx="1270992" cy="314282"/>
          </a:xfrm>
          <a:prstGeom prst="rect">
            <a:avLst/>
          </a:prstGeom>
        </p:spPr>
        <p:txBody>
          <a:bodyPr anchor="t" rtlCol="false" tIns="0" lIns="0" bIns="0" rIns="0">
            <a:spAutoFit/>
          </a:bodyPr>
          <a:lstStyle/>
          <a:p>
            <a:pPr algn="ctr">
              <a:lnSpc>
                <a:spcPts val="2623"/>
              </a:lnSpc>
            </a:pPr>
            <a:r>
              <a:rPr lang="en-US" sz="1874" b="true">
                <a:solidFill>
                  <a:srgbClr val="FAB701"/>
                </a:solidFill>
                <a:latin typeface="Montserrat Bold"/>
                <a:ea typeface="Montserrat Bold"/>
                <a:cs typeface="Montserrat Bold"/>
                <a:sym typeface="Montserrat Bold"/>
              </a:rPr>
              <a:t>Extremely</a:t>
            </a:r>
          </a:p>
        </p:txBody>
      </p:sp>
      <p:sp>
        <p:nvSpPr>
          <p:cNvPr name="TextBox 16" id="16"/>
          <p:cNvSpPr txBox="true"/>
          <p:nvPr/>
        </p:nvSpPr>
        <p:spPr>
          <a:xfrm rot="0">
            <a:off x="1104489" y="5344621"/>
            <a:ext cx="303113" cy="264093"/>
          </a:xfrm>
          <a:prstGeom prst="rect">
            <a:avLst/>
          </a:prstGeom>
        </p:spPr>
        <p:txBody>
          <a:bodyPr anchor="t" rtlCol="false" tIns="0" lIns="0" bIns="0" rIns="0">
            <a:spAutoFit/>
          </a:bodyPr>
          <a:lstStyle/>
          <a:p>
            <a:pPr algn="ctr">
              <a:lnSpc>
                <a:spcPts val="2240"/>
              </a:lnSpc>
            </a:pPr>
            <a:r>
              <a:rPr lang="en-US" sz="1600">
                <a:solidFill>
                  <a:srgbClr val="000000"/>
                </a:solidFill>
                <a:latin typeface="Montserrat"/>
                <a:ea typeface="Montserrat"/>
                <a:cs typeface="Montserrat"/>
                <a:sym typeface="Montserrat"/>
              </a:rPr>
              <a:t>0%</a:t>
            </a:r>
          </a:p>
        </p:txBody>
      </p:sp>
      <p:sp>
        <p:nvSpPr>
          <p:cNvPr name="TextBox 17" id="17"/>
          <p:cNvSpPr txBox="true"/>
          <p:nvPr/>
        </p:nvSpPr>
        <p:spPr>
          <a:xfrm rot="0">
            <a:off x="2019937" y="5410694"/>
            <a:ext cx="303113" cy="264093"/>
          </a:xfrm>
          <a:prstGeom prst="rect">
            <a:avLst/>
          </a:prstGeom>
        </p:spPr>
        <p:txBody>
          <a:bodyPr anchor="t" rtlCol="false" tIns="0" lIns="0" bIns="0" rIns="0">
            <a:spAutoFit/>
          </a:bodyPr>
          <a:lstStyle/>
          <a:p>
            <a:pPr algn="ctr">
              <a:lnSpc>
                <a:spcPts val="2240"/>
              </a:lnSpc>
            </a:pPr>
            <a:r>
              <a:rPr lang="en-US" sz="1600">
                <a:solidFill>
                  <a:srgbClr val="000000"/>
                </a:solidFill>
                <a:latin typeface="Montserrat"/>
                <a:ea typeface="Montserrat"/>
                <a:cs typeface="Montserrat"/>
                <a:sym typeface="Montserrat"/>
              </a:rPr>
              <a:t>0%</a:t>
            </a:r>
          </a:p>
        </p:txBody>
      </p:sp>
      <p:sp>
        <p:nvSpPr>
          <p:cNvPr name="TextBox 18" id="18"/>
          <p:cNvSpPr txBox="true"/>
          <p:nvPr/>
        </p:nvSpPr>
        <p:spPr>
          <a:xfrm rot="0">
            <a:off x="2779777" y="5410694"/>
            <a:ext cx="642607" cy="264175"/>
          </a:xfrm>
          <a:prstGeom prst="rect">
            <a:avLst/>
          </a:prstGeom>
        </p:spPr>
        <p:txBody>
          <a:bodyPr anchor="t" rtlCol="false" tIns="0" lIns="0" bIns="0" rIns="0">
            <a:spAutoFit/>
          </a:bodyPr>
          <a:lstStyle/>
          <a:p>
            <a:pPr algn="ctr">
              <a:lnSpc>
                <a:spcPts val="2240"/>
              </a:lnSpc>
            </a:pPr>
            <a:r>
              <a:rPr lang="en-US" sz="1600">
                <a:solidFill>
                  <a:srgbClr val="000000"/>
                </a:solidFill>
                <a:latin typeface="Montserrat"/>
                <a:ea typeface="Montserrat"/>
                <a:cs typeface="Montserrat"/>
                <a:sym typeface="Montserrat"/>
              </a:rPr>
              <a:t>52.2 %</a:t>
            </a:r>
          </a:p>
        </p:txBody>
      </p:sp>
      <p:sp>
        <p:nvSpPr>
          <p:cNvPr name="TextBox 19" id="19"/>
          <p:cNvSpPr txBox="true"/>
          <p:nvPr/>
        </p:nvSpPr>
        <p:spPr>
          <a:xfrm rot="0">
            <a:off x="3712128" y="5433804"/>
            <a:ext cx="638307" cy="264175"/>
          </a:xfrm>
          <a:prstGeom prst="rect">
            <a:avLst/>
          </a:prstGeom>
        </p:spPr>
        <p:txBody>
          <a:bodyPr anchor="t" rtlCol="false" tIns="0" lIns="0" bIns="0" rIns="0">
            <a:spAutoFit/>
          </a:bodyPr>
          <a:lstStyle/>
          <a:p>
            <a:pPr algn="ctr">
              <a:lnSpc>
                <a:spcPts val="2240"/>
              </a:lnSpc>
            </a:pPr>
            <a:r>
              <a:rPr lang="en-US" sz="1600">
                <a:solidFill>
                  <a:srgbClr val="000000"/>
                </a:solidFill>
                <a:latin typeface="Montserrat"/>
                <a:ea typeface="Montserrat"/>
                <a:cs typeface="Montserrat"/>
                <a:sym typeface="Montserrat"/>
              </a:rPr>
              <a:t>39.1 %</a:t>
            </a:r>
          </a:p>
        </p:txBody>
      </p:sp>
      <p:sp>
        <p:nvSpPr>
          <p:cNvPr name="TextBox 20" id="20"/>
          <p:cNvSpPr txBox="true"/>
          <p:nvPr/>
        </p:nvSpPr>
        <p:spPr>
          <a:xfrm rot="0">
            <a:off x="4686390" y="5433804"/>
            <a:ext cx="708573" cy="264175"/>
          </a:xfrm>
          <a:prstGeom prst="rect">
            <a:avLst/>
          </a:prstGeom>
        </p:spPr>
        <p:txBody>
          <a:bodyPr anchor="t" rtlCol="false" tIns="0" lIns="0" bIns="0" rIns="0">
            <a:spAutoFit/>
          </a:bodyPr>
          <a:lstStyle/>
          <a:p>
            <a:pPr algn="ctr">
              <a:lnSpc>
                <a:spcPts val="2240"/>
              </a:lnSpc>
            </a:pPr>
            <a:r>
              <a:rPr lang="en-US" sz="1600">
                <a:solidFill>
                  <a:srgbClr val="000000"/>
                </a:solidFill>
                <a:latin typeface="Montserrat"/>
                <a:ea typeface="Montserrat"/>
                <a:cs typeface="Montserrat"/>
                <a:sym typeface="Montserrat"/>
              </a:rPr>
              <a:t>8.7  %</a:t>
            </a:r>
          </a:p>
        </p:txBody>
      </p:sp>
      <p:sp>
        <p:nvSpPr>
          <p:cNvPr name="Freeform 21" id="21"/>
          <p:cNvSpPr/>
          <p:nvPr/>
        </p:nvSpPr>
        <p:spPr>
          <a:xfrm flipH="true" flipV="false" rot="0">
            <a:off x="13338545" y="3871824"/>
            <a:ext cx="3967706" cy="4569335"/>
          </a:xfrm>
          <a:custGeom>
            <a:avLst/>
            <a:gdLst/>
            <a:ahLst/>
            <a:cxnLst/>
            <a:rect r="r" b="b" t="t" l="l"/>
            <a:pathLst>
              <a:path h="4569335" w="3967706">
                <a:moveTo>
                  <a:pt x="3967706" y="0"/>
                </a:moveTo>
                <a:lnTo>
                  <a:pt x="0" y="0"/>
                </a:lnTo>
                <a:lnTo>
                  <a:pt x="0" y="4569334"/>
                </a:lnTo>
                <a:lnTo>
                  <a:pt x="3967706" y="4569334"/>
                </a:lnTo>
                <a:lnTo>
                  <a:pt x="3967706"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22" id="22"/>
          <p:cNvPicPr>
            <a:picLocks noChangeAspect="true"/>
          </p:cNvPicPr>
          <p:nvPr/>
        </p:nvPicPr>
        <p:blipFill>
          <a:blip r:embed="rId7"/>
          <a:stretch>
            <a:fillRect/>
          </a:stretch>
        </p:blipFill>
        <p:spPr>
          <a:xfrm rot="0">
            <a:off x="8843728" y="3290992"/>
            <a:ext cx="4959792" cy="4959792"/>
          </a:xfrm>
          <a:prstGeom prst="rect">
            <a:avLst/>
          </a:prstGeom>
        </p:spPr>
      </p:pic>
      <p:sp>
        <p:nvSpPr>
          <p:cNvPr name="Freeform 23" id="23"/>
          <p:cNvSpPr/>
          <p:nvPr/>
        </p:nvSpPr>
        <p:spPr>
          <a:xfrm flipH="true" flipV="true" rot="-1278792">
            <a:off x="6452158" y="5090363"/>
            <a:ext cx="3675013" cy="3730978"/>
          </a:xfrm>
          <a:custGeom>
            <a:avLst/>
            <a:gdLst/>
            <a:ahLst/>
            <a:cxnLst/>
            <a:rect r="r" b="b" t="t" l="l"/>
            <a:pathLst>
              <a:path h="3730978" w="3675013">
                <a:moveTo>
                  <a:pt x="3675013" y="3730977"/>
                </a:moveTo>
                <a:lnTo>
                  <a:pt x="0" y="3730977"/>
                </a:lnTo>
                <a:lnTo>
                  <a:pt x="0" y="0"/>
                </a:lnTo>
                <a:lnTo>
                  <a:pt x="3675013" y="0"/>
                </a:lnTo>
                <a:lnTo>
                  <a:pt x="3675013" y="3730977"/>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2557816" y="5295573"/>
            <a:ext cx="919548" cy="522993"/>
          </a:xfrm>
          <a:custGeom>
            <a:avLst/>
            <a:gdLst/>
            <a:ahLst/>
            <a:cxnLst/>
            <a:rect r="r" b="b" t="t" l="l"/>
            <a:pathLst>
              <a:path h="522993" w="919548">
                <a:moveTo>
                  <a:pt x="0" y="0"/>
                </a:moveTo>
                <a:lnTo>
                  <a:pt x="919547" y="0"/>
                </a:lnTo>
                <a:lnTo>
                  <a:pt x="919547" y="522992"/>
                </a:lnTo>
                <a:lnTo>
                  <a:pt x="0" y="5229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5" id="25"/>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08</a:t>
            </a:r>
          </a:p>
        </p:txBody>
      </p:sp>
      <p:sp>
        <p:nvSpPr>
          <p:cNvPr name="TextBox 26" id="26"/>
          <p:cNvSpPr txBox="true"/>
          <p:nvPr/>
        </p:nvSpPr>
        <p:spPr>
          <a:xfrm rot="0">
            <a:off x="915077" y="1316677"/>
            <a:ext cx="3702421" cy="352293"/>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Impact of these actions</a:t>
            </a:r>
          </a:p>
        </p:txBody>
      </p:sp>
      <p:sp>
        <p:nvSpPr>
          <p:cNvPr name="TextBox 27" id="27"/>
          <p:cNvSpPr txBox="true"/>
          <p:nvPr/>
        </p:nvSpPr>
        <p:spPr>
          <a:xfrm rot="0">
            <a:off x="823635" y="2333105"/>
            <a:ext cx="6169160" cy="1371203"/>
          </a:xfrm>
          <a:prstGeom prst="rect">
            <a:avLst/>
          </a:prstGeom>
        </p:spPr>
        <p:txBody>
          <a:bodyPr anchor="t" rtlCol="false" tIns="0" lIns="0" bIns="0" rIns="0">
            <a:spAutoFit/>
          </a:bodyPr>
          <a:lstStyle/>
          <a:p>
            <a:pPr algn="l">
              <a:lnSpc>
                <a:spcPts val="2772"/>
              </a:lnSpc>
            </a:pPr>
            <a:r>
              <a:rPr lang="en-US" sz="2310">
                <a:solidFill>
                  <a:srgbClr val="000000"/>
                </a:solidFill>
                <a:latin typeface="Montserrat"/>
                <a:ea typeface="Montserrat"/>
                <a:cs typeface="Montserrat"/>
                <a:sym typeface="Montserrat"/>
              </a:rPr>
              <a:t>On a scale of 1 to 5, </a:t>
            </a:r>
            <a:r>
              <a:rPr lang="en-US" sz="2310" b="true">
                <a:solidFill>
                  <a:srgbClr val="000000"/>
                </a:solidFill>
                <a:latin typeface="Montserrat Bold"/>
                <a:ea typeface="Montserrat Bold"/>
                <a:cs typeface="Montserrat Bold"/>
                <a:sym typeface="Montserrat Bold"/>
              </a:rPr>
              <a:t>how effectiv</a:t>
            </a:r>
            <a:r>
              <a:rPr lang="en-US" sz="2310">
                <a:solidFill>
                  <a:srgbClr val="000000"/>
                </a:solidFill>
                <a:latin typeface="Montserrat"/>
                <a:ea typeface="Montserrat"/>
                <a:cs typeface="Montserrat"/>
                <a:sym typeface="Montserrat"/>
              </a:rPr>
              <a:t>e do you believe these measures are in promoting diversity and inclusion in leadership roles? </a:t>
            </a:r>
          </a:p>
        </p:txBody>
      </p:sp>
      <p:sp>
        <p:nvSpPr>
          <p:cNvPr name="TextBox 28" id="28"/>
          <p:cNvSpPr txBox="true"/>
          <p:nvPr/>
        </p:nvSpPr>
        <p:spPr>
          <a:xfrm rot="0">
            <a:off x="8761958" y="2163538"/>
            <a:ext cx="6169160" cy="1371203"/>
          </a:xfrm>
          <a:prstGeom prst="rect">
            <a:avLst/>
          </a:prstGeom>
        </p:spPr>
        <p:txBody>
          <a:bodyPr anchor="t" rtlCol="false" tIns="0" lIns="0" bIns="0" rIns="0">
            <a:spAutoFit/>
          </a:bodyPr>
          <a:lstStyle/>
          <a:p>
            <a:pPr algn="l">
              <a:lnSpc>
                <a:spcPts val="2772"/>
              </a:lnSpc>
            </a:pPr>
            <a:r>
              <a:rPr lang="en-US" sz="2310">
                <a:solidFill>
                  <a:srgbClr val="000000"/>
                </a:solidFill>
                <a:latin typeface="Montserrat"/>
                <a:ea typeface="Montserrat"/>
                <a:cs typeface="Montserrat"/>
                <a:sym typeface="Montserrat"/>
              </a:rPr>
              <a:t>Since implementing these measures, </a:t>
            </a:r>
            <a:r>
              <a:rPr lang="en-US" sz="2310" b="true">
                <a:solidFill>
                  <a:srgbClr val="000000"/>
                </a:solidFill>
                <a:latin typeface="Montserrat Bold"/>
                <a:ea typeface="Montserrat Bold"/>
                <a:cs typeface="Montserrat Bold"/>
                <a:sym typeface="Montserrat Bold"/>
              </a:rPr>
              <a:t>have you noted any substantial changes</a:t>
            </a:r>
            <a:r>
              <a:rPr lang="en-US" sz="2310">
                <a:solidFill>
                  <a:srgbClr val="000000"/>
                </a:solidFill>
                <a:latin typeface="Montserrat"/>
                <a:ea typeface="Montserrat"/>
                <a:cs typeface="Montserrat"/>
                <a:sym typeface="Montserrat"/>
              </a:rPr>
              <a:t> in the Long List or Short List compositions?</a:t>
            </a:r>
          </a:p>
        </p:txBody>
      </p:sp>
      <p:sp>
        <p:nvSpPr>
          <p:cNvPr name="TextBox 29" id="29"/>
          <p:cNvSpPr txBox="true"/>
          <p:nvPr/>
        </p:nvSpPr>
        <p:spPr>
          <a:xfrm rot="0">
            <a:off x="13890352" y="4307662"/>
            <a:ext cx="2864091" cy="3448794"/>
          </a:xfrm>
          <a:prstGeom prst="rect">
            <a:avLst/>
          </a:prstGeom>
        </p:spPr>
        <p:txBody>
          <a:bodyPr anchor="t" rtlCol="false" tIns="0" lIns="0" bIns="0" rIns="0">
            <a:spAutoFit/>
          </a:bodyPr>
          <a:lstStyle/>
          <a:p>
            <a:pPr algn="ctr">
              <a:lnSpc>
                <a:spcPts val="2503"/>
              </a:lnSpc>
            </a:pPr>
            <a:r>
              <a:rPr lang="en-US" sz="1788" i="true">
                <a:solidFill>
                  <a:srgbClr val="000000"/>
                </a:solidFill>
                <a:latin typeface="Montserrat Italics"/>
                <a:ea typeface="Montserrat Italics"/>
                <a:cs typeface="Montserrat Italics"/>
                <a:sym typeface="Montserrat Italics"/>
              </a:rPr>
              <a:t>“The progressive advancement and development of knowledge in DEI topics have allowed us to be more attentive to potential acts of discrimination, whether from ourselves or from others. It also enables us to advise our clients”.</a:t>
            </a:r>
          </a:p>
        </p:txBody>
      </p:sp>
      <p:sp>
        <p:nvSpPr>
          <p:cNvPr name="TextBox 30" id="30"/>
          <p:cNvSpPr txBox="true"/>
          <p:nvPr/>
        </p:nvSpPr>
        <p:spPr>
          <a:xfrm rot="0">
            <a:off x="6798631" y="6750043"/>
            <a:ext cx="3243631" cy="1542852"/>
          </a:xfrm>
          <a:prstGeom prst="rect">
            <a:avLst/>
          </a:prstGeom>
        </p:spPr>
        <p:txBody>
          <a:bodyPr anchor="t" rtlCol="false" tIns="0" lIns="0" bIns="0" rIns="0">
            <a:spAutoFit/>
          </a:bodyPr>
          <a:lstStyle/>
          <a:p>
            <a:pPr algn="ctr">
              <a:lnSpc>
                <a:spcPts val="2039"/>
              </a:lnSpc>
              <a:spcBef>
                <a:spcPct val="0"/>
              </a:spcBef>
            </a:pPr>
            <a:r>
              <a:rPr lang="en-US" sz="1699" i="true">
                <a:solidFill>
                  <a:srgbClr val="000000"/>
                </a:solidFill>
                <a:latin typeface="Montserrat Italics"/>
                <a:ea typeface="Montserrat Italics"/>
                <a:cs typeface="Montserrat Italics"/>
                <a:sym typeface="Montserrat Italics"/>
              </a:rPr>
              <a:t> “The team has developed a greater awareness of the importance of their role in guiding and educating clients on conducting </a:t>
            </a:r>
          </a:p>
          <a:p>
            <a:pPr algn="ctr">
              <a:lnSpc>
                <a:spcPts val="2039"/>
              </a:lnSpc>
              <a:spcBef>
                <a:spcPct val="0"/>
              </a:spcBef>
            </a:pPr>
            <a:r>
              <a:rPr lang="en-US" sz="1699" i="true">
                <a:solidFill>
                  <a:srgbClr val="000000"/>
                </a:solidFill>
                <a:latin typeface="Montserrat Italics"/>
                <a:ea typeface="Montserrat Italics"/>
                <a:cs typeface="Montserrat Italics"/>
                <a:sym typeface="Montserrat Italics"/>
              </a:rPr>
              <a:t>bias-free processes”.</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7" id="7"/>
          <p:cNvGrpSpPr/>
          <p:nvPr/>
        </p:nvGrpSpPr>
        <p:grpSpPr>
          <a:xfrm rot="0">
            <a:off x="3635611" y="1312098"/>
            <a:ext cx="2324287" cy="473382"/>
            <a:chOff x="0" y="0"/>
            <a:chExt cx="1804483" cy="367515"/>
          </a:xfrm>
        </p:grpSpPr>
        <p:sp>
          <p:nvSpPr>
            <p:cNvPr name="Freeform 8" id="8"/>
            <p:cNvSpPr/>
            <p:nvPr/>
          </p:nvSpPr>
          <p:spPr>
            <a:xfrm flipH="false" flipV="false" rot="0">
              <a:off x="0" y="0"/>
              <a:ext cx="1804472" cy="367481"/>
            </a:xfrm>
            <a:custGeom>
              <a:avLst/>
              <a:gdLst/>
              <a:ahLst/>
              <a:cxnLst/>
              <a:rect r="r" b="b" t="t" l="l"/>
              <a:pathLst>
                <a:path h="367481" w="1804472">
                  <a:moveTo>
                    <a:pt x="0" y="0"/>
                  </a:moveTo>
                  <a:lnTo>
                    <a:pt x="1804472" y="0"/>
                  </a:lnTo>
                  <a:lnTo>
                    <a:pt x="1804472" y="367481"/>
                  </a:lnTo>
                  <a:lnTo>
                    <a:pt x="0" y="367481"/>
                  </a:lnTo>
                  <a:close/>
                </a:path>
              </a:pathLst>
            </a:custGeom>
            <a:solidFill>
              <a:srgbClr val="2D3A5F"/>
            </a:solidFill>
          </p:spPr>
        </p:sp>
      </p:grpSp>
      <p:grpSp>
        <p:nvGrpSpPr>
          <p:cNvPr name="Group 9" id="9"/>
          <p:cNvGrpSpPr/>
          <p:nvPr/>
        </p:nvGrpSpPr>
        <p:grpSpPr>
          <a:xfrm rot="0">
            <a:off x="11722" y="0"/>
            <a:ext cx="2360553" cy="8812252"/>
            <a:chOff x="0" y="0"/>
            <a:chExt cx="3147404" cy="11749670"/>
          </a:xfrm>
        </p:grpSpPr>
        <p:sp>
          <p:nvSpPr>
            <p:cNvPr name="Freeform 10" id="10"/>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sp>
        <p:nvSpPr>
          <p:cNvPr name="Freeform 11" id="11"/>
          <p:cNvSpPr/>
          <p:nvPr/>
        </p:nvSpPr>
        <p:spPr>
          <a:xfrm flipH="true" flipV="false" rot="-228720">
            <a:off x="10595667" y="1262100"/>
            <a:ext cx="3768756" cy="2906653"/>
          </a:xfrm>
          <a:custGeom>
            <a:avLst/>
            <a:gdLst/>
            <a:ahLst/>
            <a:cxnLst/>
            <a:rect r="r" b="b" t="t" l="l"/>
            <a:pathLst>
              <a:path h="2906653" w="3768756">
                <a:moveTo>
                  <a:pt x="3768756" y="0"/>
                </a:moveTo>
                <a:lnTo>
                  <a:pt x="0" y="0"/>
                </a:lnTo>
                <a:lnTo>
                  <a:pt x="0" y="2906653"/>
                </a:lnTo>
                <a:lnTo>
                  <a:pt x="3768756" y="2906653"/>
                </a:lnTo>
                <a:lnTo>
                  <a:pt x="376875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true" flipV="false" rot="-582378">
            <a:off x="14640017" y="2539730"/>
            <a:ext cx="2531753" cy="2570307"/>
          </a:xfrm>
          <a:custGeom>
            <a:avLst/>
            <a:gdLst/>
            <a:ahLst/>
            <a:cxnLst/>
            <a:rect r="r" b="b" t="t" l="l"/>
            <a:pathLst>
              <a:path h="2570307" w="2531753">
                <a:moveTo>
                  <a:pt x="2531753" y="0"/>
                </a:moveTo>
                <a:lnTo>
                  <a:pt x="0" y="0"/>
                </a:lnTo>
                <a:lnTo>
                  <a:pt x="0" y="2570308"/>
                </a:lnTo>
                <a:lnTo>
                  <a:pt x="2531753" y="2570308"/>
                </a:lnTo>
                <a:lnTo>
                  <a:pt x="253175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true" flipV="false" rot="0">
            <a:off x="10057634" y="3972667"/>
            <a:ext cx="5024679" cy="3848066"/>
          </a:xfrm>
          <a:custGeom>
            <a:avLst/>
            <a:gdLst/>
            <a:ahLst/>
            <a:cxnLst/>
            <a:rect r="r" b="b" t="t" l="l"/>
            <a:pathLst>
              <a:path h="3848066" w="5024679">
                <a:moveTo>
                  <a:pt x="5024679" y="0"/>
                </a:moveTo>
                <a:lnTo>
                  <a:pt x="0" y="0"/>
                </a:lnTo>
                <a:lnTo>
                  <a:pt x="0" y="3848067"/>
                </a:lnTo>
                <a:lnTo>
                  <a:pt x="5024679" y="3848067"/>
                </a:lnTo>
                <a:lnTo>
                  <a:pt x="50246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4" id="14"/>
          <p:cNvSpPr txBox="true"/>
          <p:nvPr/>
        </p:nvSpPr>
        <p:spPr>
          <a:xfrm rot="0">
            <a:off x="3727053" y="2347235"/>
            <a:ext cx="6169160" cy="1028402"/>
          </a:xfrm>
          <a:prstGeom prst="rect">
            <a:avLst/>
          </a:prstGeom>
        </p:spPr>
        <p:txBody>
          <a:bodyPr anchor="t" rtlCol="false" tIns="0" lIns="0" bIns="0" rIns="0">
            <a:spAutoFit/>
          </a:bodyPr>
          <a:lstStyle/>
          <a:p>
            <a:pPr algn="l">
              <a:lnSpc>
                <a:spcPts val="2772"/>
              </a:lnSpc>
            </a:pPr>
            <a:r>
              <a:rPr lang="en-US" sz="2310">
                <a:solidFill>
                  <a:srgbClr val="000000"/>
                </a:solidFill>
                <a:latin typeface="Montserrat"/>
                <a:ea typeface="Montserrat"/>
                <a:cs typeface="Montserrat"/>
                <a:sym typeface="Montserrat"/>
              </a:rPr>
              <a:t>Do your </a:t>
            </a:r>
            <a:r>
              <a:rPr lang="en-US" sz="2310" b="true">
                <a:solidFill>
                  <a:srgbClr val="000000"/>
                </a:solidFill>
                <a:latin typeface="Montserrat Bold"/>
                <a:ea typeface="Montserrat Bold"/>
                <a:cs typeface="Montserrat Bold"/>
                <a:sym typeface="Montserrat Bold"/>
              </a:rPr>
              <a:t>clients request</a:t>
            </a:r>
            <a:r>
              <a:rPr lang="en-US" sz="2310">
                <a:solidFill>
                  <a:srgbClr val="000000"/>
                </a:solidFill>
                <a:latin typeface="Montserrat"/>
                <a:ea typeface="Montserrat"/>
                <a:cs typeface="Montserrat"/>
                <a:sym typeface="Montserrat"/>
              </a:rPr>
              <a:t> that selection processes be conducted without any bias?</a:t>
            </a:r>
          </a:p>
        </p:txBody>
      </p:sp>
      <p:pic>
        <p:nvPicPr>
          <p:cNvPr name="Picture 15" id="15"/>
          <p:cNvPicPr>
            <a:picLocks noChangeAspect="true"/>
          </p:cNvPicPr>
          <p:nvPr/>
        </p:nvPicPr>
        <p:blipFill>
          <a:blip r:embed="rId10"/>
          <a:stretch>
            <a:fillRect/>
          </a:stretch>
        </p:blipFill>
        <p:spPr>
          <a:xfrm rot="0">
            <a:off x="3413292" y="2867049"/>
            <a:ext cx="6103070" cy="6103070"/>
          </a:xfrm>
          <a:prstGeom prst="rect">
            <a:avLst/>
          </a:prstGeom>
        </p:spPr>
      </p:pic>
      <p:sp>
        <p:nvSpPr>
          <p:cNvPr name="TextBox 16" id="16"/>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09</a:t>
            </a:r>
          </a:p>
        </p:txBody>
      </p:sp>
      <p:sp>
        <p:nvSpPr>
          <p:cNvPr name="TextBox 17" id="17"/>
          <p:cNvSpPr txBox="true"/>
          <p:nvPr/>
        </p:nvSpPr>
        <p:spPr>
          <a:xfrm rot="0">
            <a:off x="3727053" y="1330808"/>
            <a:ext cx="3702421" cy="352293"/>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Clients Needs</a:t>
            </a:r>
          </a:p>
        </p:txBody>
      </p:sp>
      <p:sp>
        <p:nvSpPr>
          <p:cNvPr name="TextBox 18" id="18"/>
          <p:cNvSpPr txBox="true"/>
          <p:nvPr/>
        </p:nvSpPr>
        <p:spPr>
          <a:xfrm rot="0">
            <a:off x="10432817" y="4531369"/>
            <a:ext cx="4274312" cy="1992746"/>
          </a:xfrm>
          <a:prstGeom prst="rect">
            <a:avLst/>
          </a:prstGeom>
        </p:spPr>
        <p:txBody>
          <a:bodyPr anchor="t" rtlCol="false" tIns="0" lIns="0" bIns="0" rIns="0">
            <a:spAutoFit/>
          </a:bodyPr>
          <a:lstStyle/>
          <a:p>
            <a:pPr algn="ctr">
              <a:lnSpc>
                <a:spcPts val="2658"/>
              </a:lnSpc>
            </a:pPr>
            <a:r>
              <a:rPr lang="en-US" sz="1899" i="true">
                <a:solidFill>
                  <a:srgbClr val="000000"/>
                </a:solidFill>
                <a:latin typeface="Montserrat Italics"/>
                <a:ea typeface="Montserrat Italics"/>
                <a:cs typeface="Montserrat Italics"/>
                <a:sym typeface="Montserrat Italics"/>
              </a:rPr>
              <a:t>“There is no place for bias in our business related to age, gender, race, ethnicity, religion, sex, or disability. Put the best candidates in front of the client no matter what! ”.</a:t>
            </a:r>
          </a:p>
        </p:txBody>
      </p:sp>
      <p:sp>
        <p:nvSpPr>
          <p:cNvPr name="TextBox 19" id="19"/>
          <p:cNvSpPr txBox="true"/>
          <p:nvPr/>
        </p:nvSpPr>
        <p:spPr>
          <a:xfrm rot="0">
            <a:off x="10972921" y="1947384"/>
            <a:ext cx="3194104" cy="799703"/>
          </a:xfrm>
          <a:prstGeom prst="rect">
            <a:avLst/>
          </a:prstGeom>
        </p:spPr>
        <p:txBody>
          <a:bodyPr anchor="t" rtlCol="false" tIns="0" lIns="0" bIns="0" rIns="0">
            <a:spAutoFit/>
          </a:bodyPr>
          <a:lstStyle/>
          <a:p>
            <a:pPr algn="ctr">
              <a:lnSpc>
                <a:spcPts val="2155"/>
              </a:lnSpc>
              <a:spcBef>
                <a:spcPct val="0"/>
              </a:spcBef>
            </a:pPr>
            <a:r>
              <a:rPr lang="en-US" sz="1796" i="true">
                <a:solidFill>
                  <a:srgbClr val="000000"/>
                </a:solidFill>
                <a:latin typeface="Montserrat Italics"/>
                <a:ea typeface="Montserrat Italics"/>
                <a:cs typeface="Montserrat Italics"/>
                <a:sym typeface="Montserrat Italics"/>
              </a:rPr>
              <a:t> “In some cases DEI is a specific question, it is slowly changing!”. </a:t>
            </a:r>
          </a:p>
        </p:txBody>
      </p:sp>
      <p:sp>
        <p:nvSpPr>
          <p:cNvPr name="TextBox 20" id="20"/>
          <p:cNvSpPr txBox="true"/>
          <p:nvPr/>
        </p:nvSpPr>
        <p:spPr>
          <a:xfrm rot="0">
            <a:off x="14996438" y="3172964"/>
            <a:ext cx="1763117" cy="799703"/>
          </a:xfrm>
          <a:prstGeom prst="rect">
            <a:avLst/>
          </a:prstGeom>
        </p:spPr>
        <p:txBody>
          <a:bodyPr anchor="t" rtlCol="false" tIns="0" lIns="0" bIns="0" rIns="0">
            <a:spAutoFit/>
          </a:bodyPr>
          <a:lstStyle/>
          <a:p>
            <a:pPr algn="ctr">
              <a:lnSpc>
                <a:spcPts val="2155"/>
              </a:lnSpc>
            </a:pPr>
            <a:r>
              <a:rPr lang="en-US" sz="1796">
                <a:solidFill>
                  <a:srgbClr val="000000"/>
                </a:solidFill>
                <a:latin typeface="Montserrat"/>
                <a:ea typeface="Montserrat"/>
                <a:cs typeface="Montserrat"/>
                <a:sym typeface="Montserrat"/>
              </a:rPr>
              <a:t>“Our clients </a:t>
            </a:r>
          </a:p>
          <a:p>
            <a:pPr algn="ctr">
              <a:lnSpc>
                <a:spcPts val="2155"/>
              </a:lnSpc>
            </a:pPr>
            <a:r>
              <a:rPr lang="en-US" sz="1796">
                <a:solidFill>
                  <a:srgbClr val="000000"/>
                </a:solidFill>
                <a:latin typeface="Montserrat"/>
                <a:ea typeface="Montserrat"/>
                <a:cs typeface="Montserrat"/>
                <a:sym typeface="Montserrat"/>
              </a:rPr>
              <a:t>trust us on this </a:t>
            </a:r>
          </a:p>
          <a:p>
            <a:pPr algn="ctr">
              <a:lnSpc>
                <a:spcPts val="2155"/>
              </a:lnSpc>
              <a:spcBef>
                <a:spcPct val="0"/>
              </a:spcBef>
            </a:pPr>
            <a:r>
              <a:rPr lang="en-US" sz="1796">
                <a:solidFill>
                  <a:srgbClr val="000000"/>
                </a:solidFill>
                <a:latin typeface="Montserrat"/>
                <a:ea typeface="Montserrat"/>
                <a:cs typeface="Montserrat"/>
                <a:sym typeface="Montserrat"/>
              </a:rPr>
              <a:t>matter</a:t>
            </a:r>
            <a:r>
              <a:rPr lang="en-US" sz="1796">
                <a:solidFill>
                  <a:srgbClr val="000000"/>
                </a:solidFill>
                <a:latin typeface="Montserrat"/>
                <a:ea typeface="Montserrat"/>
                <a:cs typeface="Montserrat"/>
                <a:sym typeface="Montserrat"/>
              </a:rPr>
              <a:t>”.</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TextBox 9" id="9"/>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10</a:t>
            </a:r>
          </a:p>
        </p:txBody>
      </p:sp>
      <p:sp>
        <p:nvSpPr>
          <p:cNvPr name="TextBox 10" id="10"/>
          <p:cNvSpPr txBox="true"/>
          <p:nvPr/>
        </p:nvSpPr>
        <p:spPr>
          <a:xfrm rot="0">
            <a:off x="5856697" y="397925"/>
            <a:ext cx="12339863" cy="1147572"/>
          </a:xfrm>
          <a:prstGeom prst="rect">
            <a:avLst/>
          </a:prstGeom>
        </p:spPr>
        <p:txBody>
          <a:bodyPr anchor="t" rtlCol="false" tIns="0" lIns="0" bIns="0" rIns="0">
            <a:spAutoFit/>
          </a:bodyPr>
          <a:lstStyle/>
          <a:p>
            <a:pPr algn="l">
              <a:lnSpc>
                <a:spcPts val="3023"/>
              </a:lnSpc>
            </a:pPr>
            <a:r>
              <a:rPr lang="en-US" sz="2799" b="true">
                <a:solidFill>
                  <a:srgbClr val="5C77B9"/>
                </a:solidFill>
                <a:latin typeface="Montserrat Bold"/>
                <a:ea typeface="Montserrat Bold"/>
                <a:cs typeface="Montserrat Bold"/>
                <a:sym typeface="Montserrat Bold"/>
              </a:rPr>
              <a:t>How could we </a:t>
            </a:r>
            <a:r>
              <a:rPr lang="en-US" sz="2799" b="true">
                <a:solidFill>
                  <a:srgbClr val="2D3A5F"/>
                </a:solidFill>
                <a:latin typeface="Montserrat Bold"/>
                <a:ea typeface="Montserrat Bold"/>
                <a:cs typeface="Montserrat Bold"/>
                <a:sym typeface="Montserrat Bold"/>
              </a:rPr>
              <a:t>further enhance</a:t>
            </a:r>
            <a:r>
              <a:rPr lang="en-US" sz="2799" b="true">
                <a:solidFill>
                  <a:srgbClr val="5C77B9"/>
                </a:solidFill>
                <a:latin typeface="Montserrat Bold"/>
                <a:ea typeface="Montserrat Bold"/>
                <a:cs typeface="Montserrat Bold"/>
                <a:sym typeface="Montserrat Bold"/>
              </a:rPr>
              <a:t> the effectiveness of selection processes to promote greater diversity and inclusion in leadership and top talent?</a:t>
            </a:r>
          </a:p>
        </p:txBody>
      </p:sp>
      <p:sp>
        <p:nvSpPr>
          <p:cNvPr name="TextBox 11" id="11"/>
          <p:cNvSpPr txBox="true"/>
          <p:nvPr/>
        </p:nvSpPr>
        <p:spPr>
          <a:xfrm rot="0">
            <a:off x="6535462" y="5367818"/>
            <a:ext cx="11307959" cy="561843"/>
          </a:xfrm>
          <a:prstGeom prst="rect">
            <a:avLst/>
          </a:prstGeom>
        </p:spPr>
        <p:txBody>
          <a:bodyPr anchor="t" rtlCol="false" tIns="0" lIns="0" bIns="0" rIns="0">
            <a:spAutoFit/>
          </a:bodyPr>
          <a:lstStyle/>
          <a:p>
            <a:pPr algn="l">
              <a:lnSpc>
                <a:spcPts val="2212"/>
              </a:lnSpc>
              <a:spcBef>
                <a:spcPct val="0"/>
              </a:spcBef>
            </a:pPr>
            <a:r>
              <a:rPr lang="en-US" sz="1843" i="true">
                <a:solidFill>
                  <a:srgbClr val="000000"/>
                </a:solidFill>
                <a:latin typeface="Montserrat Italics"/>
                <a:ea typeface="Montserrat Italics"/>
                <a:cs typeface="Montserrat Italics"/>
                <a:sym typeface="Montserrat Italics"/>
              </a:rPr>
              <a:t>“</a:t>
            </a:r>
            <a:r>
              <a:rPr lang="en-US" sz="1843" i="true">
                <a:solidFill>
                  <a:srgbClr val="000000"/>
                </a:solidFill>
                <a:latin typeface="Montserrat Italics"/>
                <a:ea typeface="Montserrat Italics"/>
                <a:cs typeface="Montserrat Italics"/>
                <a:sym typeface="Montserrat Italics"/>
              </a:rPr>
              <a:t>Making sure that the </a:t>
            </a:r>
            <a:r>
              <a:rPr lang="en-US" b="true" sz="1843" i="true">
                <a:solidFill>
                  <a:srgbClr val="000000"/>
                </a:solidFill>
                <a:latin typeface="Montserrat Bold Italics"/>
                <a:ea typeface="Montserrat Bold Italics"/>
                <a:cs typeface="Montserrat Bold Italics"/>
                <a:sym typeface="Montserrat Bold Italics"/>
              </a:rPr>
              <a:t>selection process</a:t>
            </a:r>
            <a:r>
              <a:rPr lang="en-US" sz="1843" i="true">
                <a:solidFill>
                  <a:srgbClr val="000000"/>
                </a:solidFill>
                <a:latin typeface="Montserrat Italics"/>
                <a:ea typeface="Montserrat Italics"/>
                <a:cs typeface="Montserrat Italics"/>
                <a:sym typeface="Montserrat Italics"/>
              </a:rPr>
              <a:t> will be based solely on technical experience, required competencies, and skills - </a:t>
            </a:r>
            <a:r>
              <a:rPr lang="en-US" b="true" sz="1843" i="true">
                <a:solidFill>
                  <a:srgbClr val="000000"/>
                </a:solidFill>
                <a:latin typeface="Montserrat Bold Italics"/>
                <a:ea typeface="Montserrat Bold Italics"/>
                <a:cs typeface="Montserrat Bold Italics"/>
                <a:sym typeface="Montserrat Bold Italics"/>
              </a:rPr>
              <a:t>according to the client's requirements”</a:t>
            </a:r>
            <a:r>
              <a:rPr lang="en-US" sz="1843" i="true">
                <a:solidFill>
                  <a:srgbClr val="000000"/>
                </a:solidFill>
                <a:latin typeface="Montserrat Italics"/>
                <a:ea typeface="Montserrat Italics"/>
                <a:cs typeface="Montserrat Italics"/>
                <a:sym typeface="Montserrat Italics"/>
              </a:rPr>
              <a:t>. </a:t>
            </a:r>
          </a:p>
        </p:txBody>
      </p:sp>
      <p:sp>
        <p:nvSpPr>
          <p:cNvPr name="TextBox 12" id="12"/>
          <p:cNvSpPr txBox="true"/>
          <p:nvPr/>
        </p:nvSpPr>
        <p:spPr>
          <a:xfrm rot="0">
            <a:off x="6535462" y="2124877"/>
            <a:ext cx="11261283" cy="828477"/>
          </a:xfrm>
          <a:prstGeom prst="rect">
            <a:avLst/>
          </a:prstGeom>
        </p:spPr>
        <p:txBody>
          <a:bodyPr anchor="t" rtlCol="false" tIns="0" lIns="0" bIns="0" rIns="0">
            <a:spAutoFit/>
          </a:bodyPr>
          <a:lstStyle/>
          <a:p>
            <a:pPr algn="l">
              <a:lnSpc>
                <a:spcPts val="2190"/>
              </a:lnSpc>
              <a:spcBef>
                <a:spcPct val="0"/>
              </a:spcBef>
            </a:pPr>
            <a:r>
              <a:rPr lang="en-US" sz="1825" i="true">
                <a:solidFill>
                  <a:srgbClr val="000000"/>
                </a:solidFill>
                <a:latin typeface="Montserrat Italics"/>
                <a:ea typeface="Montserrat Italics"/>
                <a:cs typeface="Montserrat Italics"/>
                <a:sym typeface="Montserrat Italics"/>
              </a:rPr>
              <a:t>“</a:t>
            </a:r>
            <a:r>
              <a:rPr lang="en-US" sz="1825" i="true">
                <a:solidFill>
                  <a:srgbClr val="000000"/>
                </a:solidFill>
                <a:latin typeface="Montserrat Italics"/>
                <a:ea typeface="Montserrat Italics"/>
                <a:cs typeface="Montserrat Italics"/>
                <a:sym typeface="Montserrat Italics"/>
              </a:rPr>
              <a:t>It would be very interesting to </a:t>
            </a:r>
            <a:r>
              <a:rPr lang="en-US" b="true" sz="1825" i="true">
                <a:solidFill>
                  <a:srgbClr val="000000"/>
                </a:solidFill>
                <a:latin typeface="Montserrat Bold Italics"/>
                <a:ea typeface="Montserrat Bold Italics"/>
                <a:cs typeface="Montserrat Bold Italics"/>
                <a:sym typeface="Montserrat Bold Italics"/>
              </a:rPr>
              <a:t>share the experience and what is culturally (or legally) acceptable and not acceptable in each country</a:t>
            </a:r>
            <a:r>
              <a:rPr lang="en-US" sz="1825" i="true">
                <a:solidFill>
                  <a:srgbClr val="000000"/>
                </a:solidFill>
                <a:latin typeface="Montserrat Italics"/>
                <a:ea typeface="Montserrat Italics"/>
                <a:cs typeface="Montserrat Italics"/>
                <a:sym typeface="Montserrat Italics"/>
              </a:rPr>
              <a:t>. This would provide us with more tools to advise our clients when they want to conduct a search in another country”.</a:t>
            </a:r>
          </a:p>
        </p:txBody>
      </p:sp>
      <p:sp>
        <p:nvSpPr>
          <p:cNvPr name="TextBox 13" id="13"/>
          <p:cNvSpPr txBox="true"/>
          <p:nvPr/>
        </p:nvSpPr>
        <p:spPr>
          <a:xfrm rot="0">
            <a:off x="6535462" y="3332765"/>
            <a:ext cx="11261283" cy="1066271"/>
          </a:xfrm>
          <a:prstGeom prst="rect">
            <a:avLst/>
          </a:prstGeom>
        </p:spPr>
        <p:txBody>
          <a:bodyPr anchor="t" rtlCol="false" tIns="0" lIns="0" bIns="0" rIns="0">
            <a:spAutoFit/>
          </a:bodyPr>
          <a:lstStyle/>
          <a:p>
            <a:pPr algn="l">
              <a:lnSpc>
                <a:spcPts val="2143"/>
              </a:lnSpc>
              <a:spcBef>
                <a:spcPct val="0"/>
              </a:spcBef>
            </a:pPr>
            <a:r>
              <a:rPr lang="en-US" sz="1785" i="true">
                <a:solidFill>
                  <a:srgbClr val="000000"/>
                </a:solidFill>
                <a:latin typeface="Montserrat Italics"/>
                <a:ea typeface="Montserrat Italics"/>
                <a:cs typeface="Montserrat Italics"/>
                <a:sym typeface="Montserrat Italics"/>
              </a:rPr>
              <a:t>“</a:t>
            </a:r>
            <a:r>
              <a:rPr lang="en-US" sz="1785" i="true">
                <a:solidFill>
                  <a:srgbClr val="000000"/>
                </a:solidFill>
                <a:latin typeface="Montserrat Italics"/>
                <a:ea typeface="Montserrat Italics"/>
                <a:cs typeface="Montserrat Italics"/>
                <a:sym typeface="Montserrat Italics"/>
              </a:rPr>
              <a:t>Each country experiences a different reality. I believe it is important that, as partners, we </a:t>
            </a:r>
            <a:r>
              <a:rPr lang="en-US" b="true" sz="1785" i="true">
                <a:solidFill>
                  <a:srgbClr val="000000"/>
                </a:solidFill>
                <a:latin typeface="Montserrat Bold Italics"/>
                <a:ea typeface="Montserrat Bold Italics"/>
                <a:cs typeface="Montserrat Bold Italics"/>
                <a:sym typeface="Montserrat Bold Italics"/>
              </a:rPr>
              <a:t>share a commitment to reduce implicit and explicit bias in the executive search</a:t>
            </a:r>
            <a:r>
              <a:rPr lang="en-US" sz="1785" i="true">
                <a:solidFill>
                  <a:srgbClr val="000000"/>
                </a:solidFill>
                <a:latin typeface="Montserrat Italics"/>
                <a:ea typeface="Montserrat Italics"/>
                <a:cs typeface="Montserrat Italics"/>
                <a:sym typeface="Montserrat Italics"/>
              </a:rPr>
              <a:t> assignment from beginning to end. This not only helps us attract better talent but also retain it within our own teams”.</a:t>
            </a:r>
          </a:p>
        </p:txBody>
      </p:sp>
      <p:sp>
        <p:nvSpPr>
          <p:cNvPr name="TextBox 14" id="14"/>
          <p:cNvSpPr txBox="true"/>
          <p:nvPr/>
        </p:nvSpPr>
        <p:spPr>
          <a:xfrm rot="0">
            <a:off x="6563224" y="7319083"/>
            <a:ext cx="11374350" cy="533135"/>
          </a:xfrm>
          <a:prstGeom prst="rect">
            <a:avLst/>
          </a:prstGeom>
        </p:spPr>
        <p:txBody>
          <a:bodyPr anchor="t" rtlCol="false" tIns="0" lIns="0" bIns="0" rIns="0">
            <a:spAutoFit/>
          </a:bodyPr>
          <a:lstStyle/>
          <a:p>
            <a:pPr algn="l">
              <a:lnSpc>
                <a:spcPts val="2155"/>
              </a:lnSpc>
              <a:spcBef>
                <a:spcPct val="0"/>
              </a:spcBef>
            </a:pPr>
            <a:r>
              <a:rPr lang="en-US" sz="1796" i="true">
                <a:solidFill>
                  <a:srgbClr val="000000"/>
                </a:solidFill>
                <a:latin typeface="Montserrat Italics"/>
                <a:ea typeface="Montserrat Italics"/>
                <a:cs typeface="Montserrat Italics"/>
                <a:sym typeface="Montserrat Italics"/>
              </a:rPr>
              <a:t>“</a:t>
            </a:r>
            <a:r>
              <a:rPr lang="en-US" sz="1796" i="true">
                <a:solidFill>
                  <a:srgbClr val="000000"/>
                </a:solidFill>
                <a:latin typeface="Montserrat Italics"/>
                <a:ea typeface="Montserrat Italics"/>
                <a:cs typeface="Montserrat Italics"/>
                <a:sym typeface="Montserrat Italics"/>
              </a:rPr>
              <a:t>Although the reality in each country differs, we need to </a:t>
            </a:r>
            <a:r>
              <a:rPr lang="en-US" b="true" sz="1796" i="true">
                <a:solidFill>
                  <a:srgbClr val="000000"/>
                </a:solidFill>
                <a:latin typeface="Montserrat Bold Italics"/>
                <a:ea typeface="Montserrat Bold Italics"/>
                <a:cs typeface="Montserrat Bold Italics"/>
                <a:sym typeface="Montserrat Bold Italics"/>
              </a:rPr>
              <a:t>make a joint statement and reinforce IESF's commitment</a:t>
            </a:r>
            <a:r>
              <a:rPr lang="en-US" sz="1796" i="true">
                <a:solidFill>
                  <a:srgbClr val="000000"/>
                </a:solidFill>
                <a:latin typeface="Montserrat Italics"/>
                <a:ea typeface="Montserrat Italics"/>
                <a:cs typeface="Montserrat Italics"/>
                <a:sym typeface="Montserrat Italics"/>
              </a:rPr>
              <a:t> to implementing practices that enable bias-free selection processes”.</a:t>
            </a:r>
          </a:p>
        </p:txBody>
      </p:sp>
      <p:sp>
        <p:nvSpPr>
          <p:cNvPr name="TextBox 15" id="15"/>
          <p:cNvSpPr txBox="true"/>
          <p:nvPr/>
        </p:nvSpPr>
        <p:spPr>
          <a:xfrm rot="0">
            <a:off x="6535462" y="4780036"/>
            <a:ext cx="9401473" cy="266568"/>
          </a:xfrm>
          <a:prstGeom prst="rect">
            <a:avLst/>
          </a:prstGeom>
        </p:spPr>
        <p:txBody>
          <a:bodyPr anchor="t" rtlCol="false" tIns="0" lIns="0" bIns="0" rIns="0">
            <a:spAutoFit/>
          </a:bodyPr>
          <a:lstStyle/>
          <a:p>
            <a:pPr algn="ctr">
              <a:lnSpc>
                <a:spcPts val="2143"/>
              </a:lnSpc>
              <a:spcBef>
                <a:spcPct val="0"/>
              </a:spcBef>
            </a:pPr>
            <a:r>
              <a:rPr lang="en-US" sz="1785" i="true">
                <a:solidFill>
                  <a:srgbClr val="000000"/>
                </a:solidFill>
                <a:latin typeface="Montserrat Italics"/>
                <a:ea typeface="Montserrat Italics"/>
                <a:cs typeface="Montserrat Italics"/>
                <a:sym typeface="Montserrat Italics"/>
              </a:rPr>
              <a:t>“</a:t>
            </a:r>
            <a:r>
              <a:rPr lang="en-US" sz="1785" i="true">
                <a:solidFill>
                  <a:srgbClr val="000000"/>
                </a:solidFill>
                <a:latin typeface="Montserrat Italics"/>
                <a:ea typeface="Montserrat Italics"/>
                <a:cs typeface="Montserrat Italics"/>
                <a:sym typeface="Montserrat Italics"/>
              </a:rPr>
              <a:t>We could share and draw inspiration from the good practices of all the partners.”</a:t>
            </a:r>
          </a:p>
        </p:txBody>
      </p:sp>
      <p:sp>
        <p:nvSpPr>
          <p:cNvPr name="TextBox 16" id="16"/>
          <p:cNvSpPr txBox="true"/>
          <p:nvPr/>
        </p:nvSpPr>
        <p:spPr>
          <a:xfrm rot="0">
            <a:off x="6563224" y="6263035"/>
            <a:ext cx="11724775" cy="533135"/>
          </a:xfrm>
          <a:prstGeom prst="rect">
            <a:avLst/>
          </a:prstGeom>
        </p:spPr>
        <p:txBody>
          <a:bodyPr anchor="t" rtlCol="false" tIns="0" lIns="0" bIns="0" rIns="0">
            <a:spAutoFit/>
          </a:bodyPr>
          <a:lstStyle/>
          <a:p>
            <a:pPr algn="l">
              <a:lnSpc>
                <a:spcPts val="2143"/>
              </a:lnSpc>
              <a:spcBef>
                <a:spcPct val="0"/>
              </a:spcBef>
            </a:pPr>
            <a:r>
              <a:rPr lang="en-US" sz="1785" i="true">
                <a:solidFill>
                  <a:srgbClr val="000000"/>
                </a:solidFill>
                <a:latin typeface="Montserrat Italics"/>
                <a:ea typeface="Montserrat Italics"/>
                <a:cs typeface="Montserrat Italics"/>
                <a:sym typeface="Montserrat Italics"/>
              </a:rPr>
              <a:t>“</a:t>
            </a:r>
            <a:r>
              <a:rPr lang="en-US" sz="1785" i="true">
                <a:solidFill>
                  <a:srgbClr val="000000"/>
                </a:solidFill>
                <a:latin typeface="Montserrat Italics"/>
                <a:ea typeface="Montserrat Italics"/>
                <a:cs typeface="Montserrat Italics"/>
                <a:sym typeface="Montserrat Italics"/>
              </a:rPr>
              <a:t>DEI is very important, however, the main goal is to find the </a:t>
            </a:r>
            <a:r>
              <a:rPr lang="en-US" b="true" sz="1785" i="true">
                <a:solidFill>
                  <a:srgbClr val="000000"/>
                </a:solidFill>
                <a:latin typeface="Montserrat Bold Italics"/>
                <a:ea typeface="Montserrat Bold Italics"/>
                <a:cs typeface="Montserrat Bold Italics"/>
                <a:sym typeface="Montserrat Bold Italics"/>
              </a:rPr>
              <a:t>best candidate for the role</a:t>
            </a:r>
            <a:r>
              <a:rPr lang="en-US" sz="1785" i="true">
                <a:solidFill>
                  <a:srgbClr val="000000"/>
                </a:solidFill>
                <a:latin typeface="Montserrat Italics"/>
                <a:ea typeface="Montserrat Italics"/>
                <a:cs typeface="Montserrat Italics"/>
                <a:sym typeface="Montserrat Italics"/>
              </a:rPr>
              <a:t>. We try to present a diverse shortlist as much as possible”.</a:t>
            </a:r>
          </a:p>
        </p:txBody>
      </p:sp>
      <p:sp>
        <p:nvSpPr>
          <p:cNvPr name="Freeform 17" id="17"/>
          <p:cNvSpPr/>
          <p:nvPr/>
        </p:nvSpPr>
        <p:spPr>
          <a:xfrm flipH="false" flipV="false" rot="0">
            <a:off x="0" y="-207667"/>
            <a:ext cx="5486400" cy="8985907"/>
          </a:xfrm>
          <a:custGeom>
            <a:avLst/>
            <a:gdLst/>
            <a:ahLst/>
            <a:cxnLst/>
            <a:rect r="r" b="b" t="t" l="l"/>
            <a:pathLst>
              <a:path h="8985907" w="5486400">
                <a:moveTo>
                  <a:pt x="0" y="0"/>
                </a:moveTo>
                <a:lnTo>
                  <a:pt x="5486400" y="0"/>
                </a:lnTo>
                <a:lnTo>
                  <a:pt x="5486400" y="8985907"/>
                </a:lnTo>
                <a:lnTo>
                  <a:pt x="0" y="8985907"/>
                </a:lnTo>
                <a:lnTo>
                  <a:pt x="0" y="0"/>
                </a:lnTo>
                <a:close/>
              </a:path>
            </a:pathLst>
          </a:custGeom>
          <a:blipFill>
            <a:blip r:embed="rId5"/>
            <a:stretch>
              <a:fillRect l="-4595" t="0" r="-4595" b="0"/>
            </a:stretch>
          </a:blipFill>
        </p:spPr>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9051" y="0"/>
            <a:ext cx="18288000" cy="2010116"/>
            <a:chOff x="0" y="0"/>
            <a:chExt cx="24384000" cy="2680155"/>
          </a:xfrm>
        </p:grpSpPr>
        <p:sp>
          <p:nvSpPr>
            <p:cNvPr name="Freeform 10" id="10"/>
            <p:cNvSpPr/>
            <p:nvPr/>
          </p:nvSpPr>
          <p:spPr>
            <a:xfrm flipH="false" flipV="false" rot="0">
              <a:off x="0" y="0"/>
              <a:ext cx="24384000" cy="2680155"/>
            </a:xfrm>
            <a:custGeom>
              <a:avLst/>
              <a:gdLst/>
              <a:ahLst/>
              <a:cxnLst/>
              <a:rect r="r" b="b" t="t" l="l"/>
              <a:pathLst>
                <a:path h="2680155" w="24384000">
                  <a:moveTo>
                    <a:pt x="0" y="0"/>
                  </a:moveTo>
                  <a:lnTo>
                    <a:pt x="24384000" y="0"/>
                  </a:lnTo>
                  <a:lnTo>
                    <a:pt x="24384000" y="2680155"/>
                  </a:lnTo>
                  <a:lnTo>
                    <a:pt x="0" y="2680155"/>
                  </a:lnTo>
                  <a:close/>
                </a:path>
              </a:pathLst>
            </a:custGeom>
            <a:solidFill>
              <a:srgbClr val="2D3A5F"/>
            </a:solidFill>
          </p:spPr>
        </p:sp>
      </p:grpSp>
      <p:pic>
        <p:nvPicPr>
          <p:cNvPr name="Picture 11" id="11"/>
          <p:cNvPicPr>
            <a:picLocks noChangeAspect="true"/>
          </p:cNvPicPr>
          <p:nvPr/>
        </p:nvPicPr>
        <p:blipFill>
          <a:blip r:embed="rId5"/>
          <a:srcRect l="0" t="0" r="0" b="0"/>
          <a:stretch>
            <a:fillRect/>
          </a:stretch>
        </p:blipFill>
        <p:spPr>
          <a:xfrm flipH="false" flipV="false" rot="0">
            <a:off x="14408816" y="88546"/>
            <a:ext cx="3032754" cy="1880308"/>
          </a:xfrm>
          <a:prstGeom prst="rect">
            <a:avLst/>
          </a:prstGeom>
        </p:spPr>
      </p:pic>
      <p:sp>
        <p:nvSpPr>
          <p:cNvPr name="Freeform 12" id="12"/>
          <p:cNvSpPr/>
          <p:nvPr/>
        </p:nvSpPr>
        <p:spPr>
          <a:xfrm flipH="false" flipV="false" rot="0">
            <a:off x="8797714" y="3676380"/>
            <a:ext cx="8376897" cy="366489"/>
          </a:xfrm>
          <a:custGeom>
            <a:avLst/>
            <a:gdLst/>
            <a:ahLst/>
            <a:cxnLst/>
            <a:rect r="r" b="b" t="t" l="l"/>
            <a:pathLst>
              <a:path h="366489" w="8376897">
                <a:moveTo>
                  <a:pt x="0" y="0"/>
                </a:moveTo>
                <a:lnTo>
                  <a:pt x="8376897" y="0"/>
                </a:lnTo>
                <a:lnTo>
                  <a:pt x="8376897" y="366489"/>
                </a:lnTo>
                <a:lnTo>
                  <a:pt x="0" y="366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777557" y="3676380"/>
            <a:ext cx="8376897" cy="366489"/>
          </a:xfrm>
          <a:custGeom>
            <a:avLst/>
            <a:gdLst/>
            <a:ahLst/>
            <a:cxnLst/>
            <a:rect r="r" b="b" t="t" l="l"/>
            <a:pathLst>
              <a:path h="366489" w="8376897">
                <a:moveTo>
                  <a:pt x="0" y="0"/>
                </a:moveTo>
                <a:lnTo>
                  <a:pt x="8376897" y="0"/>
                </a:lnTo>
                <a:lnTo>
                  <a:pt x="8376897" y="366489"/>
                </a:lnTo>
                <a:lnTo>
                  <a:pt x="0" y="366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894101" y="3745705"/>
            <a:ext cx="251934" cy="233669"/>
          </a:xfrm>
          <a:custGeom>
            <a:avLst/>
            <a:gdLst/>
            <a:ahLst/>
            <a:cxnLst/>
            <a:rect r="r" b="b" t="t" l="l"/>
            <a:pathLst>
              <a:path h="233669" w="251934">
                <a:moveTo>
                  <a:pt x="0" y="0"/>
                </a:moveTo>
                <a:lnTo>
                  <a:pt x="251935" y="0"/>
                </a:lnTo>
                <a:lnTo>
                  <a:pt x="251935" y="233669"/>
                </a:lnTo>
                <a:lnTo>
                  <a:pt x="0" y="2336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4397750" y="4465166"/>
            <a:ext cx="3532942" cy="2000250"/>
          </a:xfrm>
          <a:prstGeom prst="rect">
            <a:avLst/>
          </a:prstGeom>
        </p:spPr>
        <p:txBody>
          <a:bodyPr anchor="t" rtlCol="false" tIns="0" lIns="0" bIns="0" rIns="0">
            <a:spAutoFit/>
          </a:bodyPr>
          <a:lstStyle/>
          <a:p>
            <a:pPr algn="l">
              <a:lnSpc>
                <a:spcPts val="2639"/>
              </a:lnSpc>
              <a:spcBef>
                <a:spcPct val="0"/>
              </a:spcBef>
            </a:pPr>
            <a:r>
              <a:rPr lang="en-US" sz="2199">
                <a:solidFill>
                  <a:srgbClr val="000000"/>
                </a:solidFill>
                <a:latin typeface="Montserrat"/>
                <a:ea typeface="Montserrat"/>
                <a:cs typeface="Montserrat"/>
                <a:sym typeface="Montserrat"/>
              </a:rPr>
              <a:t>Masterclass: </a:t>
            </a:r>
          </a:p>
          <a:p>
            <a:pPr algn="l">
              <a:lnSpc>
                <a:spcPts val="2639"/>
              </a:lnSpc>
              <a:spcBef>
                <a:spcPct val="0"/>
              </a:spcBef>
            </a:pPr>
            <a:r>
              <a:rPr lang="en-US" sz="2199">
                <a:solidFill>
                  <a:srgbClr val="000000"/>
                </a:solidFill>
                <a:latin typeface="Montserrat"/>
                <a:ea typeface="Montserrat"/>
                <a:cs typeface="Montserrat"/>
                <a:sym typeface="Montserrat"/>
              </a:rPr>
              <a:t>Dedicated Trainings to recognize and mitigate bias and share best practices about DEI in hiring processes.</a:t>
            </a:r>
          </a:p>
        </p:txBody>
      </p:sp>
      <p:sp>
        <p:nvSpPr>
          <p:cNvPr name="TextBox 16" id="16"/>
          <p:cNvSpPr txBox="true"/>
          <p:nvPr/>
        </p:nvSpPr>
        <p:spPr>
          <a:xfrm rot="0">
            <a:off x="8653410" y="4419534"/>
            <a:ext cx="3532942" cy="1333500"/>
          </a:xfrm>
          <a:prstGeom prst="rect">
            <a:avLst/>
          </a:prstGeom>
        </p:spPr>
        <p:txBody>
          <a:bodyPr anchor="t" rtlCol="false" tIns="0" lIns="0" bIns="0" rIns="0">
            <a:spAutoFit/>
          </a:bodyPr>
          <a:lstStyle/>
          <a:p>
            <a:pPr algn="l">
              <a:lnSpc>
                <a:spcPts val="2639"/>
              </a:lnSpc>
            </a:pPr>
            <a:r>
              <a:rPr lang="en-US" sz="2199">
                <a:solidFill>
                  <a:srgbClr val="000000"/>
                </a:solidFill>
                <a:latin typeface="Montserrat"/>
                <a:ea typeface="Montserrat"/>
                <a:cs typeface="Montserrat"/>
                <a:sym typeface="Montserrat"/>
              </a:rPr>
              <a:t>Partnering:</a:t>
            </a:r>
          </a:p>
          <a:p>
            <a:pPr algn="l">
              <a:lnSpc>
                <a:spcPts val="2639"/>
              </a:lnSpc>
              <a:spcBef>
                <a:spcPct val="0"/>
              </a:spcBef>
            </a:pPr>
            <a:r>
              <a:rPr lang="en-US" sz="2199">
                <a:solidFill>
                  <a:srgbClr val="000000"/>
                </a:solidFill>
                <a:latin typeface="Montserrat"/>
                <a:ea typeface="Montserrat"/>
                <a:cs typeface="Montserrat"/>
                <a:sym typeface="Montserrat"/>
              </a:rPr>
              <a:t>With relevant Global Organization to drive DE&amp;I</a:t>
            </a:r>
          </a:p>
        </p:txBody>
      </p:sp>
      <p:sp>
        <p:nvSpPr>
          <p:cNvPr name="TextBox 17" id="17"/>
          <p:cNvSpPr txBox="true"/>
          <p:nvPr/>
        </p:nvSpPr>
        <p:spPr>
          <a:xfrm rot="0">
            <a:off x="482738" y="402788"/>
            <a:ext cx="2518190" cy="1356600"/>
          </a:xfrm>
          <a:prstGeom prst="rect">
            <a:avLst/>
          </a:prstGeom>
        </p:spPr>
        <p:txBody>
          <a:bodyPr anchor="t" rtlCol="false" tIns="0" lIns="0" bIns="0" rIns="0">
            <a:spAutoFit/>
          </a:bodyPr>
          <a:lstStyle/>
          <a:p>
            <a:pPr algn="r">
              <a:lnSpc>
                <a:spcPts val="5238"/>
              </a:lnSpc>
            </a:pPr>
            <a:r>
              <a:rPr lang="en-US" b="true" sz="5291">
                <a:solidFill>
                  <a:srgbClr val="F2F2F2"/>
                </a:solidFill>
                <a:latin typeface="Montserrat Bold"/>
                <a:ea typeface="Montserrat Bold"/>
                <a:cs typeface="Montserrat Bold"/>
                <a:sym typeface="Montserrat Bold"/>
              </a:rPr>
              <a:t>NEXT </a:t>
            </a:r>
          </a:p>
          <a:p>
            <a:pPr algn="r">
              <a:lnSpc>
                <a:spcPts val="5238"/>
              </a:lnSpc>
            </a:pPr>
            <a:r>
              <a:rPr lang="en-US" b="true" sz="5291">
                <a:solidFill>
                  <a:srgbClr val="F2F2F2"/>
                </a:solidFill>
                <a:latin typeface="Montserrat Bold"/>
                <a:ea typeface="Montserrat Bold"/>
                <a:cs typeface="Montserrat Bold"/>
                <a:sym typeface="Montserrat Bold"/>
              </a:rPr>
              <a:t>STEPS </a:t>
            </a:r>
          </a:p>
        </p:txBody>
      </p:sp>
      <p:sp>
        <p:nvSpPr>
          <p:cNvPr name="TextBox 18" id="18"/>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11</a:t>
            </a:r>
          </a:p>
        </p:txBody>
      </p:sp>
      <p:sp>
        <p:nvSpPr>
          <p:cNvPr name="TextBox 19" id="19"/>
          <p:cNvSpPr txBox="true"/>
          <p:nvPr/>
        </p:nvSpPr>
        <p:spPr>
          <a:xfrm rot="0">
            <a:off x="12708176" y="4419534"/>
            <a:ext cx="4733394" cy="666750"/>
          </a:xfrm>
          <a:prstGeom prst="rect">
            <a:avLst/>
          </a:prstGeom>
        </p:spPr>
        <p:txBody>
          <a:bodyPr anchor="t" rtlCol="false" tIns="0" lIns="0" bIns="0" rIns="0">
            <a:spAutoFit/>
          </a:bodyPr>
          <a:lstStyle/>
          <a:p>
            <a:pPr algn="l">
              <a:lnSpc>
                <a:spcPts val="2639"/>
              </a:lnSpc>
            </a:pPr>
            <a:r>
              <a:rPr lang="en-US" sz="2199">
                <a:solidFill>
                  <a:srgbClr val="000000"/>
                </a:solidFill>
                <a:latin typeface="Montserrat"/>
                <a:ea typeface="Montserrat"/>
                <a:cs typeface="Montserrat"/>
                <a:sym typeface="Montserrat"/>
              </a:rPr>
              <a:t>Establish a identity rooted in global diversity.</a:t>
            </a:r>
          </a:p>
        </p:txBody>
      </p:sp>
      <p:sp>
        <p:nvSpPr>
          <p:cNvPr name="TextBox 20" id="20"/>
          <p:cNvSpPr txBox="true"/>
          <p:nvPr/>
        </p:nvSpPr>
        <p:spPr>
          <a:xfrm rot="0">
            <a:off x="12708176" y="5249668"/>
            <a:ext cx="5225101" cy="3250195"/>
          </a:xfrm>
          <a:prstGeom prst="rect">
            <a:avLst/>
          </a:prstGeom>
        </p:spPr>
        <p:txBody>
          <a:bodyPr anchor="t" rtlCol="false" tIns="0" lIns="0" bIns="0" rIns="0">
            <a:spAutoFit/>
          </a:bodyPr>
          <a:lstStyle/>
          <a:p>
            <a:pPr algn="l">
              <a:lnSpc>
                <a:spcPts val="3299"/>
              </a:lnSpc>
            </a:pPr>
            <a:r>
              <a:rPr lang="en-US" sz="2199">
                <a:solidFill>
                  <a:srgbClr val="000000"/>
                </a:solidFill>
                <a:latin typeface="Montserrat Light"/>
                <a:ea typeface="Montserrat Light"/>
                <a:cs typeface="Montserrat Light"/>
                <a:sym typeface="Montserrat Light"/>
              </a:rPr>
              <a:t>Content on:</a:t>
            </a:r>
          </a:p>
          <a:p>
            <a:pPr algn="l" marL="474979" indent="-237490" lvl="1">
              <a:lnSpc>
                <a:spcPts val="3299"/>
              </a:lnSpc>
              <a:buFont typeface="Arial"/>
              <a:buChar char="•"/>
            </a:pPr>
            <a:r>
              <a:rPr lang="en-US" sz="2199">
                <a:solidFill>
                  <a:srgbClr val="000000"/>
                </a:solidFill>
                <a:latin typeface="Montserrat Light"/>
                <a:ea typeface="Montserrat Light"/>
                <a:cs typeface="Montserrat Light"/>
                <a:sym typeface="Montserrat Light"/>
              </a:rPr>
              <a:t>Cross-Cultural Leadership</a:t>
            </a:r>
          </a:p>
          <a:p>
            <a:pPr algn="l" marL="474979" indent="-237490" lvl="1">
              <a:lnSpc>
                <a:spcPts val="3299"/>
              </a:lnSpc>
              <a:buFont typeface="Arial"/>
              <a:buChar char="•"/>
            </a:pPr>
            <a:r>
              <a:rPr lang="en-US" sz="2199">
                <a:solidFill>
                  <a:srgbClr val="000000"/>
                </a:solidFill>
                <a:latin typeface="Montserrat Light"/>
                <a:ea typeface="Montserrat Light"/>
                <a:cs typeface="Montserrat Light"/>
                <a:sym typeface="Montserrat Light"/>
              </a:rPr>
              <a:t>Gender Equality in Executive Search</a:t>
            </a:r>
          </a:p>
          <a:p>
            <a:pPr algn="l" marL="474979" indent="-237490" lvl="1">
              <a:lnSpc>
                <a:spcPts val="3299"/>
              </a:lnSpc>
              <a:buFont typeface="Arial"/>
              <a:buChar char="•"/>
            </a:pPr>
            <a:r>
              <a:rPr lang="en-US" sz="2199">
                <a:solidFill>
                  <a:srgbClr val="000000"/>
                </a:solidFill>
                <a:latin typeface="Montserrat Light"/>
                <a:ea typeface="Montserrat Light"/>
                <a:cs typeface="Montserrat Light"/>
                <a:sym typeface="Montserrat Light"/>
              </a:rPr>
              <a:t>Age Diversity in Leadership</a:t>
            </a:r>
          </a:p>
          <a:p>
            <a:pPr algn="l" marL="474979" indent="-237490" lvl="1">
              <a:lnSpc>
                <a:spcPts val="3299"/>
              </a:lnSpc>
              <a:buFont typeface="Arial"/>
              <a:buChar char="•"/>
            </a:pPr>
            <a:r>
              <a:rPr lang="en-US" sz="2199">
                <a:solidFill>
                  <a:srgbClr val="000000"/>
                </a:solidFill>
                <a:latin typeface="Montserrat Light"/>
                <a:ea typeface="Montserrat Light"/>
                <a:cs typeface="Montserrat Light"/>
                <a:sym typeface="Montserrat Light"/>
              </a:rPr>
              <a:t>Disability Inclusion in Executive Roles</a:t>
            </a:r>
          </a:p>
          <a:p>
            <a:pPr algn="l" marL="474979" indent="-237490" lvl="1">
              <a:lnSpc>
                <a:spcPts val="3299"/>
              </a:lnSpc>
              <a:buFont typeface="Arial"/>
              <a:buChar char="•"/>
            </a:pPr>
            <a:r>
              <a:rPr lang="en-US" sz="2199">
                <a:solidFill>
                  <a:srgbClr val="000000"/>
                </a:solidFill>
                <a:latin typeface="Montserrat Light"/>
                <a:ea typeface="Montserrat Light"/>
                <a:cs typeface="Montserrat Light"/>
                <a:sym typeface="Montserrat Light"/>
              </a:rPr>
              <a:t>Inclusive Leadership 2025</a:t>
            </a:r>
          </a:p>
        </p:txBody>
      </p:sp>
      <p:sp>
        <p:nvSpPr>
          <p:cNvPr name="TextBox 21" id="21"/>
          <p:cNvSpPr txBox="true"/>
          <p:nvPr/>
        </p:nvSpPr>
        <p:spPr>
          <a:xfrm rot="0">
            <a:off x="624689" y="4519155"/>
            <a:ext cx="2709970" cy="1333500"/>
          </a:xfrm>
          <a:prstGeom prst="rect">
            <a:avLst/>
          </a:prstGeom>
        </p:spPr>
        <p:txBody>
          <a:bodyPr anchor="t" rtlCol="false" tIns="0" lIns="0" bIns="0" rIns="0">
            <a:spAutoFit/>
          </a:bodyPr>
          <a:lstStyle/>
          <a:p>
            <a:pPr algn="l">
              <a:lnSpc>
                <a:spcPts val="2639"/>
              </a:lnSpc>
              <a:spcBef>
                <a:spcPct val="0"/>
              </a:spcBef>
            </a:pPr>
            <a:r>
              <a:rPr lang="en-US" sz="2199">
                <a:solidFill>
                  <a:srgbClr val="000000"/>
                </a:solidFill>
                <a:latin typeface="Montserrat"/>
                <a:ea typeface="Montserrat"/>
                <a:cs typeface="Montserrat"/>
                <a:sym typeface="Montserrat"/>
              </a:rPr>
              <a:t>IESF Declaration: Commitment to Diversity, Equity and Inclusion.</a:t>
            </a:r>
          </a:p>
        </p:txBody>
      </p:sp>
      <p:sp>
        <p:nvSpPr>
          <p:cNvPr name="TextBox 22" id="22"/>
          <p:cNvSpPr txBox="true"/>
          <p:nvPr/>
        </p:nvSpPr>
        <p:spPr>
          <a:xfrm rot="0">
            <a:off x="642979" y="2805896"/>
            <a:ext cx="771443" cy="666750"/>
          </a:xfrm>
          <a:prstGeom prst="rect">
            <a:avLst/>
          </a:prstGeom>
        </p:spPr>
        <p:txBody>
          <a:bodyPr anchor="t" rtlCol="false" tIns="0" lIns="0" bIns="0" rIns="0">
            <a:spAutoFit/>
          </a:bodyPr>
          <a:lstStyle/>
          <a:p>
            <a:pPr algn="l">
              <a:lnSpc>
                <a:spcPts val="2639"/>
              </a:lnSpc>
              <a:spcBef>
                <a:spcPct val="0"/>
              </a:spcBef>
            </a:pPr>
            <a:r>
              <a:rPr lang="en-US" sz="2199">
                <a:solidFill>
                  <a:srgbClr val="000000"/>
                </a:solidFill>
                <a:latin typeface="Montserrat"/>
                <a:ea typeface="Montserrat"/>
                <a:cs typeface="Montserrat"/>
                <a:sym typeface="Montserrat"/>
              </a:rPr>
              <a:t>OCT 2024</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7" id="7"/>
          <p:cNvGrpSpPr/>
          <p:nvPr/>
        </p:nvGrpSpPr>
        <p:grpSpPr>
          <a:xfrm rot="0">
            <a:off x="3635611" y="1312098"/>
            <a:ext cx="8612373" cy="473382"/>
            <a:chOff x="0" y="0"/>
            <a:chExt cx="6686300" cy="367515"/>
          </a:xfrm>
        </p:grpSpPr>
        <p:sp>
          <p:nvSpPr>
            <p:cNvPr name="Freeform 8" id="8"/>
            <p:cNvSpPr/>
            <p:nvPr/>
          </p:nvSpPr>
          <p:spPr>
            <a:xfrm flipH="false" flipV="false" rot="0">
              <a:off x="0" y="0"/>
              <a:ext cx="6686259" cy="367481"/>
            </a:xfrm>
            <a:custGeom>
              <a:avLst/>
              <a:gdLst/>
              <a:ahLst/>
              <a:cxnLst/>
              <a:rect r="r" b="b" t="t" l="l"/>
              <a:pathLst>
                <a:path h="367481" w="6686259">
                  <a:moveTo>
                    <a:pt x="0" y="0"/>
                  </a:moveTo>
                  <a:lnTo>
                    <a:pt x="6686259" y="0"/>
                  </a:lnTo>
                  <a:lnTo>
                    <a:pt x="6686259" y="367481"/>
                  </a:lnTo>
                  <a:lnTo>
                    <a:pt x="0" y="367481"/>
                  </a:lnTo>
                  <a:close/>
                </a:path>
              </a:pathLst>
            </a:custGeom>
            <a:solidFill>
              <a:srgbClr val="2D3A5F"/>
            </a:solidFill>
          </p:spPr>
        </p:sp>
      </p:grpSp>
      <p:grpSp>
        <p:nvGrpSpPr>
          <p:cNvPr name="Group 9" id="9"/>
          <p:cNvGrpSpPr/>
          <p:nvPr/>
        </p:nvGrpSpPr>
        <p:grpSpPr>
          <a:xfrm rot="0">
            <a:off x="11722" y="0"/>
            <a:ext cx="2360553" cy="8812252"/>
            <a:chOff x="0" y="0"/>
            <a:chExt cx="3147404" cy="11749670"/>
          </a:xfrm>
        </p:grpSpPr>
        <p:sp>
          <p:nvSpPr>
            <p:cNvPr name="Freeform 10" id="10"/>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sp>
        <p:nvSpPr>
          <p:cNvPr name="TextBox 11" id="11"/>
          <p:cNvSpPr txBox="true"/>
          <p:nvPr/>
        </p:nvSpPr>
        <p:spPr>
          <a:xfrm rot="0">
            <a:off x="16415944" y="9378242"/>
            <a:ext cx="1517332" cy="352293"/>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012</a:t>
            </a:r>
          </a:p>
        </p:txBody>
      </p:sp>
      <p:sp>
        <p:nvSpPr>
          <p:cNvPr name="TextBox 12" id="12"/>
          <p:cNvSpPr txBox="true"/>
          <p:nvPr/>
        </p:nvSpPr>
        <p:spPr>
          <a:xfrm rot="0">
            <a:off x="3727053" y="1330808"/>
            <a:ext cx="8803542" cy="352458"/>
          </a:xfrm>
          <a:prstGeom prst="rect">
            <a:avLst/>
          </a:prstGeom>
        </p:spPr>
        <p:txBody>
          <a:bodyPr anchor="t" rtlCol="false" tIns="0" lIns="0" bIns="0" rIns="0">
            <a:spAutoFit/>
          </a:bodyPr>
          <a:lstStyle/>
          <a:p>
            <a:pPr algn="l">
              <a:lnSpc>
                <a:spcPts val="2879"/>
              </a:lnSpc>
            </a:pPr>
            <a:r>
              <a:rPr lang="en-US" sz="2400">
                <a:solidFill>
                  <a:srgbClr val="FFFFFF"/>
                </a:solidFill>
                <a:latin typeface="Montserrat"/>
                <a:ea typeface="Montserrat"/>
                <a:cs typeface="Montserrat"/>
                <a:sym typeface="Montserrat"/>
              </a:rPr>
              <a:t>IESF's Commitment to Diversity, Equity and Inclusion</a:t>
            </a:r>
          </a:p>
        </p:txBody>
      </p:sp>
      <p:sp>
        <p:nvSpPr>
          <p:cNvPr name="TextBox 13" id="13"/>
          <p:cNvSpPr txBox="true"/>
          <p:nvPr/>
        </p:nvSpPr>
        <p:spPr>
          <a:xfrm rot="0">
            <a:off x="3635610" y="1976437"/>
            <a:ext cx="13670641" cy="6667501"/>
          </a:xfrm>
          <a:prstGeom prst="rect">
            <a:avLst/>
          </a:prstGeom>
        </p:spPr>
        <p:txBody>
          <a:bodyPr anchor="t" rtlCol="false" tIns="0" lIns="0" bIns="0" rIns="0">
            <a:spAutoFit/>
          </a:bodyPr>
          <a:lstStyle/>
          <a:p>
            <a:pPr algn="l">
              <a:lnSpc>
                <a:spcPts val="2635"/>
              </a:lnSpc>
            </a:pPr>
            <a:r>
              <a:rPr lang="en-US" sz="2196">
                <a:solidFill>
                  <a:srgbClr val="000000"/>
                </a:solidFill>
                <a:latin typeface="Montserrat"/>
                <a:ea typeface="Montserrat"/>
                <a:cs typeface="Montserrat"/>
                <a:sym typeface="Montserrat"/>
              </a:rPr>
              <a:t>At IESF, we firmly believe that diversity in all its forms—whether in gender, culture, race, age,  sexual orientation, or abilities—not only enriches the workplace but also enhances organizational performance. Diverse organizations are more innovative, adaptable, and resilient, thriving in an ever-evolving competitive landscape.</a:t>
            </a:r>
          </a:p>
          <a:p>
            <a:pPr algn="l">
              <a:lnSpc>
                <a:spcPts val="2635"/>
              </a:lnSpc>
            </a:pPr>
          </a:p>
          <a:p>
            <a:pPr algn="l">
              <a:lnSpc>
                <a:spcPts val="2635"/>
              </a:lnSpc>
            </a:pPr>
            <a:r>
              <a:rPr lang="en-US" sz="2196">
                <a:solidFill>
                  <a:srgbClr val="000000"/>
                </a:solidFill>
                <a:latin typeface="Montserrat"/>
                <a:ea typeface="Montserrat"/>
                <a:cs typeface="Montserrat"/>
                <a:sym typeface="Montserrat"/>
              </a:rPr>
              <a:t>We recognize that diversity must be viewed through a global lens, while respecting the unique cultural and social contexts of each country and region. Our commitment is to tailor DEI practices to local realities, ensuring alignment with global standards of excellence.</a:t>
            </a:r>
          </a:p>
          <a:p>
            <a:pPr algn="l">
              <a:lnSpc>
                <a:spcPts val="2635"/>
              </a:lnSpc>
            </a:pPr>
          </a:p>
          <a:p>
            <a:pPr algn="l">
              <a:lnSpc>
                <a:spcPts val="2635"/>
              </a:lnSpc>
            </a:pPr>
            <a:r>
              <a:rPr lang="en-US" sz="2196">
                <a:solidFill>
                  <a:srgbClr val="000000"/>
                </a:solidFill>
                <a:latin typeface="Montserrat"/>
                <a:ea typeface="Montserrat"/>
                <a:cs typeface="Montserrat"/>
                <a:sym typeface="Montserrat"/>
              </a:rPr>
              <a:t>Our primary focus is on identifying the best candidates for our clients, while fully integrating DEI principles into every executive search. We are dedicated to upholding these practices in a way that fosters inclusivity and fairness.</a:t>
            </a:r>
          </a:p>
          <a:p>
            <a:pPr algn="l">
              <a:lnSpc>
                <a:spcPts val="2635"/>
              </a:lnSpc>
            </a:pPr>
          </a:p>
          <a:p>
            <a:pPr algn="l">
              <a:lnSpc>
                <a:spcPts val="2635"/>
              </a:lnSpc>
            </a:pPr>
            <a:r>
              <a:rPr lang="en-US" sz="2196">
                <a:solidFill>
                  <a:srgbClr val="000000"/>
                </a:solidFill>
                <a:latin typeface="Montserrat"/>
                <a:ea typeface="Montserrat"/>
                <a:cs typeface="Montserrat"/>
                <a:sym typeface="Montserrat"/>
              </a:rPr>
              <a:t>At IESF, we strive to create an environment where every partner, candidate, and client feels heard, valued, and respected. We emphasize the importance of ongoing education for leaders and employees about DEI, fostering awareness, and driving sustainable change within organizations. </a:t>
            </a:r>
          </a:p>
          <a:p>
            <a:pPr algn="l">
              <a:lnSpc>
                <a:spcPts val="2635"/>
              </a:lnSpc>
            </a:pPr>
          </a:p>
          <a:p>
            <a:pPr algn="l">
              <a:lnSpc>
                <a:spcPts val="2635"/>
              </a:lnSpc>
            </a:pPr>
            <a:r>
              <a:rPr lang="en-US" sz="2196">
                <a:solidFill>
                  <a:srgbClr val="000000"/>
                </a:solidFill>
                <a:latin typeface="Montserrat"/>
                <a:ea typeface="Montserrat"/>
                <a:cs typeface="Montserrat"/>
                <a:sym typeface="Montserrat"/>
              </a:rPr>
              <a:t>By doing so, we help our clients attract, develop, and retain top talent, ensuring their long-term success.</a:t>
            </a:r>
          </a:p>
          <a:p>
            <a:pPr algn="l">
              <a:lnSpc>
                <a:spcPts val="2635"/>
              </a:lnSpc>
              <a:spcBef>
                <a:spcPct val="0"/>
              </a:spcBef>
            </a:pP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60992" y="2275355"/>
            <a:ext cx="17566016" cy="3928400"/>
          </a:xfrm>
          <a:custGeom>
            <a:avLst/>
            <a:gdLst/>
            <a:ahLst/>
            <a:cxnLst/>
            <a:rect r="r" b="b" t="t" l="l"/>
            <a:pathLst>
              <a:path h="3928400" w="17566016">
                <a:moveTo>
                  <a:pt x="0" y="0"/>
                </a:moveTo>
                <a:lnTo>
                  <a:pt x="17566016" y="0"/>
                </a:lnTo>
                <a:lnTo>
                  <a:pt x="17566016" y="3928400"/>
                </a:lnTo>
                <a:lnTo>
                  <a:pt x="0" y="3928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152268" y="3662875"/>
            <a:ext cx="15983463" cy="2540881"/>
          </a:xfrm>
          <a:prstGeom prst="rect">
            <a:avLst/>
          </a:prstGeom>
        </p:spPr>
        <p:txBody>
          <a:bodyPr anchor="t" rtlCol="false" tIns="0" lIns="0" bIns="0" rIns="0">
            <a:spAutoFit/>
          </a:bodyPr>
          <a:lstStyle/>
          <a:p>
            <a:pPr algn="ctr">
              <a:lnSpc>
                <a:spcPts val="18543"/>
              </a:lnSpc>
            </a:pPr>
            <a:r>
              <a:rPr lang="en-US" sz="19116">
                <a:solidFill>
                  <a:srgbClr val="2C3540"/>
                </a:solidFill>
                <a:latin typeface="Avallon Alt"/>
                <a:ea typeface="Avallon Alt"/>
                <a:cs typeface="Avallon Alt"/>
                <a:sym typeface="Avallon Alt"/>
              </a:rPr>
              <a:t>Brainstorm Group</a:t>
            </a:r>
          </a:p>
        </p:txBody>
      </p:sp>
      <p:sp>
        <p:nvSpPr>
          <p:cNvPr name="Freeform 6" id="6"/>
          <p:cNvSpPr/>
          <p:nvPr/>
        </p:nvSpPr>
        <p:spPr>
          <a:xfrm flipH="false" flipV="false" rot="-2700000">
            <a:off x="12621147" y="5873618"/>
            <a:ext cx="1834096" cy="660275"/>
          </a:xfrm>
          <a:custGeom>
            <a:avLst/>
            <a:gdLst/>
            <a:ahLst/>
            <a:cxnLst/>
            <a:rect r="r" b="b" t="t" l="l"/>
            <a:pathLst>
              <a:path h="660275" w="1834096">
                <a:moveTo>
                  <a:pt x="0" y="0"/>
                </a:moveTo>
                <a:lnTo>
                  <a:pt x="1834097" y="0"/>
                </a:lnTo>
                <a:lnTo>
                  <a:pt x="1834097" y="660275"/>
                </a:lnTo>
                <a:lnTo>
                  <a:pt x="0" y="6602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89551">
            <a:off x="95832" y="2283047"/>
            <a:ext cx="3657600" cy="1330036"/>
          </a:xfrm>
          <a:custGeom>
            <a:avLst/>
            <a:gdLst/>
            <a:ahLst/>
            <a:cxnLst/>
            <a:rect r="r" b="b" t="t" l="l"/>
            <a:pathLst>
              <a:path h="1330036" w="3657600">
                <a:moveTo>
                  <a:pt x="0" y="0"/>
                </a:moveTo>
                <a:lnTo>
                  <a:pt x="3657600" y="0"/>
                </a:lnTo>
                <a:lnTo>
                  <a:pt x="3657600" y="1330037"/>
                </a:lnTo>
                <a:lnTo>
                  <a:pt x="0" y="13300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6368193" y="2275355"/>
            <a:ext cx="1261650" cy="1584264"/>
          </a:xfrm>
          <a:custGeom>
            <a:avLst/>
            <a:gdLst/>
            <a:ahLst/>
            <a:cxnLst/>
            <a:rect r="r" b="b" t="t" l="l"/>
            <a:pathLst>
              <a:path h="1584264" w="1261650">
                <a:moveTo>
                  <a:pt x="0" y="0"/>
                </a:moveTo>
                <a:lnTo>
                  <a:pt x="1261650" y="0"/>
                </a:lnTo>
                <a:lnTo>
                  <a:pt x="1261650" y="1584265"/>
                </a:lnTo>
                <a:lnTo>
                  <a:pt x="0" y="15842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30790" y="9258300"/>
            <a:ext cx="4791662" cy="1263256"/>
          </a:xfrm>
          <a:custGeom>
            <a:avLst/>
            <a:gdLst/>
            <a:ahLst/>
            <a:cxnLst/>
            <a:rect r="r" b="b" t="t" l="l"/>
            <a:pathLst>
              <a:path h="1263256" w="4791662">
                <a:moveTo>
                  <a:pt x="0" y="0"/>
                </a:moveTo>
                <a:lnTo>
                  <a:pt x="4791663" y="0"/>
                </a:lnTo>
                <a:lnTo>
                  <a:pt x="4791663" y="1263256"/>
                </a:lnTo>
                <a:lnTo>
                  <a:pt x="0" y="126325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5722453" y="6232330"/>
            <a:ext cx="6843095" cy="553038"/>
          </a:xfrm>
          <a:prstGeom prst="rect">
            <a:avLst/>
          </a:prstGeom>
        </p:spPr>
        <p:txBody>
          <a:bodyPr anchor="t" rtlCol="false" tIns="0" lIns="0" bIns="0" rIns="0">
            <a:spAutoFit/>
          </a:bodyPr>
          <a:lstStyle/>
          <a:p>
            <a:pPr algn="ctr">
              <a:lnSpc>
                <a:spcPts val="4484"/>
              </a:lnSpc>
            </a:pPr>
            <a:r>
              <a:rPr lang="en-US" sz="3865" spc="-421">
                <a:solidFill>
                  <a:srgbClr val="2C3540"/>
                </a:solidFill>
                <a:latin typeface="Playpen Sans"/>
                <a:ea typeface="Playpen Sans"/>
                <a:cs typeface="Playpen Sans"/>
                <a:sym typeface="Playpen Sans"/>
              </a:rPr>
              <a:t>Stephan</a:t>
            </a:r>
          </a:p>
        </p:txBody>
      </p:sp>
      <p:sp>
        <p:nvSpPr>
          <p:cNvPr name="Freeform 11" id="11"/>
          <p:cNvSpPr/>
          <p:nvPr/>
        </p:nvSpPr>
        <p:spPr>
          <a:xfrm flipH="false" flipV="false" rot="0">
            <a:off x="12565547" y="-454751"/>
            <a:ext cx="4791662" cy="1263256"/>
          </a:xfrm>
          <a:custGeom>
            <a:avLst/>
            <a:gdLst/>
            <a:ahLst/>
            <a:cxnLst/>
            <a:rect r="r" b="b" t="t" l="l"/>
            <a:pathLst>
              <a:path h="1263256" w="4791662">
                <a:moveTo>
                  <a:pt x="0" y="0"/>
                </a:moveTo>
                <a:lnTo>
                  <a:pt x="4791663" y="0"/>
                </a:lnTo>
                <a:lnTo>
                  <a:pt x="4791663" y="1263256"/>
                </a:lnTo>
                <a:lnTo>
                  <a:pt x="0" y="126325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486400" y="4577036"/>
            <a:ext cx="7315200" cy="558615"/>
          </a:xfrm>
          <a:custGeom>
            <a:avLst/>
            <a:gdLst/>
            <a:ahLst/>
            <a:cxnLst/>
            <a:rect r="r" b="b" t="t" l="l"/>
            <a:pathLst>
              <a:path h="558615" w="7315200">
                <a:moveTo>
                  <a:pt x="0" y="0"/>
                </a:moveTo>
                <a:lnTo>
                  <a:pt x="7315200" y="0"/>
                </a:lnTo>
                <a:lnTo>
                  <a:pt x="7315200" y="558615"/>
                </a:lnTo>
                <a:lnTo>
                  <a:pt x="0" y="5586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3349054">
            <a:off x="1013243" y="4627757"/>
            <a:ext cx="3222415" cy="1066326"/>
          </a:xfrm>
          <a:custGeom>
            <a:avLst/>
            <a:gdLst/>
            <a:ahLst/>
            <a:cxnLst/>
            <a:rect r="r" b="b" t="t" l="l"/>
            <a:pathLst>
              <a:path h="1066326" w="3222415">
                <a:moveTo>
                  <a:pt x="0" y="0"/>
                </a:moveTo>
                <a:lnTo>
                  <a:pt x="3222415" y="0"/>
                </a:lnTo>
                <a:lnTo>
                  <a:pt x="3222415" y="1066326"/>
                </a:lnTo>
                <a:lnTo>
                  <a:pt x="0" y="10663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149625" y="8623825"/>
            <a:ext cx="7315200" cy="2021655"/>
          </a:xfrm>
          <a:custGeom>
            <a:avLst/>
            <a:gdLst/>
            <a:ahLst/>
            <a:cxnLst/>
            <a:rect r="r" b="b" t="t" l="l"/>
            <a:pathLst>
              <a:path h="2021655" w="7315200">
                <a:moveTo>
                  <a:pt x="0" y="0"/>
                </a:moveTo>
                <a:lnTo>
                  <a:pt x="7315200" y="0"/>
                </a:lnTo>
                <a:lnTo>
                  <a:pt x="7315200" y="2021655"/>
                </a:lnTo>
                <a:lnTo>
                  <a:pt x="0" y="202165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314067" y="-118456"/>
            <a:ext cx="5486400" cy="1147156"/>
          </a:xfrm>
          <a:custGeom>
            <a:avLst/>
            <a:gdLst/>
            <a:ahLst/>
            <a:cxnLst/>
            <a:rect r="r" b="b" t="t" l="l"/>
            <a:pathLst>
              <a:path h="1147156" w="5486400">
                <a:moveTo>
                  <a:pt x="0" y="0"/>
                </a:moveTo>
                <a:lnTo>
                  <a:pt x="5486400" y="0"/>
                </a:lnTo>
                <a:lnTo>
                  <a:pt x="5486400" y="1147156"/>
                </a:lnTo>
                <a:lnTo>
                  <a:pt x="0" y="11471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4491607" y="2815913"/>
            <a:ext cx="9304787" cy="2040431"/>
          </a:xfrm>
          <a:prstGeom prst="rect">
            <a:avLst/>
          </a:prstGeom>
        </p:spPr>
        <p:txBody>
          <a:bodyPr anchor="t" rtlCol="false" tIns="0" lIns="0" bIns="0" rIns="0">
            <a:spAutoFit/>
          </a:bodyPr>
          <a:lstStyle/>
          <a:p>
            <a:pPr algn="ctr">
              <a:lnSpc>
                <a:spcPts val="14958"/>
              </a:lnSpc>
            </a:pPr>
            <a:r>
              <a:rPr lang="en-US" sz="15420">
                <a:solidFill>
                  <a:srgbClr val="2C3540"/>
                </a:solidFill>
                <a:latin typeface="Avallon Alt"/>
                <a:ea typeface="Avallon Alt"/>
                <a:cs typeface="Avallon Alt"/>
                <a:sym typeface="Avallon Alt"/>
              </a:rPr>
              <a:t>Introduction</a:t>
            </a:r>
          </a:p>
        </p:txBody>
      </p:sp>
      <p:sp>
        <p:nvSpPr>
          <p:cNvPr name="TextBox 9" id="9"/>
          <p:cNvSpPr txBox="true"/>
          <p:nvPr/>
        </p:nvSpPr>
        <p:spPr>
          <a:xfrm rot="0">
            <a:off x="3159165" y="5504514"/>
            <a:ext cx="11969670" cy="2919073"/>
          </a:xfrm>
          <a:prstGeom prst="rect">
            <a:avLst/>
          </a:prstGeom>
        </p:spPr>
        <p:txBody>
          <a:bodyPr anchor="t" rtlCol="false" tIns="0" lIns="0" bIns="0" rIns="0">
            <a:spAutoFit/>
          </a:bodyPr>
          <a:lstStyle/>
          <a:p>
            <a:pPr algn="just"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Initiative of AGM 2019</a:t>
            </a:r>
          </a:p>
          <a:p>
            <a:pPr algn="just">
              <a:lnSpc>
                <a:spcPts val="2574"/>
              </a:lnSpc>
            </a:pPr>
          </a:p>
          <a:p>
            <a:pPr algn="just"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Goal is develop tools or services that are useful for most of the IESF Partners</a:t>
            </a:r>
          </a:p>
          <a:p>
            <a:pPr algn="just">
              <a:lnSpc>
                <a:spcPts val="2574"/>
              </a:lnSpc>
            </a:pPr>
          </a:p>
          <a:p>
            <a:pPr algn="just"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Use of our knowledge / know how within IESF</a:t>
            </a:r>
          </a:p>
          <a:p>
            <a:pPr algn="just">
              <a:lnSpc>
                <a:spcPts val="2574"/>
              </a:lnSpc>
            </a:pPr>
          </a:p>
          <a:p>
            <a:pPr algn="just"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Proposals for external development of tools when they benefit the group </a:t>
            </a:r>
          </a:p>
          <a:p>
            <a:pPr algn="just">
              <a:lnSpc>
                <a:spcPts val="2574"/>
              </a:lnSpc>
            </a:pPr>
          </a:p>
          <a:p>
            <a:pPr algn="just" marL="0" indent="0" lvl="0">
              <a:lnSpc>
                <a:spcPts val="2574"/>
              </a:lnSpc>
              <a:spcBef>
                <a:spcPct val="0"/>
              </a:spcBef>
            </a:pPr>
          </a:p>
        </p:txBody>
      </p:sp>
      <p:sp>
        <p:nvSpPr>
          <p:cNvPr name="Freeform 10" id="10"/>
          <p:cNvSpPr/>
          <p:nvPr/>
        </p:nvSpPr>
        <p:spPr>
          <a:xfrm flipH="false" flipV="false" rot="0">
            <a:off x="482738" y="9132720"/>
            <a:ext cx="1700212" cy="846294"/>
          </a:xfrm>
          <a:custGeom>
            <a:avLst/>
            <a:gdLst/>
            <a:ahLst/>
            <a:cxnLst/>
            <a:rect r="r" b="b" t="t" l="l"/>
            <a:pathLst>
              <a:path h="846294" w="1700212">
                <a:moveTo>
                  <a:pt x="0" y="0"/>
                </a:moveTo>
                <a:lnTo>
                  <a:pt x="1700212" y="0"/>
                </a:lnTo>
                <a:lnTo>
                  <a:pt x="1700212" y="846294"/>
                </a:lnTo>
                <a:lnTo>
                  <a:pt x="0" y="846294"/>
                </a:lnTo>
                <a:lnTo>
                  <a:pt x="0" y="0"/>
                </a:lnTo>
                <a:close/>
              </a:path>
            </a:pathLst>
          </a:custGeom>
          <a:blipFill>
            <a:blip r:embed="rId13"/>
            <a:stretch>
              <a:fillRect l="0" t="-117" r="0" b="-117"/>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282837" y="4528611"/>
            <a:ext cx="5722326" cy="655466"/>
          </a:xfrm>
          <a:custGeom>
            <a:avLst/>
            <a:gdLst/>
            <a:ahLst/>
            <a:cxnLst/>
            <a:rect r="r" b="b" t="t" l="l"/>
            <a:pathLst>
              <a:path h="655466" w="5722326">
                <a:moveTo>
                  <a:pt x="0" y="0"/>
                </a:moveTo>
                <a:lnTo>
                  <a:pt x="5722326" y="0"/>
                </a:lnTo>
                <a:lnTo>
                  <a:pt x="5722326" y="655466"/>
                </a:lnTo>
                <a:lnTo>
                  <a:pt x="0" y="6554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0" y="7844232"/>
            <a:ext cx="1651248" cy="1414068"/>
          </a:xfrm>
          <a:custGeom>
            <a:avLst/>
            <a:gdLst/>
            <a:ahLst/>
            <a:cxnLst/>
            <a:rect r="r" b="b" t="t" l="l"/>
            <a:pathLst>
              <a:path h="1414068" w="1651248">
                <a:moveTo>
                  <a:pt x="0" y="0"/>
                </a:moveTo>
                <a:lnTo>
                  <a:pt x="1651248" y="0"/>
                </a:lnTo>
                <a:lnTo>
                  <a:pt x="1651248" y="1414068"/>
                </a:lnTo>
                <a:lnTo>
                  <a:pt x="0" y="14140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true" rot="0">
            <a:off x="14597073" y="-195258"/>
            <a:ext cx="1907771" cy="4114800"/>
          </a:xfrm>
          <a:custGeom>
            <a:avLst/>
            <a:gdLst/>
            <a:ahLst/>
            <a:cxnLst/>
            <a:rect r="r" b="b" t="t" l="l"/>
            <a:pathLst>
              <a:path h="4114800" w="1907771">
                <a:moveTo>
                  <a:pt x="1907771" y="4114800"/>
                </a:moveTo>
                <a:lnTo>
                  <a:pt x="0" y="4114800"/>
                </a:lnTo>
                <a:lnTo>
                  <a:pt x="0" y="0"/>
                </a:lnTo>
                <a:lnTo>
                  <a:pt x="1907771" y="0"/>
                </a:lnTo>
                <a:lnTo>
                  <a:pt x="1907771" y="411480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641069" y="-899853"/>
            <a:ext cx="7315200" cy="1928553"/>
          </a:xfrm>
          <a:custGeom>
            <a:avLst/>
            <a:gdLst/>
            <a:ahLst/>
            <a:cxnLst/>
            <a:rect r="r" b="b" t="t" l="l"/>
            <a:pathLst>
              <a:path h="1928553" w="7315200">
                <a:moveTo>
                  <a:pt x="0" y="0"/>
                </a:moveTo>
                <a:lnTo>
                  <a:pt x="7315200" y="0"/>
                </a:lnTo>
                <a:lnTo>
                  <a:pt x="7315200" y="1928553"/>
                </a:lnTo>
                <a:lnTo>
                  <a:pt x="0" y="192855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2458679" y="9176420"/>
            <a:ext cx="7315200" cy="2221161"/>
          </a:xfrm>
          <a:custGeom>
            <a:avLst/>
            <a:gdLst/>
            <a:ahLst/>
            <a:cxnLst/>
            <a:rect r="r" b="b" t="t" l="l"/>
            <a:pathLst>
              <a:path h="2221161" w="7315200">
                <a:moveTo>
                  <a:pt x="0" y="0"/>
                </a:moveTo>
                <a:lnTo>
                  <a:pt x="7315200" y="0"/>
                </a:lnTo>
                <a:lnTo>
                  <a:pt x="7315200" y="2221160"/>
                </a:lnTo>
                <a:lnTo>
                  <a:pt x="0" y="222116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4491607" y="3018191"/>
            <a:ext cx="9304787" cy="1140605"/>
          </a:xfrm>
          <a:prstGeom prst="rect">
            <a:avLst/>
          </a:prstGeom>
        </p:spPr>
        <p:txBody>
          <a:bodyPr anchor="t" rtlCol="false" tIns="0" lIns="0" bIns="0" rIns="0">
            <a:spAutoFit/>
          </a:bodyPr>
          <a:lstStyle/>
          <a:p>
            <a:pPr algn="ctr">
              <a:lnSpc>
                <a:spcPts val="8460"/>
              </a:lnSpc>
            </a:pPr>
            <a:r>
              <a:rPr lang="en-US" sz="8722">
                <a:solidFill>
                  <a:srgbClr val="2C3540"/>
                </a:solidFill>
                <a:latin typeface="Avallon Alt"/>
                <a:ea typeface="Avallon Alt"/>
                <a:cs typeface="Avallon Alt"/>
                <a:sym typeface="Avallon Alt"/>
              </a:rPr>
              <a:t>Brainstorming projects so far</a:t>
            </a:r>
          </a:p>
        </p:txBody>
      </p:sp>
      <p:sp>
        <p:nvSpPr>
          <p:cNvPr name="TextBox 10" id="10"/>
          <p:cNvSpPr txBox="true"/>
          <p:nvPr/>
        </p:nvSpPr>
        <p:spPr>
          <a:xfrm rot="0">
            <a:off x="3016531" y="5504514"/>
            <a:ext cx="12254939" cy="3566773"/>
          </a:xfrm>
          <a:prstGeom prst="rect">
            <a:avLst/>
          </a:prstGeom>
        </p:spPr>
        <p:txBody>
          <a:bodyPr anchor="t" rtlCol="false" tIns="0" lIns="0" bIns="0" rIns="0">
            <a:spAutoFit/>
          </a:bodyPr>
          <a:lstStyle/>
          <a:p>
            <a:pPr algn="l"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The rebranding of IESF</a:t>
            </a:r>
          </a:p>
          <a:p>
            <a:pPr algn="l">
              <a:lnSpc>
                <a:spcPts val="2574"/>
              </a:lnSpc>
            </a:pPr>
          </a:p>
          <a:p>
            <a:pPr algn="l"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General IESF Search standard/unified proposal</a:t>
            </a:r>
          </a:p>
          <a:p>
            <a:pPr algn="l">
              <a:lnSpc>
                <a:spcPts val="2574"/>
              </a:lnSpc>
            </a:pPr>
          </a:p>
          <a:p>
            <a:pPr algn="l"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AI Taskforce</a:t>
            </a:r>
          </a:p>
          <a:p>
            <a:pPr algn="l">
              <a:lnSpc>
                <a:spcPts val="2574"/>
              </a:lnSpc>
            </a:pPr>
          </a:p>
          <a:p>
            <a:pPr algn="l"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Cross border development Taskforce</a:t>
            </a:r>
          </a:p>
          <a:p>
            <a:pPr algn="l">
              <a:lnSpc>
                <a:spcPts val="2574"/>
              </a:lnSpc>
            </a:pPr>
          </a:p>
          <a:p>
            <a:pPr algn="l" marL="509976" indent="-254988" lvl="1">
              <a:lnSpc>
                <a:spcPts val="2574"/>
              </a:lnSpc>
              <a:buFont typeface="Arial"/>
              <a:buChar char="•"/>
            </a:pPr>
            <a:r>
              <a:rPr lang="en-US" sz="2362" spc="-92">
                <a:solidFill>
                  <a:srgbClr val="2C3540"/>
                </a:solidFill>
                <a:latin typeface="Playpen Sans"/>
                <a:ea typeface="Playpen Sans"/>
                <a:cs typeface="Playpen Sans"/>
                <a:sym typeface="Playpen Sans"/>
              </a:rPr>
              <a:t>Break-out sessions in Lausanne &amp; Amsterdam</a:t>
            </a:r>
          </a:p>
          <a:p>
            <a:pPr algn="ctr">
              <a:lnSpc>
                <a:spcPts val="2574"/>
              </a:lnSpc>
            </a:pPr>
          </a:p>
          <a:p>
            <a:pPr algn="ctr" marL="0" indent="0" lvl="0">
              <a:lnSpc>
                <a:spcPts val="2574"/>
              </a:lnSpc>
              <a:spcBef>
                <a:spcPct val="0"/>
              </a:spcBef>
            </a:pPr>
          </a:p>
        </p:txBody>
      </p:sp>
      <p:sp>
        <p:nvSpPr>
          <p:cNvPr name="Freeform 11" id="11"/>
          <p:cNvSpPr/>
          <p:nvPr/>
        </p:nvSpPr>
        <p:spPr>
          <a:xfrm flipH="false" flipV="false" rot="0">
            <a:off x="482738" y="9132720"/>
            <a:ext cx="1700212" cy="846294"/>
          </a:xfrm>
          <a:custGeom>
            <a:avLst/>
            <a:gdLst/>
            <a:ahLst/>
            <a:cxnLst/>
            <a:rect r="r" b="b" t="t" l="l"/>
            <a:pathLst>
              <a:path h="846294" w="1700212">
                <a:moveTo>
                  <a:pt x="0" y="0"/>
                </a:moveTo>
                <a:lnTo>
                  <a:pt x="1700212" y="0"/>
                </a:lnTo>
                <a:lnTo>
                  <a:pt x="1700212" y="846294"/>
                </a:lnTo>
                <a:lnTo>
                  <a:pt x="0" y="846294"/>
                </a:lnTo>
                <a:lnTo>
                  <a:pt x="0" y="0"/>
                </a:lnTo>
                <a:close/>
              </a:path>
            </a:pathLst>
          </a:custGeom>
          <a:blipFill>
            <a:blip r:embed="rId15"/>
            <a:stretch>
              <a:fillRect l="0" t="-117" r="0" b="-117"/>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58732" y="8794058"/>
            <a:ext cx="2278562" cy="1134173"/>
          </a:xfrm>
          <a:custGeom>
            <a:avLst/>
            <a:gdLst/>
            <a:ahLst/>
            <a:cxnLst/>
            <a:rect r="r" b="b" t="t" l="l"/>
            <a:pathLst>
              <a:path h="1134173" w="2278562">
                <a:moveTo>
                  <a:pt x="0" y="0"/>
                </a:moveTo>
                <a:lnTo>
                  <a:pt x="2278561" y="0"/>
                </a:lnTo>
                <a:lnTo>
                  <a:pt x="2278561" y="1134172"/>
                </a:lnTo>
                <a:lnTo>
                  <a:pt x="0" y="1134172"/>
                </a:lnTo>
                <a:lnTo>
                  <a:pt x="0" y="0"/>
                </a:lnTo>
                <a:close/>
              </a:path>
            </a:pathLst>
          </a:custGeom>
          <a:blipFill>
            <a:blip r:embed="rId3"/>
            <a:stretch>
              <a:fillRect l="0" t="-117" r="0" b="-117"/>
            </a:stretch>
          </a:blipFill>
        </p:spPr>
      </p:sp>
      <p:sp>
        <p:nvSpPr>
          <p:cNvPr name="TextBox 3" id="3"/>
          <p:cNvSpPr txBox="true"/>
          <p:nvPr/>
        </p:nvSpPr>
        <p:spPr>
          <a:xfrm rot="0">
            <a:off x="2112969" y="9542234"/>
            <a:ext cx="15590520" cy="443392"/>
          </a:xfrm>
          <a:prstGeom prst="rect">
            <a:avLst/>
          </a:prstGeom>
        </p:spPr>
        <p:txBody>
          <a:bodyPr anchor="t" rtlCol="false" tIns="0" lIns="0" bIns="0" rIns="0">
            <a:spAutoFit/>
          </a:bodyPr>
          <a:lstStyle/>
          <a:p>
            <a:pPr algn="r">
              <a:lnSpc>
                <a:spcPts val="2160"/>
              </a:lnSpc>
            </a:pPr>
            <a:r>
              <a:rPr lang="en-US" sz="1800" spc="16">
                <a:solidFill>
                  <a:srgbClr val="FFFFFF"/>
                </a:solidFill>
                <a:latin typeface="TT Rounds Condensed"/>
                <a:ea typeface="TT Rounds Condensed"/>
                <a:cs typeface="TT Rounds Condensed"/>
                <a:sym typeface="TT Rounds Condensed"/>
              </a:rPr>
              <a:t>IESF I 03</a:t>
            </a:r>
          </a:p>
        </p:txBody>
      </p:sp>
      <p:grpSp>
        <p:nvGrpSpPr>
          <p:cNvPr name="Group 4" id="4"/>
          <p:cNvGrpSpPr/>
          <p:nvPr/>
        </p:nvGrpSpPr>
        <p:grpSpPr>
          <a:xfrm rot="0">
            <a:off x="0" y="8778240"/>
            <a:ext cx="18288000" cy="1508760"/>
            <a:chOff x="0" y="0"/>
            <a:chExt cx="24384000" cy="2011680"/>
          </a:xfrm>
        </p:grpSpPr>
        <p:sp>
          <p:nvSpPr>
            <p:cNvPr name="Freeform 5" id="5"/>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6" id="6"/>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4"/>
            <a:stretch>
              <a:fillRect l="0" t="-117" r="0" b="-117"/>
            </a:stretch>
          </a:blipFill>
        </p:spPr>
      </p:sp>
      <p:grpSp>
        <p:nvGrpSpPr>
          <p:cNvPr name="Group 7" id="7"/>
          <p:cNvGrpSpPr/>
          <p:nvPr/>
        </p:nvGrpSpPr>
        <p:grpSpPr>
          <a:xfrm rot="0">
            <a:off x="16324503" y="9241641"/>
            <a:ext cx="1963496" cy="589330"/>
            <a:chOff x="0" y="0"/>
            <a:chExt cx="2617994" cy="785774"/>
          </a:xfrm>
        </p:grpSpPr>
        <p:sp>
          <p:nvSpPr>
            <p:cNvPr name="Freeform 8" id="8"/>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9" id="9"/>
          <p:cNvGrpSpPr/>
          <p:nvPr/>
        </p:nvGrpSpPr>
        <p:grpSpPr>
          <a:xfrm rot="0">
            <a:off x="-19051" y="0"/>
            <a:ext cx="18288000" cy="1728216"/>
            <a:chOff x="0" y="0"/>
            <a:chExt cx="24384000" cy="2304288"/>
          </a:xfrm>
        </p:grpSpPr>
        <p:sp>
          <p:nvSpPr>
            <p:cNvPr name="Freeform 10" id="10"/>
            <p:cNvSpPr/>
            <p:nvPr/>
          </p:nvSpPr>
          <p:spPr>
            <a:xfrm flipH="false" flipV="false" rot="0">
              <a:off x="0" y="0"/>
              <a:ext cx="24384000" cy="2304288"/>
            </a:xfrm>
            <a:custGeom>
              <a:avLst/>
              <a:gdLst/>
              <a:ahLst/>
              <a:cxnLst/>
              <a:rect r="r" b="b" t="t" l="l"/>
              <a:pathLst>
                <a:path h="2304288" w="24384000">
                  <a:moveTo>
                    <a:pt x="0" y="0"/>
                  </a:moveTo>
                  <a:lnTo>
                    <a:pt x="24384000" y="0"/>
                  </a:lnTo>
                  <a:lnTo>
                    <a:pt x="24384000" y="2304288"/>
                  </a:lnTo>
                  <a:lnTo>
                    <a:pt x="0" y="2304288"/>
                  </a:lnTo>
                  <a:close/>
                </a:path>
              </a:pathLst>
            </a:custGeom>
            <a:solidFill>
              <a:srgbClr val="2D3A5F"/>
            </a:solidFill>
          </p:spPr>
        </p:sp>
      </p:grpSp>
      <p:sp>
        <p:nvSpPr>
          <p:cNvPr name="Freeform 11" id="11"/>
          <p:cNvSpPr/>
          <p:nvPr/>
        </p:nvSpPr>
        <p:spPr>
          <a:xfrm flipH="false" flipV="false" rot="0">
            <a:off x="2182950" y="2895060"/>
            <a:ext cx="13691289" cy="4496880"/>
          </a:xfrm>
          <a:custGeom>
            <a:avLst/>
            <a:gdLst/>
            <a:ahLst/>
            <a:cxnLst/>
            <a:rect r="r" b="b" t="t" l="l"/>
            <a:pathLst>
              <a:path h="4496880" w="13691289">
                <a:moveTo>
                  <a:pt x="0" y="0"/>
                </a:moveTo>
                <a:lnTo>
                  <a:pt x="13691289" y="0"/>
                </a:lnTo>
                <a:lnTo>
                  <a:pt x="13691289" y="4496880"/>
                </a:lnTo>
                <a:lnTo>
                  <a:pt x="0" y="4496880"/>
                </a:lnTo>
                <a:lnTo>
                  <a:pt x="0" y="0"/>
                </a:lnTo>
                <a:close/>
              </a:path>
            </a:pathLst>
          </a:custGeom>
          <a:blipFill>
            <a:blip r:embed="rId5"/>
            <a:stretch>
              <a:fillRect l="0" t="0" r="0" b="0"/>
            </a:stretch>
          </a:blipFill>
        </p:spPr>
      </p:sp>
      <p:sp>
        <p:nvSpPr>
          <p:cNvPr name="TextBox 12" id="12"/>
          <p:cNvSpPr txBox="true"/>
          <p:nvPr/>
        </p:nvSpPr>
        <p:spPr>
          <a:xfrm rot="0">
            <a:off x="16415944" y="9378176"/>
            <a:ext cx="1517332" cy="352425"/>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04</a:t>
            </a:r>
          </a:p>
        </p:txBody>
      </p:sp>
      <p:sp>
        <p:nvSpPr>
          <p:cNvPr name="TextBox 13" id="13"/>
          <p:cNvSpPr txBox="true"/>
          <p:nvPr/>
        </p:nvSpPr>
        <p:spPr>
          <a:xfrm rot="0">
            <a:off x="91440" y="595664"/>
            <a:ext cx="18105120" cy="780669"/>
          </a:xfrm>
          <a:prstGeom prst="rect">
            <a:avLst/>
          </a:prstGeom>
        </p:spPr>
        <p:txBody>
          <a:bodyPr anchor="t" rtlCol="false" tIns="0" lIns="0" bIns="0" rIns="0">
            <a:spAutoFit/>
          </a:bodyPr>
          <a:lstStyle/>
          <a:p>
            <a:pPr algn="ctr">
              <a:lnSpc>
                <a:spcPts val="6048"/>
              </a:lnSpc>
            </a:pPr>
            <a:r>
              <a:rPr lang="en-US" sz="5600" b="true">
                <a:solidFill>
                  <a:srgbClr val="FFFFFF"/>
                </a:solidFill>
                <a:latin typeface="Montserrat Bold"/>
                <a:ea typeface="Montserrat Bold"/>
                <a:cs typeface="Montserrat Bold"/>
                <a:sym typeface="Montserrat Bold"/>
              </a:rPr>
              <a:t>Looking Back at 2024: Key Achievements</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4210218"/>
            <a:ext cx="4967505" cy="1110915"/>
          </a:xfrm>
          <a:custGeom>
            <a:avLst/>
            <a:gdLst/>
            <a:ahLst/>
            <a:cxnLst/>
            <a:rect r="r" b="b" t="t" l="l"/>
            <a:pathLst>
              <a:path h="1110915" w="4967505">
                <a:moveTo>
                  <a:pt x="0" y="0"/>
                </a:moveTo>
                <a:lnTo>
                  <a:pt x="4967505" y="0"/>
                </a:lnTo>
                <a:lnTo>
                  <a:pt x="4967505"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4491607" y="1285875"/>
            <a:ext cx="9304787" cy="1710931"/>
          </a:xfrm>
          <a:prstGeom prst="rect">
            <a:avLst/>
          </a:prstGeom>
        </p:spPr>
        <p:txBody>
          <a:bodyPr anchor="t" rtlCol="false" tIns="0" lIns="0" bIns="0" rIns="0">
            <a:spAutoFit/>
          </a:bodyPr>
          <a:lstStyle/>
          <a:p>
            <a:pPr algn="ctr">
              <a:lnSpc>
                <a:spcPts val="12533"/>
              </a:lnSpc>
            </a:pPr>
            <a:r>
              <a:rPr lang="en-US" sz="12921">
                <a:solidFill>
                  <a:srgbClr val="2C3540"/>
                </a:solidFill>
                <a:latin typeface="Avallon Alt"/>
                <a:ea typeface="Avallon Alt"/>
                <a:cs typeface="Avallon Alt"/>
                <a:sym typeface="Avallon Alt"/>
              </a:rPr>
              <a:t>Brainstorm for 2025</a:t>
            </a:r>
          </a:p>
        </p:txBody>
      </p:sp>
      <p:sp>
        <p:nvSpPr>
          <p:cNvPr name="TextBox 6" id="6"/>
          <p:cNvSpPr txBox="true"/>
          <p:nvPr/>
        </p:nvSpPr>
        <p:spPr>
          <a:xfrm rot="0">
            <a:off x="1028700" y="5683190"/>
            <a:ext cx="4940664" cy="1942465"/>
          </a:xfrm>
          <a:prstGeom prst="rect">
            <a:avLst/>
          </a:prstGeom>
        </p:spPr>
        <p:txBody>
          <a:bodyPr anchor="t" rtlCol="false" tIns="0" lIns="0" bIns="0" rIns="0">
            <a:spAutoFit/>
          </a:bodyPr>
          <a:lstStyle/>
          <a:p>
            <a:pPr algn="just">
              <a:lnSpc>
                <a:spcPts val="2180"/>
              </a:lnSpc>
            </a:pPr>
            <a:r>
              <a:rPr lang="en-US" sz="2000" spc="-78">
                <a:solidFill>
                  <a:srgbClr val="2C3540"/>
                </a:solidFill>
                <a:latin typeface="Playpen Sans"/>
                <a:ea typeface="Playpen Sans"/>
                <a:cs typeface="Playpen Sans"/>
                <a:sym typeface="Playpen Sans"/>
              </a:rPr>
              <a:t>The ideas so far:</a:t>
            </a:r>
          </a:p>
          <a:p>
            <a:pPr algn="just">
              <a:lnSpc>
                <a:spcPts val="2180"/>
              </a:lnSpc>
            </a:pPr>
          </a:p>
          <a:p>
            <a:pPr algn="just" marL="431801" indent="-215900" lvl="1">
              <a:lnSpc>
                <a:spcPts val="2180"/>
              </a:lnSpc>
              <a:buAutoNum type="arabicPeriod" startAt="1"/>
            </a:pPr>
            <a:r>
              <a:rPr lang="en-US" sz="2000" spc="-78">
                <a:solidFill>
                  <a:srgbClr val="2C3540"/>
                </a:solidFill>
                <a:latin typeface="Playpen Sans"/>
                <a:ea typeface="Playpen Sans"/>
                <a:cs typeface="Playpen Sans"/>
                <a:sym typeface="Playpen Sans"/>
              </a:rPr>
              <a:t> Business Events Taskforce</a:t>
            </a:r>
          </a:p>
          <a:p>
            <a:pPr algn="just" marL="431801" indent="-215900" lvl="1">
              <a:lnSpc>
                <a:spcPts val="2180"/>
              </a:lnSpc>
              <a:buAutoNum type="arabicPeriod" startAt="1"/>
            </a:pPr>
            <a:r>
              <a:rPr lang="en-US" sz="2000" spc="-78">
                <a:solidFill>
                  <a:srgbClr val="2C3540"/>
                </a:solidFill>
                <a:latin typeface="Playpen Sans"/>
                <a:ea typeface="Playpen Sans"/>
                <a:cs typeface="Playpen Sans"/>
                <a:sym typeface="Playpen Sans"/>
              </a:rPr>
              <a:t> Partner Development working group</a:t>
            </a:r>
          </a:p>
          <a:p>
            <a:pPr algn="just" marL="431801" indent="-215900" lvl="1">
              <a:lnSpc>
                <a:spcPts val="2180"/>
              </a:lnSpc>
              <a:buAutoNum type="arabicPeriod" startAt="1"/>
            </a:pPr>
            <a:r>
              <a:rPr lang="en-US" sz="2000" spc="-78">
                <a:solidFill>
                  <a:srgbClr val="2C3540"/>
                </a:solidFill>
                <a:latin typeface="Playpen Sans"/>
                <a:ea typeface="Playpen Sans"/>
                <a:cs typeface="Playpen Sans"/>
                <a:sym typeface="Playpen Sans"/>
              </a:rPr>
              <a:t> IESF investments working group</a:t>
            </a:r>
          </a:p>
          <a:p>
            <a:pPr algn="just" marL="431801" indent="-215900" lvl="1">
              <a:lnSpc>
                <a:spcPts val="2180"/>
              </a:lnSpc>
              <a:buAutoNum type="arabicPeriod" startAt="1"/>
            </a:pPr>
            <a:r>
              <a:rPr lang="en-US" sz="2000" spc="-78">
                <a:solidFill>
                  <a:srgbClr val="2C3540"/>
                </a:solidFill>
                <a:latin typeface="Playpen Sans"/>
                <a:ea typeface="Playpen Sans"/>
                <a:cs typeface="Playpen Sans"/>
                <a:sym typeface="Playpen Sans"/>
              </a:rPr>
              <a:t> AI Act working group</a:t>
            </a:r>
          </a:p>
          <a:p>
            <a:pPr algn="just" marL="431801" indent="-215900" lvl="1">
              <a:lnSpc>
                <a:spcPts val="2180"/>
              </a:lnSpc>
              <a:spcBef>
                <a:spcPct val="0"/>
              </a:spcBef>
              <a:buAutoNum type="arabicPeriod" startAt="1"/>
            </a:pPr>
            <a:r>
              <a:rPr lang="en-US" sz="2000" spc="-78">
                <a:solidFill>
                  <a:srgbClr val="2C3540"/>
                </a:solidFill>
                <a:latin typeface="Playpen Sans"/>
                <a:ea typeface="Playpen Sans"/>
                <a:cs typeface="Playpen Sans"/>
                <a:sym typeface="Playpen Sans"/>
              </a:rPr>
              <a:t> Other suggestions</a:t>
            </a:r>
          </a:p>
        </p:txBody>
      </p:sp>
      <p:sp>
        <p:nvSpPr>
          <p:cNvPr name="TextBox 7" id="7"/>
          <p:cNvSpPr txBox="true"/>
          <p:nvPr/>
        </p:nvSpPr>
        <p:spPr>
          <a:xfrm rot="0">
            <a:off x="6673668" y="5683190"/>
            <a:ext cx="4940664" cy="1942465"/>
          </a:xfrm>
          <a:prstGeom prst="rect">
            <a:avLst/>
          </a:prstGeom>
        </p:spPr>
        <p:txBody>
          <a:bodyPr anchor="t" rtlCol="false" tIns="0" lIns="0" bIns="0" rIns="0">
            <a:spAutoFit/>
          </a:bodyPr>
          <a:lstStyle/>
          <a:p>
            <a:pPr algn="just" marL="0" indent="0" lvl="0">
              <a:lnSpc>
                <a:spcPts val="2180"/>
              </a:lnSpc>
              <a:spcBef>
                <a:spcPct val="0"/>
              </a:spcBef>
            </a:pPr>
            <a:r>
              <a:rPr lang="en-US" sz="2000" spc="-78">
                <a:solidFill>
                  <a:srgbClr val="2C3540"/>
                </a:solidFill>
                <a:latin typeface="Playpen Sans"/>
                <a:ea typeface="Playpen Sans"/>
                <a:cs typeface="Playpen Sans"/>
                <a:sym typeface="Playpen Sans"/>
              </a:rPr>
              <a:t>Each group</a:t>
            </a:r>
            <a:r>
              <a:rPr lang="en-US" sz="2000" spc="-78" strike="noStrike" u="none">
                <a:solidFill>
                  <a:srgbClr val="2C3540"/>
                </a:solidFill>
                <a:latin typeface="Playpen Sans"/>
                <a:ea typeface="Playpen Sans"/>
                <a:cs typeface="Playpen Sans"/>
                <a:sym typeface="Playpen Sans"/>
              </a:rPr>
              <a:t> presents their findings (5-7 minutes per group).</a:t>
            </a:r>
          </a:p>
          <a:p>
            <a:pPr algn="just" marL="0" indent="0" lvl="0">
              <a:lnSpc>
                <a:spcPts val="2180"/>
              </a:lnSpc>
              <a:spcBef>
                <a:spcPct val="0"/>
              </a:spcBef>
            </a:pPr>
          </a:p>
          <a:p>
            <a:pPr algn="just">
              <a:lnSpc>
                <a:spcPts val="2180"/>
              </a:lnSpc>
              <a:spcBef>
                <a:spcPct val="0"/>
              </a:spcBef>
            </a:pPr>
            <a:r>
              <a:rPr lang="en-US" sz="2000" spc="-78" strike="noStrike" u="none">
                <a:solidFill>
                  <a:srgbClr val="2C3540"/>
                </a:solidFill>
                <a:latin typeface="Playpen Sans"/>
                <a:ea typeface="Playpen Sans"/>
                <a:cs typeface="Playpen Sans"/>
                <a:sym typeface="Playpen Sans"/>
              </a:rPr>
              <a:t>Encourage other groups to build on these ideas by asking questions or adding suggestions.</a:t>
            </a:r>
          </a:p>
          <a:p>
            <a:pPr algn="just" marL="0" indent="0" lvl="0">
              <a:lnSpc>
                <a:spcPts val="2180"/>
              </a:lnSpc>
              <a:spcBef>
                <a:spcPct val="0"/>
              </a:spcBef>
            </a:pPr>
          </a:p>
        </p:txBody>
      </p:sp>
      <p:sp>
        <p:nvSpPr>
          <p:cNvPr name="TextBox 8" id="8"/>
          <p:cNvSpPr txBox="true"/>
          <p:nvPr/>
        </p:nvSpPr>
        <p:spPr>
          <a:xfrm rot="0">
            <a:off x="12318636" y="5683190"/>
            <a:ext cx="4940664" cy="1113790"/>
          </a:xfrm>
          <a:prstGeom prst="rect">
            <a:avLst/>
          </a:prstGeom>
        </p:spPr>
        <p:txBody>
          <a:bodyPr anchor="t" rtlCol="false" tIns="0" lIns="0" bIns="0" rIns="0">
            <a:spAutoFit/>
          </a:bodyPr>
          <a:lstStyle/>
          <a:p>
            <a:pPr algn="just">
              <a:lnSpc>
                <a:spcPts val="2180"/>
              </a:lnSpc>
              <a:spcBef>
                <a:spcPct val="0"/>
              </a:spcBef>
            </a:pPr>
            <a:r>
              <a:rPr lang="en-US" sz="2000" spc="-78" strike="noStrike" u="none">
                <a:solidFill>
                  <a:srgbClr val="2C3540"/>
                </a:solidFill>
                <a:latin typeface="Playpen Sans"/>
                <a:ea typeface="Playpen Sans"/>
                <a:cs typeface="Playpen Sans"/>
                <a:sym typeface="Playpen Sans"/>
              </a:rPr>
              <a:t>Each participant can vote on the most impactful ideas for both internal and external development.</a:t>
            </a:r>
          </a:p>
          <a:p>
            <a:pPr algn="just" marL="0" indent="0" lvl="0">
              <a:lnSpc>
                <a:spcPts val="2180"/>
              </a:lnSpc>
              <a:spcBef>
                <a:spcPct val="0"/>
              </a:spcBef>
            </a:pPr>
          </a:p>
        </p:txBody>
      </p:sp>
      <p:sp>
        <p:nvSpPr>
          <p:cNvPr name="TextBox 9" id="9"/>
          <p:cNvSpPr txBox="true"/>
          <p:nvPr/>
        </p:nvSpPr>
        <p:spPr>
          <a:xfrm rot="0">
            <a:off x="1700222" y="4794250"/>
            <a:ext cx="3624461"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Select themes &amp; ideas</a:t>
            </a:r>
          </a:p>
        </p:txBody>
      </p:sp>
      <p:sp>
        <p:nvSpPr>
          <p:cNvPr name="Freeform 10" id="10"/>
          <p:cNvSpPr/>
          <p:nvPr/>
        </p:nvSpPr>
        <p:spPr>
          <a:xfrm flipH="false" flipV="false" rot="0">
            <a:off x="6660248" y="4210218"/>
            <a:ext cx="4967505" cy="1110915"/>
          </a:xfrm>
          <a:custGeom>
            <a:avLst/>
            <a:gdLst/>
            <a:ahLst/>
            <a:cxnLst/>
            <a:rect r="r" b="b" t="t" l="l"/>
            <a:pathLst>
              <a:path h="1110915" w="4967505">
                <a:moveTo>
                  <a:pt x="0" y="0"/>
                </a:moveTo>
                <a:lnTo>
                  <a:pt x="4967504" y="0"/>
                </a:lnTo>
                <a:lnTo>
                  <a:pt x="4967504"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7494733" y="4794250"/>
            <a:ext cx="3298535"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(Group) Brainstorm</a:t>
            </a:r>
          </a:p>
        </p:txBody>
      </p:sp>
      <p:sp>
        <p:nvSpPr>
          <p:cNvPr name="Freeform 12" id="12"/>
          <p:cNvSpPr/>
          <p:nvPr/>
        </p:nvSpPr>
        <p:spPr>
          <a:xfrm flipH="false" flipV="false" rot="0">
            <a:off x="12291795" y="4210218"/>
            <a:ext cx="4967505" cy="1110915"/>
          </a:xfrm>
          <a:custGeom>
            <a:avLst/>
            <a:gdLst/>
            <a:ahLst/>
            <a:cxnLst/>
            <a:rect r="r" b="b" t="t" l="l"/>
            <a:pathLst>
              <a:path h="1110915" w="4967505">
                <a:moveTo>
                  <a:pt x="0" y="0"/>
                </a:moveTo>
                <a:lnTo>
                  <a:pt x="4967505" y="0"/>
                </a:lnTo>
                <a:lnTo>
                  <a:pt x="4967505"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3126280" y="4794250"/>
            <a:ext cx="3298535"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Voting/Ranking</a:t>
            </a:r>
          </a:p>
        </p:txBody>
      </p:sp>
      <p:sp>
        <p:nvSpPr>
          <p:cNvPr name="Freeform 14" id="14"/>
          <p:cNvSpPr/>
          <p:nvPr/>
        </p:nvSpPr>
        <p:spPr>
          <a:xfrm flipH="false" flipV="false" rot="0">
            <a:off x="0"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1117948" y="9111996"/>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7494733"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14989465"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3657600" y="9016305"/>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3802748" y="8920613"/>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482738" y="9132720"/>
            <a:ext cx="1700212" cy="846294"/>
          </a:xfrm>
          <a:custGeom>
            <a:avLst/>
            <a:gdLst/>
            <a:ahLst/>
            <a:cxnLst/>
            <a:rect r="r" b="b" t="t" l="l"/>
            <a:pathLst>
              <a:path h="846294" w="1700212">
                <a:moveTo>
                  <a:pt x="0" y="0"/>
                </a:moveTo>
                <a:lnTo>
                  <a:pt x="1700212" y="0"/>
                </a:lnTo>
                <a:lnTo>
                  <a:pt x="1700212" y="846294"/>
                </a:lnTo>
                <a:lnTo>
                  <a:pt x="0" y="846294"/>
                </a:lnTo>
                <a:lnTo>
                  <a:pt x="0" y="0"/>
                </a:lnTo>
                <a:close/>
              </a:path>
            </a:pathLst>
          </a:custGeom>
          <a:blipFill>
            <a:blip r:embed="rId9"/>
            <a:stretch>
              <a:fillRect l="0" t="-117" r="0" b="-117"/>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4210218"/>
            <a:ext cx="4967505" cy="1110915"/>
          </a:xfrm>
          <a:custGeom>
            <a:avLst/>
            <a:gdLst/>
            <a:ahLst/>
            <a:cxnLst/>
            <a:rect r="r" b="b" t="t" l="l"/>
            <a:pathLst>
              <a:path h="1110915" w="4967505">
                <a:moveTo>
                  <a:pt x="0" y="0"/>
                </a:moveTo>
                <a:lnTo>
                  <a:pt x="4967505" y="0"/>
                </a:lnTo>
                <a:lnTo>
                  <a:pt x="4967505"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4491607" y="1276350"/>
            <a:ext cx="9304787" cy="1639180"/>
          </a:xfrm>
          <a:prstGeom prst="rect">
            <a:avLst/>
          </a:prstGeom>
        </p:spPr>
        <p:txBody>
          <a:bodyPr anchor="t" rtlCol="false" tIns="0" lIns="0" bIns="0" rIns="0">
            <a:spAutoFit/>
          </a:bodyPr>
          <a:lstStyle/>
          <a:p>
            <a:pPr algn="ctr">
              <a:lnSpc>
                <a:spcPts val="12048"/>
              </a:lnSpc>
            </a:pPr>
            <a:r>
              <a:rPr lang="en-US" sz="12421">
                <a:solidFill>
                  <a:srgbClr val="2C3540"/>
                </a:solidFill>
                <a:latin typeface="Avallon Alt"/>
                <a:ea typeface="Avallon Alt"/>
                <a:cs typeface="Avallon Alt"/>
                <a:sym typeface="Avallon Alt"/>
              </a:rPr>
              <a:t>Selecting top 3 ideas</a:t>
            </a:r>
          </a:p>
        </p:txBody>
      </p:sp>
      <p:sp>
        <p:nvSpPr>
          <p:cNvPr name="TextBox 6" id="6"/>
          <p:cNvSpPr txBox="true"/>
          <p:nvPr/>
        </p:nvSpPr>
        <p:spPr>
          <a:xfrm rot="0">
            <a:off x="1028700" y="5683190"/>
            <a:ext cx="4940664" cy="285115"/>
          </a:xfrm>
          <a:prstGeom prst="rect">
            <a:avLst/>
          </a:prstGeom>
        </p:spPr>
        <p:txBody>
          <a:bodyPr anchor="t" rtlCol="false" tIns="0" lIns="0" bIns="0" rIns="0">
            <a:spAutoFit/>
          </a:bodyPr>
          <a:lstStyle/>
          <a:p>
            <a:pPr algn="just" marL="0" indent="0" lvl="0">
              <a:lnSpc>
                <a:spcPts val="2180"/>
              </a:lnSpc>
              <a:spcBef>
                <a:spcPct val="0"/>
              </a:spcBef>
            </a:pPr>
            <a:r>
              <a:rPr lang="en-US" sz="2000" spc="-78">
                <a:solidFill>
                  <a:srgbClr val="2C3540"/>
                </a:solidFill>
                <a:latin typeface="Playpen Sans"/>
                <a:ea typeface="Playpen Sans"/>
                <a:cs typeface="Playpen Sans"/>
                <a:sym typeface="Playpen Sans"/>
              </a:rPr>
              <a:t>Additional information</a:t>
            </a:r>
          </a:p>
        </p:txBody>
      </p:sp>
      <p:sp>
        <p:nvSpPr>
          <p:cNvPr name="TextBox 7" id="7"/>
          <p:cNvSpPr txBox="true"/>
          <p:nvPr/>
        </p:nvSpPr>
        <p:spPr>
          <a:xfrm rot="0">
            <a:off x="6673668" y="5683190"/>
            <a:ext cx="4940664" cy="285115"/>
          </a:xfrm>
          <a:prstGeom prst="rect">
            <a:avLst/>
          </a:prstGeom>
        </p:spPr>
        <p:txBody>
          <a:bodyPr anchor="t" rtlCol="false" tIns="0" lIns="0" bIns="0" rIns="0">
            <a:spAutoFit/>
          </a:bodyPr>
          <a:lstStyle/>
          <a:p>
            <a:pPr algn="just" marL="0" indent="0" lvl="0">
              <a:lnSpc>
                <a:spcPts val="2180"/>
              </a:lnSpc>
              <a:spcBef>
                <a:spcPct val="0"/>
              </a:spcBef>
            </a:pPr>
            <a:r>
              <a:rPr lang="en-US" sz="2000" spc="-78">
                <a:solidFill>
                  <a:srgbClr val="2C3540"/>
                </a:solidFill>
                <a:latin typeface="Playpen Sans"/>
                <a:ea typeface="Playpen Sans"/>
                <a:cs typeface="Playpen Sans"/>
                <a:sym typeface="Playpen Sans"/>
              </a:rPr>
              <a:t>Additional information</a:t>
            </a:r>
          </a:p>
        </p:txBody>
      </p:sp>
      <p:sp>
        <p:nvSpPr>
          <p:cNvPr name="TextBox 8" id="8"/>
          <p:cNvSpPr txBox="true"/>
          <p:nvPr/>
        </p:nvSpPr>
        <p:spPr>
          <a:xfrm rot="0">
            <a:off x="12318636" y="5683190"/>
            <a:ext cx="4940664" cy="285115"/>
          </a:xfrm>
          <a:prstGeom prst="rect">
            <a:avLst/>
          </a:prstGeom>
        </p:spPr>
        <p:txBody>
          <a:bodyPr anchor="t" rtlCol="false" tIns="0" lIns="0" bIns="0" rIns="0">
            <a:spAutoFit/>
          </a:bodyPr>
          <a:lstStyle/>
          <a:p>
            <a:pPr algn="just" marL="0" indent="0" lvl="0">
              <a:lnSpc>
                <a:spcPts val="2180"/>
              </a:lnSpc>
              <a:spcBef>
                <a:spcPct val="0"/>
              </a:spcBef>
            </a:pPr>
            <a:r>
              <a:rPr lang="en-US" sz="2000" spc="-78">
                <a:solidFill>
                  <a:srgbClr val="2C3540"/>
                </a:solidFill>
                <a:latin typeface="Playpen Sans"/>
                <a:ea typeface="Playpen Sans"/>
                <a:cs typeface="Playpen Sans"/>
                <a:sym typeface="Playpen Sans"/>
              </a:rPr>
              <a:t>Additional information</a:t>
            </a:r>
          </a:p>
        </p:txBody>
      </p:sp>
      <p:sp>
        <p:nvSpPr>
          <p:cNvPr name="TextBox 9" id="9"/>
          <p:cNvSpPr txBox="true"/>
          <p:nvPr/>
        </p:nvSpPr>
        <p:spPr>
          <a:xfrm rot="0">
            <a:off x="1863185" y="4794250"/>
            <a:ext cx="3298535"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Topic 1</a:t>
            </a:r>
          </a:p>
        </p:txBody>
      </p:sp>
      <p:sp>
        <p:nvSpPr>
          <p:cNvPr name="Freeform 10" id="10"/>
          <p:cNvSpPr/>
          <p:nvPr/>
        </p:nvSpPr>
        <p:spPr>
          <a:xfrm flipH="false" flipV="false" rot="0">
            <a:off x="6660248" y="4210218"/>
            <a:ext cx="4967505" cy="1110915"/>
          </a:xfrm>
          <a:custGeom>
            <a:avLst/>
            <a:gdLst/>
            <a:ahLst/>
            <a:cxnLst/>
            <a:rect r="r" b="b" t="t" l="l"/>
            <a:pathLst>
              <a:path h="1110915" w="4967505">
                <a:moveTo>
                  <a:pt x="0" y="0"/>
                </a:moveTo>
                <a:lnTo>
                  <a:pt x="4967504" y="0"/>
                </a:lnTo>
                <a:lnTo>
                  <a:pt x="4967504"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7494733" y="4794250"/>
            <a:ext cx="3298535"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Topic 2</a:t>
            </a:r>
          </a:p>
        </p:txBody>
      </p:sp>
      <p:sp>
        <p:nvSpPr>
          <p:cNvPr name="Freeform 12" id="12"/>
          <p:cNvSpPr/>
          <p:nvPr/>
        </p:nvSpPr>
        <p:spPr>
          <a:xfrm flipH="false" flipV="false" rot="0">
            <a:off x="12291795" y="4210218"/>
            <a:ext cx="4967505" cy="1110915"/>
          </a:xfrm>
          <a:custGeom>
            <a:avLst/>
            <a:gdLst/>
            <a:ahLst/>
            <a:cxnLst/>
            <a:rect r="r" b="b" t="t" l="l"/>
            <a:pathLst>
              <a:path h="1110915" w="4967505">
                <a:moveTo>
                  <a:pt x="0" y="0"/>
                </a:moveTo>
                <a:lnTo>
                  <a:pt x="4967505" y="0"/>
                </a:lnTo>
                <a:lnTo>
                  <a:pt x="4967505" y="1110914"/>
                </a:lnTo>
                <a:lnTo>
                  <a:pt x="0" y="111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3126280" y="4794250"/>
            <a:ext cx="3298535" cy="349250"/>
          </a:xfrm>
          <a:prstGeom prst="rect">
            <a:avLst/>
          </a:prstGeom>
        </p:spPr>
        <p:txBody>
          <a:bodyPr anchor="t" rtlCol="false" tIns="0" lIns="0" bIns="0" rIns="0">
            <a:spAutoFit/>
          </a:bodyPr>
          <a:lstStyle/>
          <a:p>
            <a:pPr algn="ctr" marL="0" indent="0" lvl="0">
              <a:lnSpc>
                <a:spcPts val="2724"/>
              </a:lnSpc>
              <a:spcBef>
                <a:spcPct val="0"/>
              </a:spcBef>
            </a:pPr>
            <a:r>
              <a:rPr lang="en-US" b="true" sz="2499" spc="-97">
                <a:solidFill>
                  <a:srgbClr val="2C3540"/>
                </a:solidFill>
                <a:latin typeface="Playpen Sans Bold"/>
                <a:ea typeface="Playpen Sans Bold"/>
                <a:cs typeface="Playpen Sans Bold"/>
                <a:sym typeface="Playpen Sans Bold"/>
              </a:rPr>
              <a:t>Topic 3</a:t>
            </a:r>
          </a:p>
        </p:txBody>
      </p:sp>
      <p:sp>
        <p:nvSpPr>
          <p:cNvPr name="Freeform 14" id="14"/>
          <p:cNvSpPr/>
          <p:nvPr/>
        </p:nvSpPr>
        <p:spPr>
          <a:xfrm flipH="false" flipV="false" rot="0">
            <a:off x="0"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1117948" y="9111996"/>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7494733"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14989465" y="393192"/>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3657600" y="9016305"/>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3802748" y="8920613"/>
            <a:ext cx="7315200" cy="292608"/>
          </a:xfrm>
          <a:custGeom>
            <a:avLst/>
            <a:gdLst/>
            <a:ahLst/>
            <a:cxnLst/>
            <a:rect r="r" b="b" t="t" l="l"/>
            <a:pathLst>
              <a:path h="292608" w="7315200">
                <a:moveTo>
                  <a:pt x="0" y="0"/>
                </a:moveTo>
                <a:lnTo>
                  <a:pt x="7315200" y="0"/>
                </a:lnTo>
                <a:lnTo>
                  <a:pt x="7315200" y="292608"/>
                </a:lnTo>
                <a:lnTo>
                  <a:pt x="0" y="292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482738" y="9132720"/>
            <a:ext cx="1700212" cy="846294"/>
          </a:xfrm>
          <a:custGeom>
            <a:avLst/>
            <a:gdLst/>
            <a:ahLst/>
            <a:cxnLst/>
            <a:rect r="r" b="b" t="t" l="l"/>
            <a:pathLst>
              <a:path h="846294" w="1700212">
                <a:moveTo>
                  <a:pt x="0" y="0"/>
                </a:moveTo>
                <a:lnTo>
                  <a:pt x="1700212" y="0"/>
                </a:lnTo>
                <a:lnTo>
                  <a:pt x="1700212" y="846294"/>
                </a:lnTo>
                <a:lnTo>
                  <a:pt x="0" y="846294"/>
                </a:lnTo>
                <a:lnTo>
                  <a:pt x="0" y="0"/>
                </a:lnTo>
                <a:close/>
              </a:path>
            </a:pathLst>
          </a:custGeom>
          <a:blipFill>
            <a:blip r:embed="rId9"/>
            <a:stretch>
              <a:fillRect l="0" t="-117" r="0" b="-117"/>
            </a:stretch>
          </a:blipFill>
        </p:spPr>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455590" y="-4456090"/>
            <a:ext cx="19199180" cy="19199180"/>
          </a:xfrm>
          <a:custGeom>
            <a:avLst/>
            <a:gdLst/>
            <a:ahLst/>
            <a:cxnLst/>
            <a:rect r="r" b="b" t="t" l="l"/>
            <a:pathLst>
              <a:path h="19199180" w="19199180">
                <a:moveTo>
                  <a:pt x="0" y="0"/>
                </a:moveTo>
                <a:lnTo>
                  <a:pt x="19199180" y="0"/>
                </a:lnTo>
                <a:lnTo>
                  <a:pt x="19199180" y="19199180"/>
                </a:lnTo>
                <a:lnTo>
                  <a:pt x="0" y="1919918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144000" y="1103540"/>
            <a:ext cx="4910309" cy="4392494"/>
          </a:xfrm>
          <a:custGeom>
            <a:avLst/>
            <a:gdLst/>
            <a:ahLst/>
            <a:cxnLst/>
            <a:rect r="r" b="b" t="t" l="l"/>
            <a:pathLst>
              <a:path h="4392494" w="4910309">
                <a:moveTo>
                  <a:pt x="0" y="0"/>
                </a:moveTo>
                <a:lnTo>
                  <a:pt x="4910309" y="0"/>
                </a:lnTo>
                <a:lnTo>
                  <a:pt x="4910309" y="4392495"/>
                </a:lnTo>
                <a:lnTo>
                  <a:pt x="0" y="43924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348991" y="4790965"/>
            <a:ext cx="4910309" cy="4392494"/>
          </a:xfrm>
          <a:custGeom>
            <a:avLst/>
            <a:gdLst/>
            <a:ahLst/>
            <a:cxnLst/>
            <a:rect r="r" b="b" t="t" l="l"/>
            <a:pathLst>
              <a:path h="4392494" w="4910309">
                <a:moveTo>
                  <a:pt x="0" y="0"/>
                </a:moveTo>
                <a:lnTo>
                  <a:pt x="4910309" y="0"/>
                </a:lnTo>
                <a:lnTo>
                  <a:pt x="4910309" y="4392495"/>
                </a:lnTo>
                <a:lnTo>
                  <a:pt x="0" y="43924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8700" y="7162172"/>
            <a:ext cx="5315862" cy="444599"/>
          </a:xfrm>
          <a:custGeom>
            <a:avLst/>
            <a:gdLst/>
            <a:ahLst/>
            <a:cxnLst/>
            <a:rect r="r" b="b" t="t" l="l"/>
            <a:pathLst>
              <a:path h="444599" w="5315862">
                <a:moveTo>
                  <a:pt x="0" y="0"/>
                </a:moveTo>
                <a:lnTo>
                  <a:pt x="5315862" y="0"/>
                </a:lnTo>
                <a:lnTo>
                  <a:pt x="5315862" y="444599"/>
                </a:lnTo>
                <a:lnTo>
                  <a:pt x="0" y="4445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463102" y="8009818"/>
            <a:ext cx="3885889" cy="586416"/>
          </a:xfrm>
          <a:custGeom>
            <a:avLst/>
            <a:gdLst/>
            <a:ahLst/>
            <a:cxnLst/>
            <a:rect r="r" b="b" t="t" l="l"/>
            <a:pathLst>
              <a:path h="586416" w="3885889">
                <a:moveTo>
                  <a:pt x="0" y="0"/>
                </a:moveTo>
                <a:lnTo>
                  <a:pt x="3885889" y="0"/>
                </a:lnTo>
                <a:lnTo>
                  <a:pt x="3885889" y="586416"/>
                </a:lnTo>
                <a:lnTo>
                  <a:pt x="0" y="5864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1028700" y="3327605"/>
            <a:ext cx="7795665" cy="2041115"/>
          </a:xfrm>
          <a:prstGeom prst="rect">
            <a:avLst/>
          </a:prstGeom>
        </p:spPr>
        <p:txBody>
          <a:bodyPr anchor="t" rtlCol="false" tIns="0" lIns="0" bIns="0" rIns="0">
            <a:spAutoFit/>
          </a:bodyPr>
          <a:lstStyle/>
          <a:p>
            <a:pPr algn="l">
              <a:lnSpc>
                <a:spcPts val="14958"/>
              </a:lnSpc>
            </a:pPr>
            <a:r>
              <a:rPr lang="en-US" sz="15420">
                <a:solidFill>
                  <a:srgbClr val="2C3540"/>
                </a:solidFill>
                <a:latin typeface="Avallon Alt"/>
                <a:ea typeface="Avallon Alt"/>
                <a:cs typeface="Avallon Alt"/>
                <a:sym typeface="Avallon Alt"/>
              </a:rPr>
              <a:t>Next steps</a:t>
            </a:r>
          </a:p>
        </p:txBody>
      </p:sp>
      <p:sp>
        <p:nvSpPr>
          <p:cNvPr name="TextBox 9" id="9"/>
          <p:cNvSpPr txBox="true"/>
          <p:nvPr/>
        </p:nvSpPr>
        <p:spPr>
          <a:xfrm rot="0">
            <a:off x="9717957" y="2622144"/>
            <a:ext cx="3766609" cy="1573619"/>
          </a:xfrm>
          <a:prstGeom prst="rect">
            <a:avLst/>
          </a:prstGeom>
        </p:spPr>
        <p:txBody>
          <a:bodyPr anchor="t" rtlCol="false" tIns="0" lIns="0" bIns="0" rIns="0">
            <a:spAutoFit/>
          </a:bodyPr>
          <a:lstStyle/>
          <a:p>
            <a:pPr algn="ctr" marL="0" indent="0" lvl="0">
              <a:lnSpc>
                <a:spcPts val="3128"/>
              </a:lnSpc>
              <a:spcBef>
                <a:spcPct val="0"/>
              </a:spcBef>
            </a:pPr>
            <a:r>
              <a:rPr lang="en-US" sz="2869" spc="-111">
                <a:solidFill>
                  <a:srgbClr val="2C3540"/>
                </a:solidFill>
                <a:latin typeface="Playpen Sans"/>
                <a:ea typeface="Playpen Sans"/>
                <a:cs typeface="Playpen Sans"/>
                <a:sym typeface="Playpen Sans"/>
              </a:rPr>
              <a:t>Form task forces or working groups to explore the highest-priority ideas</a:t>
            </a:r>
          </a:p>
        </p:txBody>
      </p:sp>
      <p:sp>
        <p:nvSpPr>
          <p:cNvPr name="TextBox 10" id="10"/>
          <p:cNvSpPr txBox="true"/>
          <p:nvPr/>
        </p:nvSpPr>
        <p:spPr>
          <a:xfrm rot="0">
            <a:off x="12920841" y="6396229"/>
            <a:ext cx="3766609" cy="1573619"/>
          </a:xfrm>
          <a:prstGeom prst="rect">
            <a:avLst/>
          </a:prstGeom>
        </p:spPr>
        <p:txBody>
          <a:bodyPr anchor="t" rtlCol="false" tIns="0" lIns="0" bIns="0" rIns="0">
            <a:spAutoFit/>
          </a:bodyPr>
          <a:lstStyle/>
          <a:p>
            <a:pPr algn="ctr" marL="0" indent="0" lvl="0">
              <a:lnSpc>
                <a:spcPts val="3128"/>
              </a:lnSpc>
              <a:spcBef>
                <a:spcPct val="0"/>
              </a:spcBef>
            </a:pPr>
            <a:r>
              <a:rPr lang="en-US" sz="2869" spc="-111">
                <a:solidFill>
                  <a:srgbClr val="2C3540"/>
                </a:solidFill>
                <a:latin typeface="Playpen Sans"/>
                <a:ea typeface="Playpen Sans"/>
                <a:cs typeface="Playpen Sans"/>
                <a:sym typeface="Playpen Sans"/>
              </a:rPr>
              <a:t>Set timelines for follow-up discussions and implementation plans.</a:t>
            </a:r>
          </a:p>
        </p:txBody>
      </p:sp>
      <p:sp>
        <p:nvSpPr>
          <p:cNvPr name="Freeform 11" id="11"/>
          <p:cNvSpPr/>
          <p:nvPr/>
        </p:nvSpPr>
        <p:spPr>
          <a:xfrm flipH="true" flipV="false" rot="0">
            <a:off x="14378159" y="2436389"/>
            <a:ext cx="3885889" cy="586416"/>
          </a:xfrm>
          <a:custGeom>
            <a:avLst/>
            <a:gdLst/>
            <a:ahLst/>
            <a:cxnLst/>
            <a:rect r="r" b="b" t="t" l="l"/>
            <a:pathLst>
              <a:path h="586416" w="3885889">
                <a:moveTo>
                  <a:pt x="3885889" y="0"/>
                </a:moveTo>
                <a:lnTo>
                  <a:pt x="0" y="0"/>
                </a:lnTo>
                <a:lnTo>
                  <a:pt x="0" y="586416"/>
                </a:lnTo>
                <a:lnTo>
                  <a:pt x="3885889" y="586416"/>
                </a:lnTo>
                <a:lnTo>
                  <a:pt x="388588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482738" y="9132720"/>
            <a:ext cx="1700212" cy="846294"/>
          </a:xfrm>
          <a:custGeom>
            <a:avLst/>
            <a:gdLst/>
            <a:ahLst/>
            <a:cxnLst/>
            <a:rect r="r" b="b" t="t" l="l"/>
            <a:pathLst>
              <a:path h="846294" w="1700212">
                <a:moveTo>
                  <a:pt x="0" y="0"/>
                </a:moveTo>
                <a:lnTo>
                  <a:pt x="1700212" y="0"/>
                </a:lnTo>
                <a:lnTo>
                  <a:pt x="1700212" y="846294"/>
                </a:lnTo>
                <a:lnTo>
                  <a:pt x="0" y="846294"/>
                </a:lnTo>
                <a:lnTo>
                  <a:pt x="0" y="0"/>
                </a:lnTo>
                <a:close/>
              </a:path>
            </a:pathLst>
          </a:custGeom>
          <a:blipFill>
            <a:blip r:embed="rId11"/>
            <a:stretch>
              <a:fillRect l="0" t="-117" r="0" b="-117"/>
            </a:stretch>
          </a:blipFill>
        </p:spPr>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615848" y="7301149"/>
            <a:ext cx="1528152" cy="1519817"/>
          </a:xfrm>
          <a:custGeom>
            <a:avLst/>
            <a:gdLst/>
            <a:ahLst/>
            <a:cxnLst/>
            <a:rect r="r" b="b" t="t" l="l"/>
            <a:pathLst>
              <a:path h="1519817" w="1528152">
                <a:moveTo>
                  <a:pt x="0" y="0"/>
                </a:moveTo>
                <a:lnTo>
                  <a:pt x="1528152" y="0"/>
                </a:lnTo>
                <a:lnTo>
                  <a:pt x="1528152" y="1519817"/>
                </a:lnTo>
                <a:lnTo>
                  <a:pt x="0" y="15198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60000">
            <a:off x="553195" y="5414281"/>
            <a:ext cx="9326898" cy="1390613"/>
          </a:xfrm>
          <a:prstGeom prst="rect">
            <a:avLst/>
          </a:prstGeom>
        </p:spPr>
        <p:txBody>
          <a:bodyPr anchor="t" rtlCol="false" tIns="0" lIns="0" bIns="0" rIns="0">
            <a:spAutoFit/>
          </a:bodyPr>
          <a:lstStyle/>
          <a:p>
            <a:pPr algn="l">
              <a:lnSpc>
                <a:spcPts val="5519"/>
              </a:lnSpc>
            </a:pPr>
            <a:r>
              <a:rPr lang="en-US" sz="4599" b="true">
                <a:solidFill>
                  <a:srgbClr val="2D3A5F"/>
                </a:solidFill>
                <a:latin typeface="Montserrat Bold"/>
                <a:ea typeface="Montserrat Bold"/>
                <a:cs typeface="Montserrat Bold"/>
                <a:sym typeface="Montserrat Bold"/>
              </a:rPr>
              <a:t>IESF</a:t>
            </a:r>
          </a:p>
          <a:p>
            <a:pPr algn="l">
              <a:lnSpc>
                <a:spcPts val="5519"/>
              </a:lnSpc>
            </a:pPr>
            <a:r>
              <a:rPr lang="en-US" sz="4599">
                <a:solidFill>
                  <a:srgbClr val="2D3A5F"/>
                </a:solidFill>
                <a:latin typeface="Montserrat"/>
                <a:ea typeface="Montserrat"/>
                <a:cs typeface="Montserrat"/>
                <a:sym typeface="Montserrat"/>
              </a:rPr>
              <a:t>AWARDS 2024</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1722" y="0"/>
            <a:ext cx="2360553" cy="8812252"/>
            <a:chOff x="0" y="0"/>
            <a:chExt cx="3147404" cy="11749670"/>
          </a:xfrm>
        </p:grpSpPr>
        <p:sp>
          <p:nvSpPr>
            <p:cNvPr name="Freeform 6" id="6"/>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grpSp>
        <p:nvGrpSpPr>
          <p:cNvPr name="Group 7" id="7"/>
          <p:cNvGrpSpPr/>
          <p:nvPr/>
        </p:nvGrpSpPr>
        <p:grpSpPr>
          <a:xfrm rot="0">
            <a:off x="13978543" y="9241641"/>
            <a:ext cx="4309455" cy="589330"/>
            <a:chOff x="0" y="0"/>
            <a:chExt cx="5745940" cy="785774"/>
          </a:xfrm>
        </p:grpSpPr>
        <p:grpSp>
          <p:nvGrpSpPr>
            <p:cNvPr name="Group 8" id="8"/>
            <p:cNvGrpSpPr/>
            <p:nvPr/>
          </p:nvGrpSpPr>
          <p:grpSpPr>
            <a:xfrm rot="0">
              <a:off x="0" y="0"/>
              <a:ext cx="5745940" cy="785774"/>
              <a:chOff x="0" y="0"/>
              <a:chExt cx="5745940" cy="785774"/>
            </a:xfrm>
          </p:grpSpPr>
          <p:sp>
            <p:nvSpPr>
              <p:cNvPr name="Freeform 9" id="9"/>
              <p:cNvSpPr/>
              <p:nvPr/>
            </p:nvSpPr>
            <p:spPr>
              <a:xfrm flipH="false" flipV="false" rot="0">
                <a:off x="0" y="0"/>
                <a:ext cx="5745905" cy="785749"/>
              </a:xfrm>
              <a:custGeom>
                <a:avLst/>
                <a:gdLst/>
                <a:ahLst/>
                <a:cxnLst/>
                <a:rect r="r" b="b" t="t" l="l"/>
                <a:pathLst>
                  <a:path h="785749" w="5745905">
                    <a:moveTo>
                      <a:pt x="0" y="0"/>
                    </a:moveTo>
                    <a:lnTo>
                      <a:pt x="5745905" y="0"/>
                    </a:lnTo>
                    <a:lnTo>
                      <a:pt x="5745905" y="785749"/>
                    </a:lnTo>
                    <a:lnTo>
                      <a:pt x="0" y="785749"/>
                    </a:lnTo>
                    <a:close/>
                  </a:path>
                </a:pathLst>
              </a:custGeom>
              <a:solidFill>
                <a:srgbClr val="5C77B9"/>
              </a:solidFill>
            </p:spPr>
          </p:sp>
        </p:grpSp>
        <p:sp>
          <p:nvSpPr>
            <p:cNvPr name="TextBox 10" id="10"/>
            <p:cNvSpPr txBox="true"/>
            <p:nvPr/>
          </p:nvSpPr>
          <p:spPr>
            <a:xfrm rot="0">
              <a:off x="0" y="178884"/>
              <a:ext cx="5241852" cy="473050"/>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AMSTERDAM 2024</a:t>
              </a:r>
            </a:p>
          </p:txBody>
        </p:sp>
      </p:grpSp>
      <p:grpSp>
        <p:nvGrpSpPr>
          <p:cNvPr name="Group 11" id="11"/>
          <p:cNvGrpSpPr/>
          <p:nvPr/>
        </p:nvGrpSpPr>
        <p:grpSpPr>
          <a:xfrm rot="0">
            <a:off x="5827316" y="5143500"/>
            <a:ext cx="3086100" cy="2873275"/>
            <a:chOff x="0" y="0"/>
            <a:chExt cx="812800" cy="756747"/>
          </a:xfrm>
        </p:grpSpPr>
        <p:sp>
          <p:nvSpPr>
            <p:cNvPr name="Freeform 12" id="12"/>
            <p:cNvSpPr/>
            <p:nvPr/>
          </p:nvSpPr>
          <p:spPr>
            <a:xfrm flipH="false" flipV="false" rot="0">
              <a:off x="0" y="0"/>
              <a:ext cx="812800" cy="756747"/>
            </a:xfrm>
            <a:custGeom>
              <a:avLst/>
              <a:gdLst/>
              <a:ahLst/>
              <a:cxnLst/>
              <a:rect r="r" b="b" t="t" l="l"/>
              <a:pathLst>
                <a:path h="756747" w="812800">
                  <a:moveTo>
                    <a:pt x="127941" y="0"/>
                  </a:moveTo>
                  <a:lnTo>
                    <a:pt x="684859" y="0"/>
                  </a:lnTo>
                  <a:cubicBezTo>
                    <a:pt x="718791" y="0"/>
                    <a:pt x="751333" y="13479"/>
                    <a:pt x="775327" y="37473"/>
                  </a:cubicBezTo>
                  <a:cubicBezTo>
                    <a:pt x="799321" y="61467"/>
                    <a:pt x="812800" y="94009"/>
                    <a:pt x="812800" y="127941"/>
                  </a:cubicBezTo>
                  <a:lnTo>
                    <a:pt x="812800" y="628807"/>
                  </a:lnTo>
                  <a:cubicBezTo>
                    <a:pt x="812800" y="662739"/>
                    <a:pt x="799321" y="695281"/>
                    <a:pt x="775327" y="719274"/>
                  </a:cubicBezTo>
                  <a:cubicBezTo>
                    <a:pt x="751333" y="743268"/>
                    <a:pt x="718791" y="756747"/>
                    <a:pt x="684859" y="756747"/>
                  </a:cubicBezTo>
                  <a:lnTo>
                    <a:pt x="127941" y="756747"/>
                  </a:lnTo>
                  <a:cubicBezTo>
                    <a:pt x="94009" y="756747"/>
                    <a:pt x="61467" y="743268"/>
                    <a:pt x="37473" y="719274"/>
                  </a:cubicBezTo>
                  <a:cubicBezTo>
                    <a:pt x="13479" y="695281"/>
                    <a:pt x="0" y="662739"/>
                    <a:pt x="0" y="628807"/>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3" id="13"/>
            <p:cNvSpPr txBox="true"/>
            <p:nvPr/>
          </p:nvSpPr>
          <p:spPr>
            <a:xfrm>
              <a:off x="0" y="0"/>
              <a:ext cx="812800" cy="756747"/>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2</a:t>
              </a:r>
            </a:p>
          </p:txBody>
        </p:sp>
      </p:grpSp>
      <p:grpSp>
        <p:nvGrpSpPr>
          <p:cNvPr name="Group 14" id="14"/>
          <p:cNvGrpSpPr/>
          <p:nvPr/>
        </p:nvGrpSpPr>
        <p:grpSpPr>
          <a:xfrm rot="0">
            <a:off x="9144000" y="3896056"/>
            <a:ext cx="3086100" cy="4120720"/>
            <a:chOff x="0" y="0"/>
            <a:chExt cx="812800" cy="1085292"/>
          </a:xfrm>
        </p:grpSpPr>
        <p:sp>
          <p:nvSpPr>
            <p:cNvPr name="Freeform 15" id="15"/>
            <p:cNvSpPr/>
            <p:nvPr/>
          </p:nvSpPr>
          <p:spPr>
            <a:xfrm flipH="false" flipV="false" rot="0">
              <a:off x="0" y="0"/>
              <a:ext cx="812800" cy="1085292"/>
            </a:xfrm>
            <a:custGeom>
              <a:avLst/>
              <a:gdLst/>
              <a:ahLst/>
              <a:cxnLst/>
              <a:rect r="r" b="b" t="t" l="l"/>
              <a:pathLst>
                <a:path h="1085292" w="812800">
                  <a:moveTo>
                    <a:pt x="127941" y="0"/>
                  </a:moveTo>
                  <a:lnTo>
                    <a:pt x="684859" y="0"/>
                  </a:lnTo>
                  <a:cubicBezTo>
                    <a:pt x="718791" y="0"/>
                    <a:pt x="751333" y="13479"/>
                    <a:pt x="775327" y="37473"/>
                  </a:cubicBezTo>
                  <a:cubicBezTo>
                    <a:pt x="799321" y="61467"/>
                    <a:pt x="812800" y="94009"/>
                    <a:pt x="812800" y="127941"/>
                  </a:cubicBezTo>
                  <a:lnTo>
                    <a:pt x="812800" y="957352"/>
                  </a:lnTo>
                  <a:cubicBezTo>
                    <a:pt x="812800" y="991284"/>
                    <a:pt x="799321" y="1023826"/>
                    <a:pt x="775327" y="1047819"/>
                  </a:cubicBezTo>
                  <a:cubicBezTo>
                    <a:pt x="751333" y="1071813"/>
                    <a:pt x="718791" y="1085292"/>
                    <a:pt x="684859" y="1085292"/>
                  </a:cubicBezTo>
                  <a:lnTo>
                    <a:pt x="127941" y="1085292"/>
                  </a:lnTo>
                  <a:cubicBezTo>
                    <a:pt x="94009" y="1085292"/>
                    <a:pt x="61467" y="1071813"/>
                    <a:pt x="37473" y="1047819"/>
                  </a:cubicBezTo>
                  <a:cubicBezTo>
                    <a:pt x="13479" y="1023826"/>
                    <a:pt x="0" y="991284"/>
                    <a:pt x="0" y="957352"/>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6" id="16"/>
            <p:cNvSpPr txBox="true"/>
            <p:nvPr/>
          </p:nvSpPr>
          <p:spPr>
            <a:xfrm>
              <a:off x="0" y="0"/>
              <a:ext cx="812800" cy="1085292"/>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1</a:t>
              </a:r>
            </a:p>
          </p:txBody>
        </p:sp>
      </p:grpSp>
      <p:grpSp>
        <p:nvGrpSpPr>
          <p:cNvPr name="Group 17" id="17"/>
          <p:cNvGrpSpPr/>
          <p:nvPr/>
        </p:nvGrpSpPr>
        <p:grpSpPr>
          <a:xfrm rot="0">
            <a:off x="12435493" y="5728811"/>
            <a:ext cx="3086100" cy="2287965"/>
            <a:chOff x="0" y="0"/>
            <a:chExt cx="812800" cy="602592"/>
          </a:xfrm>
        </p:grpSpPr>
        <p:sp>
          <p:nvSpPr>
            <p:cNvPr name="Freeform 18" id="18"/>
            <p:cNvSpPr/>
            <p:nvPr/>
          </p:nvSpPr>
          <p:spPr>
            <a:xfrm flipH="false" flipV="false" rot="0">
              <a:off x="0" y="0"/>
              <a:ext cx="812800" cy="602592"/>
            </a:xfrm>
            <a:custGeom>
              <a:avLst/>
              <a:gdLst/>
              <a:ahLst/>
              <a:cxnLst/>
              <a:rect r="r" b="b" t="t" l="l"/>
              <a:pathLst>
                <a:path h="602592" w="812800">
                  <a:moveTo>
                    <a:pt x="127941" y="0"/>
                  </a:moveTo>
                  <a:lnTo>
                    <a:pt x="684859" y="0"/>
                  </a:lnTo>
                  <a:cubicBezTo>
                    <a:pt x="718791" y="0"/>
                    <a:pt x="751333" y="13479"/>
                    <a:pt x="775327" y="37473"/>
                  </a:cubicBezTo>
                  <a:cubicBezTo>
                    <a:pt x="799321" y="61467"/>
                    <a:pt x="812800" y="94009"/>
                    <a:pt x="812800" y="127941"/>
                  </a:cubicBezTo>
                  <a:lnTo>
                    <a:pt x="812800" y="474651"/>
                  </a:lnTo>
                  <a:cubicBezTo>
                    <a:pt x="812800" y="508583"/>
                    <a:pt x="799321" y="541125"/>
                    <a:pt x="775327" y="565119"/>
                  </a:cubicBezTo>
                  <a:cubicBezTo>
                    <a:pt x="751333" y="589112"/>
                    <a:pt x="718791" y="602592"/>
                    <a:pt x="684859" y="602592"/>
                  </a:cubicBezTo>
                  <a:lnTo>
                    <a:pt x="127941" y="602592"/>
                  </a:lnTo>
                  <a:cubicBezTo>
                    <a:pt x="94009" y="602592"/>
                    <a:pt x="61467" y="589112"/>
                    <a:pt x="37473" y="565119"/>
                  </a:cubicBezTo>
                  <a:cubicBezTo>
                    <a:pt x="13479" y="541125"/>
                    <a:pt x="0" y="508583"/>
                    <a:pt x="0" y="474651"/>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9" id="19"/>
            <p:cNvSpPr txBox="true"/>
            <p:nvPr/>
          </p:nvSpPr>
          <p:spPr>
            <a:xfrm>
              <a:off x="0" y="0"/>
              <a:ext cx="812800" cy="602592"/>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3</a:t>
              </a:r>
            </a:p>
          </p:txBody>
        </p:sp>
      </p:grpSp>
      <p:sp>
        <p:nvSpPr>
          <p:cNvPr name="Freeform 20" id="20"/>
          <p:cNvSpPr/>
          <p:nvPr/>
        </p:nvSpPr>
        <p:spPr>
          <a:xfrm flipH="false" flipV="false" rot="0">
            <a:off x="9604314" y="7570147"/>
            <a:ext cx="2165472" cy="893257"/>
          </a:xfrm>
          <a:custGeom>
            <a:avLst/>
            <a:gdLst/>
            <a:ahLst/>
            <a:cxnLst/>
            <a:rect r="r" b="b" t="t" l="l"/>
            <a:pathLst>
              <a:path h="893257" w="2165472">
                <a:moveTo>
                  <a:pt x="0" y="0"/>
                </a:moveTo>
                <a:lnTo>
                  <a:pt x="2165472" y="0"/>
                </a:lnTo>
                <a:lnTo>
                  <a:pt x="2165472" y="893257"/>
                </a:lnTo>
                <a:lnTo>
                  <a:pt x="0" y="893257"/>
                </a:lnTo>
                <a:lnTo>
                  <a:pt x="0" y="0"/>
                </a:lnTo>
                <a:close/>
              </a:path>
            </a:pathLst>
          </a:custGeom>
          <a:blipFill>
            <a:blip r:embed="rId4"/>
            <a:stretch>
              <a:fillRect l="0" t="0" r="0" b="0"/>
            </a:stretch>
          </a:blipFill>
        </p:spPr>
      </p:sp>
      <p:sp>
        <p:nvSpPr>
          <p:cNvPr name="TextBox 21" id="21"/>
          <p:cNvSpPr txBox="true"/>
          <p:nvPr/>
        </p:nvSpPr>
        <p:spPr>
          <a:xfrm rot="0">
            <a:off x="2762638" y="835409"/>
            <a:ext cx="12851402" cy="590531"/>
          </a:xfrm>
          <a:prstGeom prst="rect">
            <a:avLst/>
          </a:prstGeom>
        </p:spPr>
        <p:txBody>
          <a:bodyPr anchor="t" rtlCol="false" tIns="0" lIns="0" bIns="0" rIns="0">
            <a:spAutoFit/>
          </a:bodyPr>
          <a:lstStyle/>
          <a:p>
            <a:pPr algn="l">
              <a:lnSpc>
                <a:spcPts val="4799"/>
              </a:lnSpc>
              <a:spcBef>
                <a:spcPct val="0"/>
              </a:spcBef>
            </a:pPr>
            <a:r>
              <a:rPr lang="en-US" b="true" sz="3999">
                <a:solidFill>
                  <a:srgbClr val="5C77B9"/>
                </a:solidFill>
                <a:latin typeface="Montserrat Bold"/>
                <a:ea typeface="Montserrat Bold"/>
                <a:cs typeface="Montserrat Bold"/>
                <a:sym typeface="Montserrat Bold"/>
              </a:rPr>
              <a:t>CROSS BORDER AWARD ASSIGNOR: 2023 / 2024</a:t>
            </a:r>
          </a:p>
        </p:txBody>
      </p:sp>
      <p:sp>
        <p:nvSpPr>
          <p:cNvPr name="TextBox 22" id="22"/>
          <p:cNvSpPr txBox="true"/>
          <p:nvPr/>
        </p:nvSpPr>
        <p:spPr>
          <a:xfrm rot="0">
            <a:off x="12659089" y="4740103"/>
            <a:ext cx="2638909"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ISRAEL</a:t>
            </a:r>
          </a:p>
          <a:p>
            <a:pPr algn="ctr">
              <a:lnSpc>
                <a:spcPts val="2999"/>
              </a:lnSpc>
              <a:spcBef>
                <a:spcPct val="0"/>
              </a:spcBef>
            </a:pPr>
            <a:r>
              <a:rPr lang="en-US" sz="2499">
                <a:solidFill>
                  <a:srgbClr val="5C77B9"/>
                </a:solidFill>
                <a:latin typeface="Montserrat"/>
                <a:ea typeface="Montserrat"/>
                <a:cs typeface="Montserrat"/>
                <a:sym typeface="Montserrat"/>
              </a:rPr>
              <a:t>7 ASSIGNMENTS</a:t>
            </a:r>
          </a:p>
        </p:txBody>
      </p:sp>
      <p:sp>
        <p:nvSpPr>
          <p:cNvPr name="TextBox 23" id="23"/>
          <p:cNvSpPr txBox="true"/>
          <p:nvPr/>
        </p:nvSpPr>
        <p:spPr>
          <a:xfrm rot="0">
            <a:off x="9364387" y="2848231"/>
            <a:ext cx="2645327"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CANADA</a:t>
            </a:r>
          </a:p>
          <a:p>
            <a:pPr algn="ctr">
              <a:lnSpc>
                <a:spcPts val="2999"/>
              </a:lnSpc>
              <a:spcBef>
                <a:spcPct val="0"/>
              </a:spcBef>
            </a:pPr>
            <a:r>
              <a:rPr lang="en-US" sz="2499">
                <a:solidFill>
                  <a:srgbClr val="5C77B9"/>
                </a:solidFill>
                <a:latin typeface="Montserrat"/>
                <a:ea typeface="Montserrat"/>
                <a:cs typeface="Montserrat"/>
                <a:sym typeface="Montserrat"/>
              </a:rPr>
              <a:t>9 ASSIGNMENTS</a:t>
            </a:r>
          </a:p>
        </p:txBody>
      </p:sp>
      <p:sp>
        <p:nvSpPr>
          <p:cNvPr name="TextBox 24" id="24"/>
          <p:cNvSpPr txBox="true"/>
          <p:nvPr/>
        </p:nvSpPr>
        <p:spPr>
          <a:xfrm rot="0">
            <a:off x="5730094" y="4178344"/>
            <a:ext cx="3280544"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THE NETHERLANDS</a:t>
            </a:r>
          </a:p>
          <a:p>
            <a:pPr algn="ctr">
              <a:lnSpc>
                <a:spcPts val="2999"/>
              </a:lnSpc>
              <a:spcBef>
                <a:spcPct val="0"/>
              </a:spcBef>
            </a:pPr>
            <a:r>
              <a:rPr lang="en-US" sz="2499">
                <a:solidFill>
                  <a:srgbClr val="5C77B9"/>
                </a:solidFill>
                <a:latin typeface="Montserrat"/>
                <a:ea typeface="Montserrat"/>
                <a:cs typeface="Montserrat"/>
                <a:sym typeface="Montserrat"/>
              </a:rPr>
              <a:t>8 ASSIGNMENTS</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1722" y="0"/>
            <a:ext cx="2360553" cy="8812252"/>
            <a:chOff x="0" y="0"/>
            <a:chExt cx="3147404" cy="11749670"/>
          </a:xfrm>
        </p:grpSpPr>
        <p:sp>
          <p:nvSpPr>
            <p:cNvPr name="Freeform 6" id="6"/>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grpSp>
        <p:nvGrpSpPr>
          <p:cNvPr name="Group 7" id="7"/>
          <p:cNvGrpSpPr/>
          <p:nvPr/>
        </p:nvGrpSpPr>
        <p:grpSpPr>
          <a:xfrm rot="0">
            <a:off x="13978543" y="9241641"/>
            <a:ext cx="4309455" cy="589330"/>
            <a:chOff x="0" y="0"/>
            <a:chExt cx="5745940" cy="785774"/>
          </a:xfrm>
        </p:grpSpPr>
        <p:grpSp>
          <p:nvGrpSpPr>
            <p:cNvPr name="Group 8" id="8"/>
            <p:cNvGrpSpPr/>
            <p:nvPr/>
          </p:nvGrpSpPr>
          <p:grpSpPr>
            <a:xfrm rot="0">
              <a:off x="0" y="0"/>
              <a:ext cx="5745940" cy="785774"/>
              <a:chOff x="0" y="0"/>
              <a:chExt cx="5745940" cy="785774"/>
            </a:xfrm>
          </p:grpSpPr>
          <p:sp>
            <p:nvSpPr>
              <p:cNvPr name="Freeform 9" id="9"/>
              <p:cNvSpPr/>
              <p:nvPr/>
            </p:nvSpPr>
            <p:spPr>
              <a:xfrm flipH="false" flipV="false" rot="0">
                <a:off x="0" y="0"/>
                <a:ext cx="5745905" cy="785749"/>
              </a:xfrm>
              <a:custGeom>
                <a:avLst/>
                <a:gdLst/>
                <a:ahLst/>
                <a:cxnLst/>
                <a:rect r="r" b="b" t="t" l="l"/>
                <a:pathLst>
                  <a:path h="785749" w="5745905">
                    <a:moveTo>
                      <a:pt x="0" y="0"/>
                    </a:moveTo>
                    <a:lnTo>
                      <a:pt x="5745905" y="0"/>
                    </a:lnTo>
                    <a:lnTo>
                      <a:pt x="5745905" y="785749"/>
                    </a:lnTo>
                    <a:lnTo>
                      <a:pt x="0" y="785749"/>
                    </a:lnTo>
                    <a:close/>
                  </a:path>
                </a:pathLst>
              </a:custGeom>
              <a:solidFill>
                <a:srgbClr val="5C77B9"/>
              </a:solidFill>
            </p:spPr>
          </p:sp>
        </p:grpSp>
        <p:sp>
          <p:nvSpPr>
            <p:cNvPr name="TextBox 10" id="10"/>
            <p:cNvSpPr txBox="true"/>
            <p:nvPr/>
          </p:nvSpPr>
          <p:spPr>
            <a:xfrm rot="0">
              <a:off x="0" y="178884"/>
              <a:ext cx="5241852" cy="473050"/>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AMSTERDAM 2024</a:t>
              </a:r>
            </a:p>
          </p:txBody>
        </p:sp>
      </p:grpSp>
      <p:grpSp>
        <p:nvGrpSpPr>
          <p:cNvPr name="Group 11" id="11"/>
          <p:cNvGrpSpPr/>
          <p:nvPr/>
        </p:nvGrpSpPr>
        <p:grpSpPr>
          <a:xfrm rot="0">
            <a:off x="5827316" y="5143500"/>
            <a:ext cx="3086100" cy="2873275"/>
            <a:chOff x="0" y="0"/>
            <a:chExt cx="812800" cy="756747"/>
          </a:xfrm>
        </p:grpSpPr>
        <p:sp>
          <p:nvSpPr>
            <p:cNvPr name="Freeform 12" id="12"/>
            <p:cNvSpPr/>
            <p:nvPr/>
          </p:nvSpPr>
          <p:spPr>
            <a:xfrm flipH="false" flipV="false" rot="0">
              <a:off x="0" y="0"/>
              <a:ext cx="812800" cy="756747"/>
            </a:xfrm>
            <a:custGeom>
              <a:avLst/>
              <a:gdLst/>
              <a:ahLst/>
              <a:cxnLst/>
              <a:rect r="r" b="b" t="t" l="l"/>
              <a:pathLst>
                <a:path h="756747" w="812800">
                  <a:moveTo>
                    <a:pt x="127941" y="0"/>
                  </a:moveTo>
                  <a:lnTo>
                    <a:pt x="684859" y="0"/>
                  </a:lnTo>
                  <a:cubicBezTo>
                    <a:pt x="718791" y="0"/>
                    <a:pt x="751333" y="13479"/>
                    <a:pt x="775327" y="37473"/>
                  </a:cubicBezTo>
                  <a:cubicBezTo>
                    <a:pt x="799321" y="61467"/>
                    <a:pt x="812800" y="94009"/>
                    <a:pt x="812800" y="127941"/>
                  </a:cubicBezTo>
                  <a:lnTo>
                    <a:pt x="812800" y="628807"/>
                  </a:lnTo>
                  <a:cubicBezTo>
                    <a:pt x="812800" y="662739"/>
                    <a:pt x="799321" y="695281"/>
                    <a:pt x="775327" y="719274"/>
                  </a:cubicBezTo>
                  <a:cubicBezTo>
                    <a:pt x="751333" y="743268"/>
                    <a:pt x="718791" y="756747"/>
                    <a:pt x="684859" y="756747"/>
                  </a:cubicBezTo>
                  <a:lnTo>
                    <a:pt x="127941" y="756747"/>
                  </a:lnTo>
                  <a:cubicBezTo>
                    <a:pt x="94009" y="756747"/>
                    <a:pt x="61467" y="743268"/>
                    <a:pt x="37473" y="719274"/>
                  </a:cubicBezTo>
                  <a:cubicBezTo>
                    <a:pt x="13479" y="695281"/>
                    <a:pt x="0" y="662739"/>
                    <a:pt x="0" y="628807"/>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3" id="13"/>
            <p:cNvSpPr txBox="true"/>
            <p:nvPr/>
          </p:nvSpPr>
          <p:spPr>
            <a:xfrm>
              <a:off x="0" y="0"/>
              <a:ext cx="812800" cy="756747"/>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2</a:t>
              </a:r>
            </a:p>
          </p:txBody>
        </p:sp>
      </p:grpSp>
      <p:grpSp>
        <p:nvGrpSpPr>
          <p:cNvPr name="Group 14" id="14"/>
          <p:cNvGrpSpPr/>
          <p:nvPr/>
        </p:nvGrpSpPr>
        <p:grpSpPr>
          <a:xfrm rot="0">
            <a:off x="9144000" y="3896056"/>
            <a:ext cx="3086100" cy="4120720"/>
            <a:chOff x="0" y="0"/>
            <a:chExt cx="812800" cy="1085292"/>
          </a:xfrm>
        </p:grpSpPr>
        <p:sp>
          <p:nvSpPr>
            <p:cNvPr name="Freeform 15" id="15"/>
            <p:cNvSpPr/>
            <p:nvPr/>
          </p:nvSpPr>
          <p:spPr>
            <a:xfrm flipH="false" flipV="false" rot="0">
              <a:off x="0" y="0"/>
              <a:ext cx="812800" cy="1085292"/>
            </a:xfrm>
            <a:custGeom>
              <a:avLst/>
              <a:gdLst/>
              <a:ahLst/>
              <a:cxnLst/>
              <a:rect r="r" b="b" t="t" l="l"/>
              <a:pathLst>
                <a:path h="1085292" w="812800">
                  <a:moveTo>
                    <a:pt x="127941" y="0"/>
                  </a:moveTo>
                  <a:lnTo>
                    <a:pt x="684859" y="0"/>
                  </a:lnTo>
                  <a:cubicBezTo>
                    <a:pt x="718791" y="0"/>
                    <a:pt x="751333" y="13479"/>
                    <a:pt x="775327" y="37473"/>
                  </a:cubicBezTo>
                  <a:cubicBezTo>
                    <a:pt x="799321" y="61467"/>
                    <a:pt x="812800" y="94009"/>
                    <a:pt x="812800" y="127941"/>
                  </a:cubicBezTo>
                  <a:lnTo>
                    <a:pt x="812800" y="957352"/>
                  </a:lnTo>
                  <a:cubicBezTo>
                    <a:pt x="812800" y="991284"/>
                    <a:pt x="799321" y="1023826"/>
                    <a:pt x="775327" y="1047819"/>
                  </a:cubicBezTo>
                  <a:cubicBezTo>
                    <a:pt x="751333" y="1071813"/>
                    <a:pt x="718791" y="1085292"/>
                    <a:pt x="684859" y="1085292"/>
                  </a:cubicBezTo>
                  <a:lnTo>
                    <a:pt x="127941" y="1085292"/>
                  </a:lnTo>
                  <a:cubicBezTo>
                    <a:pt x="94009" y="1085292"/>
                    <a:pt x="61467" y="1071813"/>
                    <a:pt x="37473" y="1047819"/>
                  </a:cubicBezTo>
                  <a:cubicBezTo>
                    <a:pt x="13479" y="1023826"/>
                    <a:pt x="0" y="991284"/>
                    <a:pt x="0" y="957352"/>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6" id="16"/>
            <p:cNvSpPr txBox="true"/>
            <p:nvPr/>
          </p:nvSpPr>
          <p:spPr>
            <a:xfrm>
              <a:off x="0" y="0"/>
              <a:ext cx="812800" cy="1085292"/>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1</a:t>
              </a:r>
            </a:p>
          </p:txBody>
        </p:sp>
      </p:grpSp>
      <p:grpSp>
        <p:nvGrpSpPr>
          <p:cNvPr name="Group 17" id="17"/>
          <p:cNvGrpSpPr/>
          <p:nvPr/>
        </p:nvGrpSpPr>
        <p:grpSpPr>
          <a:xfrm rot="0">
            <a:off x="12435493" y="5728811"/>
            <a:ext cx="3086100" cy="2287965"/>
            <a:chOff x="0" y="0"/>
            <a:chExt cx="812800" cy="602592"/>
          </a:xfrm>
        </p:grpSpPr>
        <p:sp>
          <p:nvSpPr>
            <p:cNvPr name="Freeform 18" id="18"/>
            <p:cNvSpPr/>
            <p:nvPr/>
          </p:nvSpPr>
          <p:spPr>
            <a:xfrm flipH="false" flipV="false" rot="0">
              <a:off x="0" y="0"/>
              <a:ext cx="812800" cy="602592"/>
            </a:xfrm>
            <a:custGeom>
              <a:avLst/>
              <a:gdLst/>
              <a:ahLst/>
              <a:cxnLst/>
              <a:rect r="r" b="b" t="t" l="l"/>
              <a:pathLst>
                <a:path h="602592" w="812800">
                  <a:moveTo>
                    <a:pt x="127941" y="0"/>
                  </a:moveTo>
                  <a:lnTo>
                    <a:pt x="684859" y="0"/>
                  </a:lnTo>
                  <a:cubicBezTo>
                    <a:pt x="718791" y="0"/>
                    <a:pt x="751333" y="13479"/>
                    <a:pt x="775327" y="37473"/>
                  </a:cubicBezTo>
                  <a:cubicBezTo>
                    <a:pt x="799321" y="61467"/>
                    <a:pt x="812800" y="94009"/>
                    <a:pt x="812800" y="127941"/>
                  </a:cubicBezTo>
                  <a:lnTo>
                    <a:pt x="812800" y="474651"/>
                  </a:lnTo>
                  <a:cubicBezTo>
                    <a:pt x="812800" y="508583"/>
                    <a:pt x="799321" y="541125"/>
                    <a:pt x="775327" y="565119"/>
                  </a:cubicBezTo>
                  <a:cubicBezTo>
                    <a:pt x="751333" y="589112"/>
                    <a:pt x="718791" y="602592"/>
                    <a:pt x="684859" y="602592"/>
                  </a:cubicBezTo>
                  <a:lnTo>
                    <a:pt x="127941" y="602592"/>
                  </a:lnTo>
                  <a:cubicBezTo>
                    <a:pt x="94009" y="602592"/>
                    <a:pt x="61467" y="589112"/>
                    <a:pt x="37473" y="565119"/>
                  </a:cubicBezTo>
                  <a:cubicBezTo>
                    <a:pt x="13479" y="541125"/>
                    <a:pt x="0" y="508583"/>
                    <a:pt x="0" y="474651"/>
                  </a:cubicBezTo>
                  <a:lnTo>
                    <a:pt x="0" y="127941"/>
                  </a:lnTo>
                  <a:cubicBezTo>
                    <a:pt x="0" y="94009"/>
                    <a:pt x="13479" y="61467"/>
                    <a:pt x="37473" y="37473"/>
                  </a:cubicBezTo>
                  <a:cubicBezTo>
                    <a:pt x="61467" y="13479"/>
                    <a:pt x="94009" y="0"/>
                    <a:pt x="127941" y="0"/>
                  </a:cubicBezTo>
                  <a:close/>
                </a:path>
              </a:pathLst>
            </a:custGeom>
            <a:solidFill>
              <a:srgbClr val="2D3A5F"/>
            </a:solidFill>
          </p:spPr>
        </p:sp>
        <p:sp>
          <p:nvSpPr>
            <p:cNvPr name="TextBox 19" id="19"/>
            <p:cNvSpPr txBox="true"/>
            <p:nvPr/>
          </p:nvSpPr>
          <p:spPr>
            <a:xfrm>
              <a:off x="0" y="0"/>
              <a:ext cx="812800" cy="602592"/>
            </a:xfrm>
            <a:prstGeom prst="rect">
              <a:avLst/>
            </a:prstGeom>
          </p:spPr>
          <p:txBody>
            <a:bodyPr anchor="ctr" rtlCol="false" tIns="50800" lIns="50800" bIns="50800" rIns="50800"/>
            <a:lstStyle/>
            <a:p>
              <a:pPr algn="ctr">
                <a:lnSpc>
                  <a:spcPts val="8399"/>
                </a:lnSpc>
              </a:pPr>
              <a:r>
                <a:rPr lang="en-US" b="true" sz="6999">
                  <a:solidFill>
                    <a:srgbClr val="FFFFFF"/>
                  </a:solidFill>
                  <a:latin typeface="Montserrat Bold"/>
                  <a:ea typeface="Montserrat Bold"/>
                  <a:cs typeface="Montserrat Bold"/>
                  <a:sym typeface="Montserrat Bold"/>
                </a:rPr>
                <a:t>3</a:t>
              </a:r>
            </a:p>
          </p:txBody>
        </p:sp>
      </p:grpSp>
      <p:sp>
        <p:nvSpPr>
          <p:cNvPr name="Freeform 20" id="20"/>
          <p:cNvSpPr/>
          <p:nvPr/>
        </p:nvSpPr>
        <p:spPr>
          <a:xfrm flipH="false" flipV="false" rot="0">
            <a:off x="9604314" y="7570147"/>
            <a:ext cx="2165472" cy="893257"/>
          </a:xfrm>
          <a:custGeom>
            <a:avLst/>
            <a:gdLst/>
            <a:ahLst/>
            <a:cxnLst/>
            <a:rect r="r" b="b" t="t" l="l"/>
            <a:pathLst>
              <a:path h="893257" w="2165472">
                <a:moveTo>
                  <a:pt x="0" y="0"/>
                </a:moveTo>
                <a:lnTo>
                  <a:pt x="2165472" y="0"/>
                </a:lnTo>
                <a:lnTo>
                  <a:pt x="2165472" y="893257"/>
                </a:lnTo>
                <a:lnTo>
                  <a:pt x="0" y="893257"/>
                </a:lnTo>
                <a:lnTo>
                  <a:pt x="0" y="0"/>
                </a:lnTo>
                <a:close/>
              </a:path>
            </a:pathLst>
          </a:custGeom>
          <a:blipFill>
            <a:blip r:embed="rId4"/>
            <a:stretch>
              <a:fillRect l="0" t="0" r="0" b="0"/>
            </a:stretch>
          </a:blipFill>
        </p:spPr>
      </p:sp>
      <p:sp>
        <p:nvSpPr>
          <p:cNvPr name="TextBox 21" id="21"/>
          <p:cNvSpPr txBox="true"/>
          <p:nvPr/>
        </p:nvSpPr>
        <p:spPr>
          <a:xfrm rot="0">
            <a:off x="2822820" y="835409"/>
            <a:ext cx="12731037" cy="590531"/>
          </a:xfrm>
          <a:prstGeom prst="rect">
            <a:avLst/>
          </a:prstGeom>
        </p:spPr>
        <p:txBody>
          <a:bodyPr anchor="t" rtlCol="false" tIns="0" lIns="0" bIns="0" rIns="0">
            <a:spAutoFit/>
          </a:bodyPr>
          <a:lstStyle/>
          <a:p>
            <a:pPr algn="l">
              <a:lnSpc>
                <a:spcPts val="4799"/>
              </a:lnSpc>
              <a:spcBef>
                <a:spcPct val="0"/>
              </a:spcBef>
            </a:pPr>
            <a:r>
              <a:rPr lang="en-US" b="true" sz="3999">
                <a:solidFill>
                  <a:srgbClr val="5C77B9"/>
                </a:solidFill>
                <a:latin typeface="Montserrat Bold"/>
                <a:ea typeface="Montserrat Bold"/>
                <a:cs typeface="Montserrat Bold"/>
                <a:sym typeface="Montserrat Bold"/>
              </a:rPr>
              <a:t>CROSS BORDER AWARD ASSIGNEE: 2023 / 2024</a:t>
            </a:r>
          </a:p>
        </p:txBody>
      </p:sp>
      <p:sp>
        <p:nvSpPr>
          <p:cNvPr name="TextBox 22" id="22"/>
          <p:cNvSpPr txBox="true"/>
          <p:nvPr/>
        </p:nvSpPr>
        <p:spPr>
          <a:xfrm rot="0">
            <a:off x="12663042" y="4638538"/>
            <a:ext cx="2631002"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GERMANY</a:t>
            </a:r>
          </a:p>
          <a:p>
            <a:pPr algn="ctr">
              <a:lnSpc>
                <a:spcPts val="2999"/>
              </a:lnSpc>
              <a:spcBef>
                <a:spcPct val="0"/>
              </a:spcBef>
            </a:pPr>
            <a:r>
              <a:rPr lang="en-US" sz="2499">
                <a:solidFill>
                  <a:srgbClr val="5C77B9"/>
                </a:solidFill>
                <a:latin typeface="Montserrat"/>
                <a:ea typeface="Montserrat"/>
                <a:cs typeface="Montserrat"/>
                <a:sym typeface="Montserrat"/>
              </a:rPr>
              <a:t>3 ASSIGNMENTS</a:t>
            </a:r>
          </a:p>
        </p:txBody>
      </p:sp>
      <p:sp>
        <p:nvSpPr>
          <p:cNvPr name="TextBox 23" id="23"/>
          <p:cNvSpPr txBox="true"/>
          <p:nvPr/>
        </p:nvSpPr>
        <p:spPr>
          <a:xfrm rot="0">
            <a:off x="6039471" y="4140606"/>
            <a:ext cx="2661791"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CHINA</a:t>
            </a:r>
          </a:p>
          <a:p>
            <a:pPr algn="ctr">
              <a:lnSpc>
                <a:spcPts val="2999"/>
              </a:lnSpc>
              <a:spcBef>
                <a:spcPct val="0"/>
              </a:spcBef>
            </a:pPr>
            <a:r>
              <a:rPr lang="en-US" sz="2499">
                <a:solidFill>
                  <a:srgbClr val="5C77B9"/>
                </a:solidFill>
                <a:latin typeface="Montserrat"/>
                <a:ea typeface="Montserrat"/>
                <a:cs typeface="Montserrat"/>
                <a:sym typeface="Montserrat"/>
              </a:rPr>
              <a:t>4 ASSIGNMENTS</a:t>
            </a:r>
          </a:p>
        </p:txBody>
      </p:sp>
      <p:sp>
        <p:nvSpPr>
          <p:cNvPr name="TextBox 24" id="24"/>
          <p:cNvSpPr txBox="true"/>
          <p:nvPr/>
        </p:nvSpPr>
        <p:spPr>
          <a:xfrm rot="0">
            <a:off x="8996269" y="2874099"/>
            <a:ext cx="3381561" cy="733499"/>
          </a:xfrm>
          <a:prstGeom prst="rect">
            <a:avLst/>
          </a:prstGeom>
        </p:spPr>
        <p:txBody>
          <a:bodyPr anchor="t" rtlCol="false" tIns="0" lIns="0" bIns="0" rIns="0">
            <a:spAutoFit/>
          </a:bodyPr>
          <a:lstStyle/>
          <a:p>
            <a:pPr algn="ctr">
              <a:lnSpc>
                <a:spcPts val="2999"/>
              </a:lnSpc>
            </a:pPr>
            <a:r>
              <a:rPr lang="en-US" sz="2499" b="true">
                <a:solidFill>
                  <a:srgbClr val="5C77B9"/>
                </a:solidFill>
                <a:latin typeface="Montserrat Bold"/>
                <a:ea typeface="Montserrat Bold"/>
                <a:cs typeface="Montserrat Bold"/>
                <a:sym typeface="Montserrat Bold"/>
              </a:rPr>
              <a:t>THE UNITED STATES</a:t>
            </a:r>
          </a:p>
          <a:p>
            <a:pPr algn="ctr">
              <a:lnSpc>
                <a:spcPts val="2999"/>
              </a:lnSpc>
              <a:spcBef>
                <a:spcPct val="0"/>
              </a:spcBef>
            </a:pPr>
            <a:r>
              <a:rPr lang="en-US" sz="2499">
                <a:solidFill>
                  <a:srgbClr val="5C77B9"/>
                </a:solidFill>
                <a:latin typeface="Montserrat"/>
                <a:ea typeface="Montserrat"/>
                <a:cs typeface="Montserrat"/>
                <a:sym typeface="Montserrat"/>
              </a:rPr>
              <a:t>5 ASSIGNMENTS</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096132" y="7409580"/>
            <a:ext cx="2047868" cy="1302956"/>
          </a:xfrm>
          <a:custGeom>
            <a:avLst/>
            <a:gdLst/>
            <a:ahLst/>
            <a:cxnLst/>
            <a:rect r="r" b="b" t="t" l="l"/>
            <a:pathLst>
              <a:path h="1302956" w="2047868">
                <a:moveTo>
                  <a:pt x="0" y="0"/>
                </a:moveTo>
                <a:lnTo>
                  <a:pt x="2047868" y="0"/>
                </a:lnTo>
                <a:lnTo>
                  <a:pt x="2047868" y="1302955"/>
                </a:lnTo>
                <a:lnTo>
                  <a:pt x="0" y="13029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60000">
            <a:off x="553195" y="5414281"/>
            <a:ext cx="9326898" cy="1390613"/>
          </a:xfrm>
          <a:prstGeom prst="rect">
            <a:avLst/>
          </a:prstGeom>
        </p:spPr>
        <p:txBody>
          <a:bodyPr anchor="t" rtlCol="false" tIns="0" lIns="0" bIns="0" rIns="0">
            <a:spAutoFit/>
          </a:bodyPr>
          <a:lstStyle/>
          <a:p>
            <a:pPr algn="l">
              <a:lnSpc>
                <a:spcPts val="5519"/>
              </a:lnSpc>
            </a:pPr>
            <a:r>
              <a:rPr lang="en-US" sz="4599" b="true">
                <a:solidFill>
                  <a:srgbClr val="2D3A5F"/>
                </a:solidFill>
                <a:latin typeface="Montserrat Bold"/>
                <a:ea typeface="Montserrat Bold"/>
                <a:cs typeface="Montserrat Bold"/>
                <a:sym typeface="Montserrat Bold"/>
              </a:rPr>
              <a:t>OFFICIAL VOTING</a:t>
            </a:r>
          </a:p>
          <a:p>
            <a:pPr algn="l">
              <a:lnSpc>
                <a:spcPts val="5519"/>
              </a:lnSpc>
            </a:pPr>
            <a:r>
              <a:rPr lang="en-US" sz="4599">
                <a:solidFill>
                  <a:srgbClr val="2D3A5F"/>
                </a:solidFill>
                <a:latin typeface="Montserrat"/>
                <a:ea typeface="Montserrat"/>
                <a:cs typeface="Montserrat"/>
                <a:sym typeface="Montserrat"/>
              </a:rPr>
              <a:t>ON NEW PARTNER(S) </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3635611" y="1312098"/>
            <a:ext cx="8612373" cy="1803607"/>
            <a:chOff x="0" y="0"/>
            <a:chExt cx="6686300" cy="1400248"/>
          </a:xfrm>
        </p:grpSpPr>
        <p:sp>
          <p:nvSpPr>
            <p:cNvPr name="Freeform 6" id="6"/>
            <p:cNvSpPr/>
            <p:nvPr/>
          </p:nvSpPr>
          <p:spPr>
            <a:xfrm flipH="false" flipV="false" rot="0">
              <a:off x="0" y="0"/>
              <a:ext cx="6686259" cy="1400121"/>
            </a:xfrm>
            <a:custGeom>
              <a:avLst/>
              <a:gdLst/>
              <a:ahLst/>
              <a:cxnLst/>
              <a:rect r="r" b="b" t="t" l="l"/>
              <a:pathLst>
                <a:path h="1400121" w="6686259">
                  <a:moveTo>
                    <a:pt x="0" y="0"/>
                  </a:moveTo>
                  <a:lnTo>
                    <a:pt x="6686259" y="0"/>
                  </a:lnTo>
                  <a:lnTo>
                    <a:pt x="6686259" y="1400121"/>
                  </a:lnTo>
                  <a:lnTo>
                    <a:pt x="0" y="1400121"/>
                  </a:lnTo>
                  <a:close/>
                </a:path>
              </a:pathLst>
            </a:custGeom>
            <a:solidFill>
              <a:srgbClr val="2D3A5F"/>
            </a:solidFill>
          </p:spPr>
        </p:sp>
      </p:grpSp>
      <p:grpSp>
        <p:nvGrpSpPr>
          <p:cNvPr name="Group 7" id="7"/>
          <p:cNvGrpSpPr/>
          <p:nvPr/>
        </p:nvGrpSpPr>
        <p:grpSpPr>
          <a:xfrm rot="0">
            <a:off x="11722" y="0"/>
            <a:ext cx="2360553" cy="8812252"/>
            <a:chOff x="0" y="0"/>
            <a:chExt cx="3147404" cy="11749670"/>
          </a:xfrm>
        </p:grpSpPr>
        <p:sp>
          <p:nvSpPr>
            <p:cNvPr name="Freeform 8" id="8"/>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grpSp>
        <p:nvGrpSpPr>
          <p:cNvPr name="Group 9" id="9"/>
          <p:cNvGrpSpPr/>
          <p:nvPr/>
        </p:nvGrpSpPr>
        <p:grpSpPr>
          <a:xfrm rot="0">
            <a:off x="13978543" y="9241641"/>
            <a:ext cx="4309455" cy="589330"/>
            <a:chOff x="0" y="0"/>
            <a:chExt cx="5745940" cy="785774"/>
          </a:xfrm>
        </p:grpSpPr>
        <p:grpSp>
          <p:nvGrpSpPr>
            <p:cNvPr name="Group 10" id="10"/>
            <p:cNvGrpSpPr/>
            <p:nvPr/>
          </p:nvGrpSpPr>
          <p:grpSpPr>
            <a:xfrm rot="0">
              <a:off x="0" y="0"/>
              <a:ext cx="5745940" cy="785774"/>
              <a:chOff x="0" y="0"/>
              <a:chExt cx="5745940" cy="785774"/>
            </a:xfrm>
          </p:grpSpPr>
          <p:sp>
            <p:nvSpPr>
              <p:cNvPr name="Freeform 11" id="11"/>
              <p:cNvSpPr/>
              <p:nvPr/>
            </p:nvSpPr>
            <p:spPr>
              <a:xfrm flipH="false" flipV="false" rot="0">
                <a:off x="0" y="0"/>
                <a:ext cx="5745905" cy="785749"/>
              </a:xfrm>
              <a:custGeom>
                <a:avLst/>
                <a:gdLst/>
                <a:ahLst/>
                <a:cxnLst/>
                <a:rect r="r" b="b" t="t" l="l"/>
                <a:pathLst>
                  <a:path h="785749" w="5745905">
                    <a:moveTo>
                      <a:pt x="0" y="0"/>
                    </a:moveTo>
                    <a:lnTo>
                      <a:pt x="5745905" y="0"/>
                    </a:lnTo>
                    <a:lnTo>
                      <a:pt x="5745905" y="785749"/>
                    </a:lnTo>
                    <a:lnTo>
                      <a:pt x="0" y="785749"/>
                    </a:lnTo>
                    <a:close/>
                  </a:path>
                </a:pathLst>
              </a:custGeom>
              <a:solidFill>
                <a:srgbClr val="5C77B9"/>
              </a:solidFill>
            </p:spPr>
          </p:sp>
        </p:grpSp>
        <p:sp>
          <p:nvSpPr>
            <p:cNvPr name="TextBox 12" id="12"/>
            <p:cNvSpPr txBox="true"/>
            <p:nvPr/>
          </p:nvSpPr>
          <p:spPr>
            <a:xfrm rot="0">
              <a:off x="0" y="178884"/>
              <a:ext cx="5241852" cy="473050"/>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AMSTERDAM 2024</a:t>
              </a:r>
            </a:p>
          </p:txBody>
        </p:sp>
      </p:grpSp>
      <p:sp>
        <p:nvSpPr>
          <p:cNvPr name="Freeform 13" id="13"/>
          <p:cNvSpPr/>
          <p:nvPr/>
        </p:nvSpPr>
        <p:spPr>
          <a:xfrm flipH="false" flipV="false" rot="0">
            <a:off x="13668026" y="1312098"/>
            <a:ext cx="3426506" cy="4114800"/>
          </a:xfrm>
          <a:custGeom>
            <a:avLst/>
            <a:gdLst/>
            <a:ahLst/>
            <a:cxnLst/>
            <a:rect r="r" b="b" t="t" l="l"/>
            <a:pathLst>
              <a:path h="4114800" w="3426506">
                <a:moveTo>
                  <a:pt x="0" y="0"/>
                </a:moveTo>
                <a:lnTo>
                  <a:pt x="3426506" y="0"/>
                </a:lnTo>
                <a:lnTo>
                  <a:pt x="342650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5761744" y="3951970"/>
            <a:ext cx="3984723" cy="3984723"/>
          </a:xfrm>
          <a:custGeom>
            <a:avLst/>
            <a:gdLst/>
            <a:ahLst/>
            <a:cxnLst/>
            <a:rect r="r" b="b" t="t" l="l"/>
            <a:pathLst>
              <a:path h="3984723" w="3984723">
                <a:moveTo>
                  <a:pt x="0" y="0"/>
                </a:moveTo>
                <a:lnTo>
                  <a:pt x="3984723" y="0"/>
                </a:lnTo>
                <a:lnTo>
                  <a:pt x="3984723" y="3984723"/>
                </a:lnTo>
                <a:lnTo>
                  <a:pt x="0" y="3984723"/>
                </a:lnTo>
                <a:lnTo>
                  <a:pt x="0" y="0"/>
                </a:lnTo>
                <a:close/>
              </a:path>
            </a:pathLst>
          </a:custGeom>
          <a:blipFill>
            <a:blip r:embed="rId6"/>
            <a:stretch>
              <a:fillRect l="0" t="0" r="0" b="0"/>
            </a:stretch>
          </a:blipFill>
        </p:spPr>
      </p:sp>
      <p:sp>
        <p:nvSpPr>
          <p:cNvPr name="Freeform 15" id="15"/>
          <p:cNvSpPr/>
          <p:nvPr/>
        </p:nvSpPr>
        <p:spPr>
          <a:xfrm flipH="false" flipV="false" rot="0">
            <a:off x="11619700" y="683814"/>
            <a:ext cx="1256569" cy="1256569"/>
          </a:xfrm>
          <a:custGeom>
            <a:avLst/>
            <a:gdLst/>
            <a:ahLst/>
            <a:cxnLst/>
            <a:rect r="r" b="b" t="t" l="l"/>
            <a:pathLst>
              <a:path h="1256569" w="1256569">
                <a:moveTo>
                  <a:pt x="0" y="0"/>
                </a:moveTo>
                <a:lnTo>
                  <a:pt x="1256569" y="0"/>
                </a:lnTo>
                <a:lnTo>
                  <a:pt x="1256569" y="1256568"/>
                </a:lnTo>
                <a:lnTo>
                  <a:pt x="0" y="12565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3635611" y="1366186"/>
            <a:ext cx="8612373" cy="1533506"/>
          </a:xfrm>
          <a:prstGeom prst="rect">
            <a:avLst/>
          </a:prstGeom>
        </p:spPr>
        <p:txBody>
          <a:bodyPr anchor="t" rtlCol="false" tIns="0" lIns="0" bIns="0" rIns="0">
            <a:spAutoFit/>
          </a:bodyPr>
          <a:lstStyle/>
          <a:p>
            <a:pPr algn="ctr">
              <a:lnSpc>
                <a:spcPts val="12599"/>
              </a:lnSpc>
            </a:pPr>
            <a:r>
              <a:rPr lang="en-US" sz="9000" b="true">
                <a:solidFill>
                  <a:srgbClr val="FFFFFF"/>
                </a:solidFill>
                <a:latin typeface="Montserrat Bold"/>
                <a:ea typeface="Montserrat Bold"/>
                <a:cs typeface="Montserrat Bold"/>
                <a:sym typeface="Montserrat Bold"/>
              </a:rPr>
              <a:t>LET’S VOTE!</a:t>
            </a:r>
          </a:p>
        </p:txBody>
      </p:sp>
      <p:sp>
        <p:nvSpPr>
          <p:cNvPr name="TextBox 17" id="17"/>
          <p:cNvSpPr txBox="true"/>
          <p:nvPr/>
        </p:nvSpPr>
        <p:spPr>
          <a:xfrm rot="0">
            <a:off x="5177923" y="3354441"/>
            <a:ext cx="5152365" cy="330219"/>
          </a:xfrm>
          <a:prstGeom prst="rect">
            <a:avLst/>
          </a:prstGeom>
        </p:spPr>
        <p:txBody>
          <a:bodyPr anchor="t" rtlCol="false" tIns="0" lIns="0" bIns="0" rIns="0">
            <a:spAutoFit/>
          </a:bodyPr>
          <a:lstStyle/>
          <a:p>
            <a:pPr algn="ctr">
              <a:lnSpc>
                <a:spcPts val="2799"/>
              </a:lnSpc>
            </a:pPr>
            <a:r>
              <a:rPr lang="en-US" sz="1999" b="true">
                <a:solidFill>
                  <a:srgbClr val="4F6AB3"/>
                </a:solidFill>
                <a:latin typeface="Montserrat Bold"/>
                <a:ea typeface="Montserrat Bold"/>
                <a:cs typeface="Montserrat Bold"/>
                <a:sym typeface="Montserrat Bold"/>
              </a:rPr>
              <a:t>Scan the QR code and let us know!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2635375" cy="1188775"/>
          </a:xfrm>
        </p:grpSpPr>
        <p:sp>
          <p:nvSpPr>
            <p:cNvPr name="Freeform 4" id="4"/>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5" id="5"/>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6" id="6"/>
          <p:cNvSpPr/>
          <p:nvPr/>
        </p:nvSpPr>
        <p:spPr>
          <a:xfrm flipH="false" flipV="false" rot="0">
            <a:off x="552697" y="7482145"/>
            <a:ext cx="2324099" cy="1157824"/>
          </a:xfrm>
          <a:custGeom>
            <a:avLst/>
            <a:gdLst/>
            <a:ahLst/>
            <a:cxnLst/>
            <a:rect r="r" b="b" t="t" l="l"/>
            <a:pathLst>
              <a:path h="1157824" w="2324099">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60000">
            <a:off x="553195" y="5414281"/>
            <a:ext cx="9326898" cy="1390613"/>
          </a:xfrm>
          <a:prstGeom prst="rect">
            <a:avLst/>
          </a:prstGeom>
        </p:spPr>
        <p:txBody>
          <a:bodyPr anchor="t" rtlCol="false" tIns="0" lIns="0" bIns="0" rIns="0">
            <a:spAutoFit/>
          </a:bodyPr>
          <a:lstStyle/>
          <a:p>
            <a:pPr algn="l">
              <a:lnSpc>
                <a:spcPts val="5519"/>
              </a:lnSpc>
            </a:pPr>
            <a:r>
              <a:rPr lang="en-US" sz="4599" b="true">
                <a:solidFill>
                  <a:srgbClr val="2D3A5F"/>
                </a:solidFill>
                <a:latin typeface="Montserrat Bold"/>
                <a:ea typeface="Montserrat Bold"/>
                <a:cs typeface="Montserrat Bold"/>
                <a:sym typeface="Montserrat Bold"/>
              </a:rPr>
              <a:t>CLOSING NOTES</a:t>
            </a:r>
          </a:p>
          <a:p>
            <a:pPr algn="l">
              <a:lnSpc>
                <a:spcPts val="5519"/>
              </a:lnSpc>
            </a:pPr>
            <a:r>
              <a:rPr lang="en-US" sz="4599">
                <a:solidFill>
                  <a:srgbClr val="2D3A5F"/>
                </a:solidFill>
                <a:latin typeface="Montserrat"/>
                <a:ea typeface="Montserrat"/>
                <a:cs typeface="Montserrat"/>
                <a:sym typeface="Montserrat"/>
              </a:rPr>
              <a:t>&amp; SEE YOU AT THE NEXT AGM! </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7" id="7"/>
          <p:cNvGrpSpPr/>
          <p:nvPr/>
        </p:nvGrpSpPr>
        <p:grpSpPr>
          <a:xfrm rot="0">
            <a:off x="11722" y="0"/>
            <a:ext cx="2360553" cy="8812252"/>
            <a:chOff x="0" y="0"/>
            <a:chExt cx="3147404" cy="11749670"/>
          </a:xfrm>
        </p:grpSpPr>
        <p:sp>
          <p:nvSpPr>
            <p:cNvPr name="Freeform 8" id="8"/>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sp>
        <p:nvSpPr>
          <p:cNvPr name="TextBox 9" id="9"/>
          <p:cNvSpPr txBox="true"/>
          <p:nvPr/>
        </p:nvSpPr>
        <p:spPr>
          <a:xfrm rot="0">
            <a:off x="3498961" y="671512"/>
            <a:ext cx="8803542" cy="714375"/>
          </a:xfrm>
          <a:prstGeom prst="rect">
            <a:avLst/>
          </a:prstGeom>
        </p:spPr>
        <p:txBody>
          <a:bodyPr anchor="t" rtlCol="false" tIns="0" lIns="0" bIns="0" rIns="0">
            <a:spAutoFit/>
          </a:bodyPr>
          <a:lstStyle/>
          <a:p>
            <a:pPr algn="l">
              <a:lnSpc>
                <a:spcPts val="5639"/>
              </a:lnSpc>
            </a:pPr>
            <a:r>
              <a:rPr lang="en-US" sz="4699" b="true">
                <a:solidFill>
                  <a:srgbClr val="21488A"/>
                </a:solidFill>
                <a:latin typeface="Montserrat Bold"/>
                <a:ea typeface="Montserrat Bold"/>
                <a:cs typeface="Montserrat Bold"/>
                <a:sym typeface="Montserrat Bold"/>
              </a:rPr>
              <a:t>Closing Notes</a:t>
            </a:r>
          </a:p>
        </p:txBody>
      </p:sp>
      <p:sp>
        <p:nvSpPr>
          <p:cNvPr name="TextBox 10" id="10"/>
          <p:cNvSpPr txBox="true"/>
          <p:nvPr/>
        </p:nvSpPr>
        <p:spPr>
          <a:xfrm rot="0">
            <a:off x="3498961" y="2180115"/>
            <a:ext cx="11370167" cy="1407796"/>
          </a:xfrm>
          <a:prstGeom prst="rect">
            <a:avLst/>
          </a:prstGeom>
        </p:spPr>
        <p:txBody>
          <a:bodyPr anchor="t" rtlCol="false" tIns="0" lIns="0" bIns="0" rIns="0">
            <a:spAutoFit/>
          </a:bodyPr>
          <a:lstStyle/>
          <a:p>
            <a:pPr algn="l" marL="582925" indent="-291463" lvl="1">
              <a:lnSpc>
                <a:spcPts val="3779"/>
              </a:lnSpc>
              <a:buFont typeface="Arial"/>
              <a:buChar char="•"/>
            </a:pPr>
            <a:r>
              <a:rPr lang="en-US" sz="2699">
                <a:solidFill>
                  <a:srgbClr val="21488A"/>
                </a:solidFill>
                <a:latin typeface="Montserrat"/>
                <a:ea typeface="Montserrat"/>
                <a:cs typeface="Montserrat"/>
                <a:sym typeface="Montserrat"/>
              </a:rPr>
              <a:t>LC Rotation - Thank you Dror</a:t>
            </a:r>
          </a:p>
          <a:p>
            <a:pPr algn="l" marL="582925" indent="-291463" lvl="1">
              <a:lnSpc>
                <a:spcPts val="3779"/>
              </a:lnSpc>
              <a:buFont typeface="Arial"/>
              <a:buChar char="•"/>
            </a:pPr>
            <a:r>
              <a:rPr lang="en-US" sz="2699">
                <a:solidFill>
                  <a:srgbClr val="21488A"/>
                </a:solidFill>
                <a:latin typeface="Montserrat"/>
                <a:ea typeface="Montserrat"/>
                <a:cs typeface="Montserrat"/>
                <a:sym typeface="Montserrat"/>
              </a:rPr>
              <a:t>Dutch present for all our guests</a:t>
            </a:r>
          </a:p>
          <a:p>
            <a:pPr algn="l" marL="582925" indent="-291463" lvl="1">
              <a:lnSpc>
                <a:spcPts val="3779"/>
              </a:lnSpc>
              <a:buFont typeface="Arial"/>
              <a:buChar char="•"/>
            </a:pPr>
            <a:r>
              <a:rPr lang="en-US" sz="2699">
                <a:solidFill>
                  <a:srgbClr val="21488A"/>
                </a:solidFill>
                <a:latin typeface="Montserrat"/>
                <a:ea typeface="Montserrat"/>
                <a:cs typeface="Montserrat"/>
                <a:sym typeface="Montserrat"/>
              </a:rPr>
              <a:t>Next Regional Meeting - Oslo. </a:t>
            </a:r>
            <a:r>
              <a:rPr lang="en-US" b="true" sz="2699">
                <a:solidFill>
                  <a:srgbClr val="21488A"/>
                </a:solidFill>
                <a:latin typeface="Montserrat Bold"/>
                <a:ea typeface="Montserrat Bold"/>
                <a:cs typeface="Montserrat Bold"/>
                <a:sym typeface="Montserrat Bold"/>
              </a:rPr>
              <a:t>10 &amp; 11 April 2025</a:t>
            </a:r>
          </a:p>
        </p:txBody>
      </p:sp>
      <p:sp>
        <p:nvSpPr>
          <p:cNvPr name="Freeform 11" id="11"/>
          <p:cNvSpPr/>
          <p:nvPr/>
        </p:nvSpPr>
        <p:spPr>
          <a:xfrm flipH="false" flipV="false" rot="0">
            <a:off x="4036906" y="4186109"/>
            <a:ext cx="8099233" cy="4592131"/>
          </a:xfrm>
          <a:custGeom>
            <a:avLst/>
            <a:gdLst/>
            <a:ahLst/>
            <a:cxnLst/>
            <a:rect r="r" b="b" t="t" l="l"/>
            <a:pathLst>
              <a:path h="4592131" w="8099233">
                <a:moveTo>
                  <a:pt x="0" y="0"/>
                </a:moveTo>
                <a:lnTo>
                  <a:pt x="8099233" y="0"/>
                </a:lnTo>
                <a:lnTo>
                  <a:pt x="8099233" y="4592131"/>
                </a:lnTo>
                <a:lnTo>
                  <a:pt x="0" y="4592131"/>
                </a:lnTo>
                <a:lnTo>
                  <a:pt x="0" y="0"/>
                </a:lnTo>
                <a:close/>
              </a:path>
            </a:pathLst>
          </a:custGeom>
          <a:blipFill>
            <a:blip r:embed="rId4"/>
            <a:stretch>
              <a:fillRect l="-1027" t="0" r="-1027" b="-5296"/>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sp>
        <p:nvSpPr>
          <p:cNvPr name="Freeform 7" id="7"/>
          <p:cNvSpPr/>
          <p:nvPr/>
        </p:nvSpPr>
        <p:spPr>
          <a:xfrm flipH="false" flipV="false" rot="0">
            <a:off x="596374" y="596374"/>
            <a:ext cx="864651" cy="864651"/>
          </a:xfrm>
          <a:custGeom>
            <a:avLst/>
            <a:gdLst/>
            <a:ahLst/>
            <a:cxnLst/>
            <a:rect r="r" b="b" t="t" l="l"/>
            <a:pathLst>
              <a:path h="864651" w="864651">
                <a:moveTo>
                  <a:pt x="0" y="0"/>
                </a:moveTo>
                <a:lnTo>
                  <a:pt x="864652" y="0"/>
                </a:lnTo>
                <a:lnTo>
                  <a:pt x="864652" y="864652"/>
                </a:lnTo>
                <a:lnTo>
                  <a:pt x="0" y="864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461026" y="797093"/>
            <a:ext cx="12913648" cy="510838"/>
          </a:xfrm>
          <a:prstGeom prst="rect">
            <a:avLst/>
          </a:prstGeom>
        </p:spPr>
        <p:txBody>
          <a:bodyPr anchor="t" rtlCol="false" tIns="0" lIns="0" bIns="0" rIns="0">
            <a:spAutoFit/>
          </a:bodyPr>
          <a:lstStyle/>
          <a:p>
            <a:pPr algn="ctr">
              <a:lnSpc>
                <a:spcPts val="3963"/>
              </a:lnSpc>
            </a:pPr>
            <a:r>
              <a:rPr lang="en-US" sz="3670" b="true">
                <a:solidFill>
                  <a:srgbClr val="000000"/>
                </a:solidFill>
                <a:latin typeface="Montserrat Bold"/>
                <a:ea typeface="Montserrat Bold"/>
                <a:cs typeface="Montserrat Bold"/>
                <a:sym typeface="Montserrat Bold"/>
              </a:rPr>
              <a:t>2024 Linked In: Indicators</a:t>
            </a:r>
          </a:p>
        </p:txBody>
      </p:sp>
      <p:sp>
        <p:nvSpPr>
          <p:cNvPr name="TextBox 9" id="9"/>
          <p:cNvSpPr txBox="true"/>
          <p:nvPr/>
        </p:nvSpPr>
        <p:spPr>
          <a:xfrm rot="0">
            <a:off x="16415944" y="9378176"/>
            <a:ext cx="1517332" cy="352425"/>
          </a:xfrm>
          <a:prstGeom prst="rect">
            <a:avLst/>
          </a:prstGeom>
        </p:spPr>
        <p:txBody>
          <a:bodyPr anchor="t" rtlCol="false" tIns="0" lIns="0" bIns="0" rIns="0">
            <a:spAutoFit/>
          </a:bodyPr>
          <a:lstStyle/>
          <a:p>
            <a:pPr algn="r">
              <a:lnSpc>
                <a:spcPts val="2879"/>
              </a:lnSpc>
            </a:pPr>
            <a:r>
              <a:rPr lang="en-US" sz="2400">
                <a:solidFill>
                  <a:srgbClr val="FFFFFF"/>
                </a:solidFill>
                <a:latin typeface="Montserrat"/>
                <a:ea typeface="Montserrat"/>
                <a:cs typeface="Montserrat"/>
                <a:sym typeface="Montserrat"/>
              </a:rPr>
              <a:t>IESF I 05</a:t>
            </a:r>
          </a:p>
        </p:txBody>
      </p:sp>
      <p:pic>
        <p:nvPicPr>
          <p:cNvPr name="Picture 10" id="10"/>
          <p:cNvPicPr>
            <a:picLocks noChangeAspect="true"/>
          </p:cNvPicPr>
          <p:nvPr/>
        </p:nvPicPr>
        <p:blipFill>
          <a:blip r:embed="rId6"/>
          <a:stretch>
            <a:fillRect/>
          </a:stretch>
        </p:blipFill>
        <p:spPr>
          <a:xfrm rot="0">
            <a:off x="1477994" y="802667"/>
            <a:ext cx="10301819" cy="8480838"/>
          </a:xfrm>
          <a:prstGeom prst="rect">
            <a:avLst/>
          </a:prstGeom>
        </p:spPr>
      </p:pic>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65000">
              <a:srgbClr val="E9EDF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0" y="8778240"/>
            <a:ext cx="18288000" cy="1508760"/>
            <a:chOff x="0" y="0"/>
            <a:chExt cx="24384000" cy="2011680"/>
          </a:xfrm>
        </p:grpSpPr>
        <p:sp>
          <p:nvSpPr>
            <p:cNvPr name="Freeform 3" id="3"/>
            <p:cNvSpPr/>
            <p:nvPr/>
          </p:nvSpPr>
          <p:spPr>
            <a:xfrm flipH="false" flipV="false" rot="0">
              <a:off x="0" y="0"/>
              <a:ext cx="24384000" cy="2011680"/>
            </a:xfrm>
            <a:custGeom>
              <a:avLst/>
              <a:gdLst/>
              <a:ahLst/>
              <a:cxnLst/>
              <a:rect r="r" b="b" t="t" l="l"/>
              <a:pathLst>
                <a:path h="2011680" w="24384000">
                  <a:moveTo>
                    <a:pt x="0" y="0"/>
                  </a:moveTo>
                  <a:lnTo>
                    <a:pt x="24384000" y="0"/>
                  </a:lnTo>
                  <a:lnTo>
                    <a:pt x="24384000" y="2011680"/>
                  </a:lnTo>
                  <a:lnTo>
                    <a:pt x="0" y="2011680"/>
                  </a:lnTo>
                  <a:close/>
                </a:path>
              </a:pathLst>
            </a:custGeom>
            <a:solidFill>
              <a:srgbClr val="FFFFFF"/>
            </a:solidFill>
          </p:spPr>
        </p:sp>
      </p:grpSp>
      <p:sp>
        <p:nvSpPr>
          <p:cNvPr name="Freeform 4" id="4"/>
          <p:cNvSpPr/>
          <p:nvPr/>
        </p:nvSpPr>
        <p:spPr>
          <a:xfrm flipH="false" flipV="false" rot="0">
            <a:off x="482737" y="9132720"/>
            <a:ext cx="1700212" cy="846294"/>
          </a:xfrm>
          <a:custGeom>
            <a:avLst/>
            <a:gdLst/>
            <a:ahLst/>
            <a:cxnLst/>
            <a:rect r="r" b="b" t="t" l="l"/>
            <a:pathLst>
              <a:path h="846294" w="1700212">
                <a:moveTo>
                  <a:pt x="0" y="0"/>
                </a:moveTo>
                <a:lnTo>
                  <a:pt x="1700213" y="0"/>
                </a:lnTo>
                <a:lnTo>
                  <a:pt x="1700213" y="846294"/>
                </a:lnTo>
                <a:lnTo>
                  <a:pt x="0" y="846294"/>
                </a:lnTo>
                <a:lnTo>
                  <a:pt x="0" y="0"/>
                </a:lnTo>
                <a:close/>
              </a:path>
            </a:pathLst>
          </a:custGeom>
          <a:blipFill>
            <a:blip r:embed="rId3"/>
            <a:stretch>
              <a:fillRect l="0" t="-117" r="0" b="-117"/>
            </a:stretch>
          </a:blipFill>
        </p:spPr>
      </p:sp>
      <p:grpSp>
        <p:nvGrpSpPr>
          <p:cNvPr name="Group 5" id="5"/>
          <p:cNvGrpSpPr/>
          <p:nvPr/>
        </p:nvGrpSpPr>
        <p:grpSpPr>
          <a:xfrm rot="0">
            <a:off x="16324503" y="9241641"/>
            <a:ext cx="1963496" cy="589330"/>
            <a:chOff x="0" y="0"/>
            <a:chExt cx="2617994" cy="785774"/>
          </a:xfrm>
        </p:grpSpPr>
        <p:sp>
          <p:nvSpPr>
            <p:cNvPr name="Freeform 6" id="6"/>
            <p:cNvSpPr/>
            <p:nvPr/>
          </p:nvSpPr>
          <p:spPr>
            <a:xfrm flipH="false" flipV="false" rot="0">
              <a:off x="0" y="0"/>
              <a:ext cx="2617978" cy="785749"/>
            </a:xfrm>
            <a:custGeom>
              <a:avLst/>
              <a:gdLst/>
              <a:ahLst/>
              <a:cxnLst/>
              <a:rect r="r" b="b" t="t" l="l"/>
              <a:pathLst>
                <a:path h="785749" w="2617978">
                  <a:moveTo>
                    <a:pt x="0" y="0"/>
                  </a:moveTo>
                  <a:lnTo>
                    <a:pt x="2617978" y="0"/>
                  </a:lnTo>
                  <a:lnTo>
                    <a:pt x="2617978" y="785749"/>
                  </a:lnTo>
                  <a:lnTo>
                    <a:pt x="0" y="785749"/>
                  </a:lnTo>
                  <a:close/>
                </a:path>
              </a:pathLst>
            </a:custGeom>
            <a:solidFill>
              <a:srgbClr val="5C77B9"/>
            </a:solidFill>
          </p:spPr>
        </p:sp>
      </p:grpSp>
      <p:grpSp>
        <p:nvGrpSpPr>
          <p:cNvPr name="Group 7" id="7"/>
          <p:cNvGrpSpPr/>
          <p:nvPr/>
        </p:nvGrpSpPr>
        <p:grpSpPr>
          <a:xfrm rot="0">
            <a:off x="11722" y="0"/>
            <a:ext cx="2360553" cy="8812252"/>
            <a:chOff x="0" y="0"/>
            <a:chExt cx="3147404" cy="11749670"/>
          </a:xfrm>
        </p:grpSpPr>
        <p:sp>
          <p:nvSpPr>
            <p:cNvPr name="Freeform 8" id="8"/>
            <p:cNvSpPr/>
            <p:nvPr/>
          </p:nvSpPr>
          <p:spPr>
            <a:xfrm flipH="false" flipV="false" rot="0">
              <a:off x="0" y="0"/>
              <a:ext cx="3147441" cy="11749659"/>
            </a:xfrm>
            <a:custGeom>
              <a:avLst/>
              <a:gdLst/>
              <a:ahLst/>
              <a:cxnLst/>
              <a:rect r="r" b="b" t="t" l="l"/>
              <a:pathLst>
                <a:path h="11749659" w="3147441">
                  <a:moveTo>
                    <a:pt x="0" y="0"/>
                  </a:moveTo>
                  <a:lnTo>
                    <a:pt x="3147441" y="0"/>
                  </a:lnTo>
                  <a:lnTo>
                    <a:pt x="3147441" y="11749659"/>
                  </a:lnTo>
                  <a:lnTo>
                    <a:pt x="0" y="11749659"/>
                  </a:lnTo>
                  <a:close/>
                </a:path>
              </a:pathLst>
            </a:custGeom>
            <a:solidFill>
              <a:srgbClr val="2D3A5F"/>
            </a:solidFill>
          </p:spPr>
        </p:sp>
      </p:grpSp>
      <p:sp>
        <p:nvSpPr>
          <p:cNvPr name="Freeform 9" id="9"/>
          <p:cNvSpPr/>
          <p:nvPr/>
        </p:nvSpPr>
        <p:spPr>
          <a:xfrm flipH="false" flipV="false" rot="0">
            <a:off x="3498961" y="3887010"/>
            <a:ext cx="7816490" cy="4592131"/>
          </a:xfrm>
          <a:custGeom>
            <a:avLst/>
            <a:gdLst/>
            <a:ahLst/>
            <a:cxnLst/>
            <a:rect r="r" b="b" t="t" l="l"/>
            <a:pathLst>
              <a:path h="4592131" w="7816490">
                <a:moveTo>
                  <a:pt x="0" y="0"/>
                </a:moveTo>
                <a:lnTo>
                  <a:pt x="7816489" y="0"/>
                </a:lnTo>
                <a:lnTo>
                  <a:pt x="7816489" y="4592131"/>
                </a:lnTo>
                <a:lnTo>
                  <a:pt x="0" y="4592131"/>
                </a:lnTo>
                <a:lnTo>
                  <a:pt x="0" y="0"/>
                </a:lnTo>
                <a:close/>
              </a:path>
            </a:pathLst>
          </a:custGeom>
          <a:blipFill>
            <a:blip r:embed="rId4"/>
            <a:stretch>
              <a:fillRect l="0" t="-6702" r="0" b="-6702"/>
            </a:stretch>
          </a:blipFill>
        </p:spPr>
      </p:sp>
      <p:sp>
        <p:nvSpPr>
          <p:cNvPr name="TextBox 10" id="10"/>
          <p:cNvSpPr txBox="true"/>
          <p:nvPr/>
        </p:nvSpPr>
        <p:spPr>
          <a:xfrm rot="0">
            <a:off x="3498961" y="671512"/>
            <a:ext cx="8803542" cy="714375"/>
          </a:xfrm>
          <a:prstGeom prst="rect">
            <a:avLst/>
          </a:prstGeom>
        </p:spPr>
        <p:txBody>
          <a:bodyPr anchor="t" rtlCol="false" tIns="0" lIns="0" bIns="0" rIns="0">
            <a:spAutoFit/>
          </a:bodyPr>
          <a:lstStyle/>
          <a:p>
            <a:pPr algn="l">
              <a:lnSpc>
                <a:spcPts val="5639"/>
              </a:lnSpc>
            </a:pPr>
            <a:r>
              <a:rPr lang="en-US" sz="4699" b="true">
                <a:solidFill>
                  <a:srgbClr val="21488A"/>
                </a:solidFill>
                <a:latin typeface="Montserrat Bold"/>
                <a:ea typeface="Montserrat Bold"/>
                <a:cs typeface="Montserrat Bold"/>
                <a:sym typeface="Montserrat Bold"/>
              </a:rPr>
              <a:t>AGM 2025 - Mexico City</a:t>
            </a:r>
          </a:p>
        </p:txBody>
      </p:sp>
      <p:sp>
        <p:nvSpPr>
          <p:cNvPr name="TextBox 11" id="11"/>
          <p:cNvSpPr txBox="true"/>
          <p:nvPr/>
        </p:nvSpPr>
        <p:spPr>
          <a:xfrm rot="0">
            <a:off x="3498961" y="2180115"/>
            <a:ext cx="11370167" cy="1407796"/>
          </a:xfrm>
          <a:prstGeom prst="rect">
            <a:avLst/>
          </a:prstGeom>
        </p:spPr>
        <p:txBody>
          <a:bodyPr anchor="t" rtlCol="false" tIns="0" lIns="0" bIns="0" rIns="0">
            <a:spAutoFit/>
          </a:bodyPr>
          <a:lstStyle/>
          <a:p>
            <a:pPr algn="l">
              <a:lnSpc>
                <a:spcPts val="3779"/>
              </a:lnSpc>
            </a:pPr>
          </a:p>
          <a:p>
            <a:pPr algn="l" marL="582925" indent="-291463" lvl="1">
              <a:lnSpc>
                <a:spcPts val="3779"/>
              </a:lnSpc>
              <a:buFont typeface="Arial"/>
              <a:buChar char="•"/>
            </a:pPr>
            <a:r>
              <a:rPr lang="en-US" sz="2699">
                <a:solidFill>
                  <a:srgbClr val="21488A"/>
                </a:solidFill>
                <a:latin typeface="Montserrat"/>
                <a:ea typeface="Montserrat"/>
                <a:cs typeface="Montserrat"/>
                <a:sym typeface="Montserrat"/>
              </a:rPr>
              <a:t>Next AGM - Mexico City! </a:t>
            </a:r>
            <a:r>
              <a:rPr lang="en-US" b="true" sz="2699">
                <a:solidFill>
                  <a:srgbClr val="21488A"/>
                </a:solidFill>
                <a:latin typeface="Montserrat Bold"/>
                <a:ea typeface="Montserrat Bold"/>
                <a:cs typeface="Montserrat Bold"/>
                <a:sym typeface="Montserrat Bold"/>
              </a:rPr>
              <a:t>22 - 25 September 2025</a:t>
            </a:r>
          </a:p>
          <a:p>
            <a:pPr algn="l">
              <a:lnSpc>
                <a:spcPts val="3779"/>
              </a:lnSpc>
            </a:pP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4744671"/>
            <a:ext cx="10006189" cy="4513629"/>
            <a:chOff x="0" y="0"/>
            <a:chExt cx="13341585" cy="6018172"/>
          </a:xfrm>
        </p:grpSpPr>
        <p:grpSp>
          <p:nvGrpSpPr>
            <p:cNvPr name="Group 4" id="4"/>
            <p:cNvGrpSpPr/>
            <p:nvPr/>
          </p:nvGrpSpPr>
          <p:grpSpPr>
            <a:xfrm rot="0">
              <a:off x="0" y="0"/>
              <a:ext cx="13341585" cy="6018172"/>
              <a:chOff x="0" y="0"/>
              <a:chExt cx="2635375" cy="1188775"/>
            </a:xfrm>
          </p:grpSpPr>
          <p:sp>
            <p:nvSpPr>
              <p:cNvPr name="Freeform 5" id="5"/>
              <p:cNvSpPr/>
              <p:nvPr/>
            </p:nvSpPr>
            <p:spPr>
              <a:xfrm flipH="false" flipV="false" rot="0">
                <a:off x="0" y="0"/>
                <a:ext cx="2635375" cy="1188775"/>
              </a:xfrm>
              <a:custGeom>
                <a:avLst/>
                <a:gdLst/>
                <a:ahLst/>
                <a:cxnLst/>
                <a:rect r="r" b="b" t="t" l="l"/>
                <a:pathLst>
                  <a:path h="1188775" w="2635375">
                    <a:moveTo>
                      <a:pt x="0" y="0"/>
                    </a:moveTo>
                    <a:lnTo>
                      <a:pt x="2635375" y="0"/>
                    </a:lnTo>
                    <a:lnTo>
                      <a:pt x="2635375" y="1188775"/>
                    </a:lnTo>
                    <a:lnTo>
                      <a:pt x="0" y="1188775"/>
                    </a:lnTo>
                    <a:close/>
                  </a:path>
                </a:pathLst>
              </a:custGeom>
              <a:solidFill>
                <a:srgbClr val="E9EDF6">
                  <a:alpha val="84706"/>
                </a:srgbClr>
              </a:solidFill>
            </p:spPr>
          </p:sp>
          <p:sp>
            <p:nvSpPr>
              <p:cNvPr name="TextBox 6" id="6"/>
              <p:cNvSpPr txBox="true"/>
              <p:nvPr/>
            </p:nvSpPr>
            <p:spPr>
              <a:xfrm>
                <a:off x="0" y="0"/>
                <a:ext cx="2635375" cy="1188775"/>
              </a:xfrm>
              <a:prstGeom prst="rect">
                <a:avLst/>
              </a:prstGeom>
            </p:spPr>
            <p:txBody>
              <a:bodyPr anchor="ctr" rtlCol="false" tIns="50800" lIns="50800" bIns="50800" rIns="50800"/>
              <a:lstStyle/>
              <a:p>
                <a:pPr algn="ctr">
                  <a:lnSpc>
                    <a:spcPts val="2160"/>
                  </a:lnSpc>
                </a:pPr>
              </a:p>
            </p:txBody>
          </p:sp>
        </p:grpSp>
        <p:sp>
          <p:nvSpPr>
            <p:cNvPr name="Freeform 7" id="7"/>
            <p:cNvSpPr/>
            <p:nvPr/>
          </p:nvSpPr>
          <p:spPr>
            <a:xfrm flipH="false" flipV="false" rot="0">
              <a:off x="736929" y="3649966"/>
              <a:ext cx="3098799" cy="1543765"/>
            </a:xfrm>
            <a:custGeom>
              <a:avLst/>
              <a:gdLst/>
              <a:ahLst/>
              <a:cxnLst/>
              <a:rect r="r" b="b" t="t" l="l"/>
              <a:pathLst>
                <a:path h="1543765" w="3098799">
                  <a:moveTo>
                    <a:pt x="0" y="0"/>
                  </a:moveTo>
                  <a:lnTo>
                    <a:pt x="3098799" y="0"/>
                  </a:lnTo>
                  <a:lnTo>
                    <a:pt x="3098799" y="1543765"/>
                  </a:lnTo>
                  <a:lnTo>
                    <a:pt x="0" y="15437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736929" y="995866"/>
              <a:ext cx="11455071" cy="1295301"/>
            </a:xfrm>
            <a:prstGeom prst="rect">
              <a:avLst/>
            </a:prstGeom>
          </p:spPr>
          <p:txBody>
            <a:bodyPr anchor="t" rtlCol="false" tIns="0" lIns="0" bIns="0" rIns="0">
              <a:spAutoFit/>
            </a:bodyPr>
            <a:lstStyle/>
            <a:p>
              <a:pPr algn="l">
                <a:lnSpc>
                  <a:spcPts val="7679"/>
                </a:lnSpc>
              </a:pPr>
              <a:r>
                <a:rPr lang="en-US" b="true" sz="6399">
                  <a:solidFill>
                    <a:srgbClr val="2D3A5F"/>
                  </a:solidFill>
                  <a:latin typeface="Montserrat Bold"/>
                  <a:ea typeface="Montserrat Bold"/>
                  <a:cs typeface="Montserrat Bold"/>
                  <a:sym typeface="Montserrat Bold"/>
                </a:rPr>
                <a:t>FREE TIME</a:t>
              </a:r>
            </a:p>
          </p:txBody>
        </p:sp>
      </p:grpSp>
      <p:sp>
        <p:nvSpPr>
          <p:cNvPr name="Freeform 9" id="9"/>
          <p:cNvSpPr/>
          <p:nvPr/>
        </p:nvSpPr>
        <p:spPr>
          <a:xfrm flipH="false" flipV="false" rot="0">
            <a:off x="7580250" y="5316333"/>
            <a:ext cx="1563750" cy="1485562"/>
          </a:xfrm>
          <a:custGeom>
            <a:avLst/>
            <a:gdLst/>
            <a:ahLst/>
            <a:cxnLst/>
            <a:rect r="r" b="b" t="t" l="l"/>
            <a:pathLst>
              <a:path h="1485562" w="1563750">
                <a:moveTo>
                  <a:pt x="0" y="0"/>
                </a:moveTo>
                <a:lnTo>
                  <a:pt x="1563750" y="0"/>
                </a:lnTo>
                <a:lnTo>
                  <a:pt x="1563750" y="1485562"/>
                </a:lnTo>
                <a:lnTo>
                  <a:pt x="0" y="1485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6172672" y="2122685"/>
            <a:ext cx="1541200" cy="2260426"/>
          </a:xfrm>
          <a:custGeom>
            <a:avLst/>
            <a:gdLst/>
            <a:ahLst/>
            <a:cxnLst/>
            <a:rect r="r" b="b" t="t" l="l"/>
            <a:pathLst>
              <a:path h="2260426" w="1541200">
                <a:moveTo>
                  <a:pt x="0" y="0"/>
                </a:moveTo>
                <a:lnTo>
                  <a:pt x="1541200" y="0"/>
                </a:lnTo>
                <a:lnTo>
                  <a:pt x="1541200" y="2260426"/>
                </a:lnTo>
                <a:lnTo>
                  <a:pt x="0" y="22604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5154675" y="7661928"/>
            <a:ext cx="3577194" cy="780976"/>
          </a:xfrm>
          <a:prstGeom prst="rect">
            <a:avLst/>
          </a:prstGeom>
        </p:spPr>
        <p:txBody>
          <a:bodyPr anchor="t" rtlCol="false" tIns="0" lIns="0" bIns="0" rIns="0">
            <a:spAutoFit/>
          </a:bodyPr>
          <a:lstStyle/>
          <a:p>
            <a:pPr algn="ctr">
              <a:lnSpc>
                <a:spcPts val="3120"/>
              </a:lnSpc>
            </a:pPr>
            <a:r>
              <a:rPr lang="en-US" b="true" sz="2600" i="true">
                <a:solidFill>
                  <a:srgbClr val="4F6AB3"/>
                </a:solidFill>
                <a:latin typeface="Montserrat Bold Italics"/>
                <a:ea typeface="Montserrat Bold Italics"/>
                <a:cs typeface="Montserrat Bold Italics"/>
                <a:sym typeface="Montserrat Bold Italics"/>
              </a:rPr>
              <a:t>MEET IN THE LOBBY AT 1.30 PM</a:t>
            </a:r>
          </a:p>
        </p:txBody>
      </p:sp>
      <p:grpSp>
        <p:nvGrpSpPr>
          <p:cNvPr name="Group 12" id="12"/>
          <p:cNvGrpSpPr/>
          <p:nvPr/>
        </p:nvGrpSpPr>
        <p:grpSpPr>
          <a:xfrm rot="0">
            <a:off x="8236216" y="637167"/>
            <a:ext cx="9536569" cy="2615731"/>
            <a:chOff x="0" y="0"/>
            <a:chExt cx="2511689" cy="688917"/>
          </a:xfrm>
        </p:grpSpPr>
        <p:sp>
          <p:nvSpPr>
            <p:cNvPr name="Freeform 13" id="13"/>
            <p:cNvSpPr/>
            <p:nvPr/>
          </p:nvSpPr>
          <p:spPr>
            <a:xfrm flipH="false" flipV="false" rot="0">
              <a:off x="0" y="0"/>
              <a:ext cx="2511689" cy="688917"/>
            </a:xfrm>
            <a:custGeom>
              <a:avLst/>
              <a:gdLst/>
              <a:ahLst/>
              <a:cxnLst/>
              <a:rect r="r" b="b" t="t" l="l"/>
              <a:pathLst>
                <a:path h="688917" w="2511689">
                  <a:moveTo>
                    <a:pt x="41403" y="0"/>
                  </a:moveTo>
                  <a:lnTo>
                    <a:pt x="2470286" y="0"/>
                  </a:lnTo>
                  <a:cubicBezTo>
                    <a:pt x="2481267" y="0"/>
                    <a:pt x="2491798" y="4362"/>
                    <a:pt x="2499562" y="12127"/>
                  </a:cubicBezTo>
                  <a:cubicBezTo>
                    <a:pt x="2507327" y="19891"/>
                    <a:pt x="2511689" y="30422"/>
                    <a:pt x="2511689" y="41403"/>
                  </a:cubicBezTo>
                  <a:lnTo>
                    <a:pt x="2511689" y="647514"/>
                  </a:lnTo>
                  <a:cubicBezTo>
                    <a:pt x="2511689" y="670380"/>
                    <a:pt x="2493152" y="688917"/>
                    <a:pt x="2470286" y="688917"/>
                  </a:cubicBezTo>
                  <a:lnTo>
                    <a:pt x="41403" y="688917"/>
                  </a:lnTo>
                  <a:cubicBezTo>
                    <a:pt x="30422" y="688917"/>
                    <a:pt x="19891" y="684555"/>
                    <a:pt x="12127" y="676790"/>
                  </a:cubicBezTo>
                  <a:cubicBezTo>
                    <a:pt x="4362" y="669026"/>
                    <a:pt x="0" y="658495"/>
                    <a:pt x="0" y="647514"/>
                  </a:cubicBezTo>
                  <a:lnTo>
                    <a:pt x="0" y="41403"/>
                  </a:lnTo>
                  <a:cubicBezTo>
                    <a:pt x="0" y="30422"/>
                    <a:pt x="4362" y="19891"/>
                    <a:pt x="12127" y="12127"/>
                  </a:cubicBezTo>
                  <a:cubicBezTo>
                    <a:pt x="19891" y="4362"/>
                    <a:pt x="30422" y="0"/>
                    <a:pt x="41403" y="0"/>
                  </a:cubicBezTo>
                  <a:close/>
                </a:path>
              </a:pathLst>
            </a:custGeom>
            <a:solidFill>
              <a:srgbClr val="E9EDF6">
                <a:alpha val="49804"/>
              </a:srgbClr>
            </a:solidFill>
          </p:spPr>
        </p:sp>
        <p:sp>
          <p:nvSpPr>
            <p:cNvPr name="TextBox 14" id="14"/>
            <p:cNvSpPr txBox="true"/>
            <p:nvPr/>
          </p:nvSpPr>
          <p:spPr>
            <a:xfrm>
              <a:off x="0" y="0"/>
              <a:ext cx="2511689" cy="688917"/>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10286656" y="1045118"/>
            <a:ext cx="6988608" cy="1800132"/>
          </a:xfrm>
          <a:prstGeom prst="rect">
            <a:avLst/>
          </a:prstGeom>
        </p:spPr>
        <p:txBody>
          <a:bodyPr anchor="t" rtlCol="false" tIns="0" lIns="0" bIns="0" rIns="0">
            <a:spAutoFit/>
          </a:bodyPr>
          <a:lstStyle/>
          <a:p>
            <a:pPr algn="l">
              <a:lnSpc>
                <a:spcPts val="2880"/>
              </a:lnSpc>
            </a:pPr>
            <a:r>
              <a:rPr lang="en-US" sz="2400" b="true">
                <a:solidFill>
                  <a:srgbClr val="262626"/>
                </a:solidFill>
                <a:latin typeface="Montserrat Bold"/>
                <a:ea typeface="Montserrat Bold"/>
                <a:cs typeface="Montserrat Bold"/>
                <a:sym typeface="Montserrat Bold"/>
              </a:rPr>
              <a:t>LUNCH AT ‘POLLY GOUDVISCH’</a:t>
            </a:r>
          </a:p>
          <a:p>
            <a:pPr algn="l">
              <a:lnSpc>
                <a:spcPts val="2880"/>
              </a:lnSpc>
            </a:pPr>
          </a:p>
          <a:p>
            <a:pPr algn="l">
              <a:lnSpc>
                <a:spcPts val="2880"/>
              </a:lnSpc>
            </a:pPr>
            <a:r>
              <a:rPr lang="en-US" sz="2400" b="true">
                <a:solidFill>
                  <a:srgbClr val="262626"/>
                </a:solidFill>
                <a:latin typeface="Montserrat Bold"/>
                <a:ea typeface="Montserrat Bold"/>
                <a:cs typeface="Montserrat Bold"/>
                <a:sym typeface="Montserrat Bold"/>
              </a:rPr>
              <a:t>THIS IS HOLLAND &amp; A’DAM LOOKOUT</a:t>
            </a:r>
          </a:p>
          <a:p>
            <a:pPr algn="l">
              <a:lnSpc>
                <a:spcPts val="2880"/>
              </a:lnSpc>
            </a:pPr>
          </a:p>
          <a:p>
            <a:pPr algn="l">
              <a:lnSpc>
                <a:spcPts val="2880"/>
              </a:lnSpc>
            </a:pPr>
            <a:r>
              <a:rPr lang="en-US" sz="2400" b="true">
                <a:solidFill>
                  <a:srgbClr val="262626"/>
                </a:solidFill>
                <a:latin typeface="Montserrat Bold"/>
                <a:ea typeface="Montserrat Bold"/>
                <a:cs typeface="Montserrat Bold"/>
                <a:sym typeface="Montserrat Bold"/>
              </a:rPr>
              <a:t>FREE TIME!</a:t>
            </a:r>
          </a:p>
        </p:txBody>
      </p:sp>
      <p:sp>
        <p:nvSpPr>
          <p:cNvPr name="TextBox 16" id="16"/>
          <p:cNvSpPr txBox="true"/>
          <p:nvPr/>
        </p:nvSpPr>
        <p:spPr>
          <a:xfrm rot="0">
            <a:off x="8602841" y="1045118"/>
            <a:ext cx="1572620" cy="1800132"/>
          </a:xfrm>
          <a:prstGeom prst="rect">
            <a:avLst/>
          </a:prstGeom>
        </p:spPr>
        <p:txBody>
          <a:bodyPr anchor="t" rtlCol="false" tIns="0" lIns="0" bIns="0" rIns="0">
            <a:spAutoFit/>
          </a:bodyPr>
          <a:lstStyle/>
          <a:p>
            <a:pPr algn="l">
              <a:lnSpc>
                <a:spcPts val="2880"/>
              </a:lnSpc>
            </a:pPr>
            <a:r>
              <a:rPr lang="en-US" sz="2400" b="true">
                <a:solidFill>
                  <a:srgbClr val="262626"/>
                </a:solidFill>
                <a:latin typeface="Montserrat Bold"/>
                <a:ea typeface="Montserrat Bold"/>
                <a:cs typeface="Montserrat Bold"/>
                <a:sym typeface="Montserrat Bold"/>
              </a:rPr>
              <a:t>1.30 PM: </a:t>
            </a:r>
          </a:p>
          <a:p>
            <a:pPr algn="l">
              <a:lnSpc>
                <a:spcPts val="2880"/>
              </a:lnSpc>
            </a:pPr>
          </a:p>
          <a:p>
            <a:pPr algn="l">
              <a:lnSpc>
                <a:spcPts val="2880"/>
              </a:lnSpc>
            </a:pPr>
            <a:r>
              <a:rPr lang="en-US" sz="2400" b="true">
                <a:solidFill>
                  <a:srgbClr val="262626"/>
                </a:solidFill>
                <a:latin typeface="Montserrat Bold"/>
                <a:ea typeface="Montserrat Bold"/>
                <a:cs typeface="Montserrat Bold"/>
                <a:sym typeface="Montserrat Bold"/>
              </a:rPr>
              <a:t>2.45 PM:</a:t>
            </a:r>
          </a:p>
          <a:p>
            <a:pPr algn="l">
              <a:lnSpc>
                <a:spcPts val="2880"/>
              </a:lnSpc>
            </a:pPr>
          </a:p>
          <a:p>
            <a:pPr algn="l">
              <a:lnSpc>
                <a:spcPts val="2880"/>
              </a:lnSpc>
            </a:pPr>
            <a:r>
              <a:rPr lang="en-US" sz="2400" b="true">
                <a:solidFill>
                  <a:srgbClr val="262626"/>
                </a:solidFill>
                <a:latin typeface="Montserrat Bold"/>
                <a:ea typeface="Montserrat Bold"/>
                <a:cs typeface="Montserrat Bold"/>
                <a:sym typeface="Montserrat Bold"/>
              </a:rPr>
              <a:t>5.00 PM:</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a:hlinkClick r:id="rId2" tooltip="https://www.linkedin.com/company/international-executive-search-federation/"/>
            </p:cNvPr>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D3A5F"/>
            </a:solidFill>
          </p:spPr>
        </p:sp>
      </p:grpSp>
      <p:sp>
        <p:nvSpPr>
          <p:cNvPr name="Freeform 4" id="4"/>
          <p:cNvSpPr/>
          <p:nvPr/>
        </p:nvSpPr>
        <p:spPr>
          <a:xfrm flipH="false" flipV="false" rot="0">
            <a:off x="5953125" y="2300414"/>
            <a:ext cx="6381750" cy="3181350"/>
          </a:xfrm>
          <a:custGeom>
            <a:avLst/>
            <a:gdLst/>
            <a:ahLst/>
            <a:cxnLst/>
            <a:rect r="r" b="b" t="t" l="l"/>
            <a:pathLst>
              <a:path h="3181350" w="6381750">
                <a:moveTo>
                  <a:pt x="0" y="0"/>
                </a:moveTo>
                <a:lnTo>
                  <a:pt x="6381750" y="0"/>
                </a:lnTo>
                <a:lnTo>
                  <a:pt x="6381750" y="3181350"/>
                </a:lnTo>
                <a:lnTo>
                  <a:pt x="0" y="3181350"/>
                </a:lnTo>
                <a:lnTo>
                  <a:pt x="0" y="0"/>
                </a:lnTo>
                <a:close/>
              </a:path>
            </a:pathLst>
          </a:custGeom>
          <a:blipFill>
            <a:blip r:embed="rId3">
              <a:extLst>
                <a:ext uri="{96DAC541-7B7A-43D3-8B79-37D633B846F1}">
                  <asvg:svgBlip xmlns:asvg="http://schemas.microsoft.com/office/drawing/2016/SVG/main" r:embed="rId4"/>
                </a:ext>
              </a:extLst>
            </a:blip>
            <a:stretch>
              <a:fillRect l="0" t="-149" r="0" b="-149"/>
            </a:stretch>
          </a:blipFill>
        </p:spPr>
      </p:sp>
      <p:sp>
        <p:nvSpPr>
          <p:cNvPr name="Freeform 5" id="5"/>
          <p:cNvSpPr/>
          <p:nvPr/>
        </p:nvSpPr>
        <p:spPr>
          <a:xfrm flipH="false" flipV="false" rot="0">
            <a:off x="1593396" y="7788241"/>
            <a:ext cx="513515" cy="513515"/>
          </a:xfrm>
          <a:custGeom>
            <a:avLst/>
            <a:gdLst/>
            <a:ahLst/>
            <a:cxnLst/>
            <a:rect r="r" b="b" t="t" l="l"/>
            <a:pathLst>
              <a:path h="513515" w="513515">
                <a:moveTo>
                  <a:pt x="0" y="0"/>
                </a:moveTo>
                <a:lnTo>
                  <a:pt x="513516" y="0"/>
                </a:lnTo>
                <a:lnTo>
                  <a:pt x="513516" y="513516"/>
                </a:lnTo>
                <a:lnTo>
                  <a:pt x="0" y="5135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671343" y="7828847"/>
            <a:ext cx="469202" cy="547174"/>
          </a:xfrm>
          <a:custGeom>
            <a:avLst/>
            <a:gdLst/>
            <a:ahLst/>
            <a:cxnLst/>
            <a:rect r="r" b="b" t="t" l="l"/>
            <a:pathLst>
              <a:path h="547174" w="469202">
                <a:moveTo>
                  <a:pt x="0" y="0"/>
                </a:moveTo>
                <a:lnTo>
                  <a:pt x="469202" y="0"/>
                </a:lnTo>
                <a:lnTo>
                  <a:pt x="469202" y="547174"/>
                </a:lnTo>
                <a:lnTo>
                  <a:pt x="0" y="5471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613651" y="8785293"/>
            <a:ext cx="473007" cy="473007"/>
          </a:xfrm>
          <a:custGeom>
            <a:avLst/>
            <a:gdLst/>
            <a:ahLst/>
            <a:cxnLst/>
            <a:rect r="r" b="b" t="t" l="l"/>
            <a:pathLst>
              <a:path h="473007" w="473007">
                <a:moveTo>
                  <a:pt x="0" y="0"/>
                </a:moveTo>
                <a:lnTo>
                  <a:pt x="473006" y="0"/>
                </a:lnTo>
                <a:lnTo>
                  <a:pt x="473006" y="473007"/>
                </a:lnTo>
                <a:lnTo>
                  <a:pt x="0" y="47300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2695583" y="8748525"/>
            <a:ext cx="444962" cy="444962"/>
          </a:xfrm>
          <a:custGeom>
            <a:avLst/>
            <a:gdLst/>
            <a:ahLst/>
            <a:cxnLst/>
            <a:rect r="r" b="b" t="t" l="l"/>
            <a:pathLst>
              <a:path h="444962" w="444962">
                <a:moveTo>
                  <a:pt x="0" y="0"/>
                </a:moveTo>
                <a:lnTo>
                  <a:pt x="444962" y="0"/>
                </a:lnTo>
                <a:lnTo>
                  <a:pt x="444962" y="444962"/>
                </a:lnTo>
                <a:lnTo>
                  <a:pt x="0" y="4449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13407245" y="8788843"/>
            <a:ext cx="1871100" cy="314193"/>
          </a:xfrm>
          <a:prstGeom prst="rect">
            <a:avLst/>
          </a:prstGeom>
        </p:spPr>
        <p:txBody>
          <a:bodyPr anchor="t" rtlCol="false" tIns="0" lIns="0" bIns="0" rIns="0">
            <a:spAutoFit/>
          </a:bodyPr>
          <a:lstStyle/>
          <a:p>
            <a:pPr algn="ctr">
              <a:lnSpc>
                <a:spcPts val="2519"/>
              </a:lnSpc>
              <a:spcBef>
                <a:spcPct val="0"/>
              </a:spcBef>
            </a:pPr>
            <a:r>
              <a:rPr lang="en-US" sz="2099">
                <a:solidFill>
                  <a:srgbClr val="FFFFFF"/>
                </a:solidFill>
                <a:latin typeface="Montserrat Light"/>
                <a:ea typeface="Montserrat Light"/>
                <a:cs typeface="Montserrat Light"/>
                <a:sym typeface="Montserrat Light"/>
              </a:rPr>
              <a:t>info@iesf.com</a:t>
            </a:r>
          </a:p>
        </p:txBody>
      </p:sp>
      <p:sp>
        <p:nvSpPr>
          <p:cNvPr name="TextBox 10" id="10"/>
          <p:cNvSpPr txBox="true"/>
          <p:nvPr/>
        </p:nvSpPr>
        <p:spPr>
          <a:xfrm rot="0">
            <a:off x="13407245" y="7945338"/>
            <a:ext cx="2177686" cy="314193"/>
          </a:xfrm>
          <a:prstGeom prst="rect">
            <a:avLst/>
          </a:prstGeom>
        </p:spPr>
        <p:txBody>
          <a:bodyPr anchor="t" rtlCol="false" tIns="0" lIns="0" bIns="0" rIns="0">
            <a:spAutoFit/>
          </a:bodyPr>
          <a:lstStyle/>
          <a:p>
            <a:pPr algn="ctr">
              <a:lnSpc>
                <a:spcPts val="2519"/>
              </a:lnSpc>
              <a:spcBef>
                <a:spcPct val="0"/>
              </a:spcBef>
            </a:pPr>
            <a:r>
              <a:rPr lang="en-US" sz="2099">
                <a:solidFill>
                  <a:srgbClr val="FFFFFF"/>
                </a:solidFill>
                <a:latin typeface="Montserrat Light"/>
                <a:ea typeface="Montserrat Light"/>
                <a:cs typeface="Montserrat Light"/>
                <a:sym typeface="Montserrat Light"/>
              </a:rPr>
              <a:t>+34 93 238 54 86</a:t>
            </a:r>
          </a:p>
        </p:txBody>
      </p:sp>
      <p:sp>
        <p:nvSpPr>
          <p:cNvPr name="TextBox 11" id="11"/>
          <p:cNvSpPr txBox="true"/>
          <p:nvPr/>
        </p:nvSpPr>
        <p:spPr>
          <a:xfrm rot="0">
            <a:off x="2349156" y="7905300"/>
            <a:ext cx="5623223" cy="356168"/>
          </a:xfrm>
          <a:prstGeom prst="rect">
            <a:avLst/>
          </a:prstGeom>
        </p:spPr>
        <p:txBody>
          <a:bodyPr anchor="t" rtlCol="false" tIns="0" lIns="0" bIns="0" rIns="0">
            <a:spAutoFit/>
          </a:bodyPr>
          <a:lstStyle/>
          <a:p>
            <a:pPr algn="ctr">
              <a:lnSpc>
                <a:spcPts val="2940"/>
              </a:lnSpc>
            </a:pPr>
            <a:r>
              <a:rPr lang="en-US" sz="2100" u="sng">
                <a:solidFill>
                  <a:srgbClr val="FFFFFF"/>
                </a:solidFill>
                <a:latin typeface="Montserrat"/>
                <a:ea typeface="Montserrat"/>
                <a:cs typeface="Montserrat"/>
                <a:sym typeface="Montserrat"/>
                <a:hlinkClick r:id="rId13" tooltip="https://www.linkedin.com/company/international-executive-search-federation/"/>
              </a:rPr>
              <a:t>International Executive Search Federation</a:t>
            </a:r>
          </a:p>
        </p:txBody>
      </p:sp>
      <p:sp>
        <p:nvSpPr>
          <p:cNvPr name="TextBox 12" id="12"/>
          <p:cNvSpPr txBox="true"/>
          <p:nvPr/>
        </p:nvSpPr>
        <p:spPr>
          <a:xfrm rot="0">
            <a:off x="2349156" y="8748805"/>
            <a:ext cx="5623223" cy="356168"/>
          </a:xfrm>
          <a:prstGeom prst="rect">
            <a:avLst/>
          </a:prstGeom>
        </p:spPr>
        <p:txBody>
          <a:bodyPr anchor="t" rtlCol="false" tIns="0" lIns="0" bIns="0" rIns="0">
            <a:spAutoFit/>
          </a:bodyPr>
          <a:lstStyle/>
          <a:p>
            <a:pPr algn="l">
              <a:lnSpc>
                <a:spcPts val="2940"/>
              </a:lnSpc>
            </a:pPr>
            <a:r>
              <a:rPr lang="en-US" sz="2100">
                <a:solidFill>
                  <a:srgbClr val="FFFFFF"/>
                </a:solidFill>
                <a:latin typeface="Montserrat"/>
                <a:ea typeface="Montserrat"/>
                <a:cs typeface="Montserrat"/>
                <a:sym typeface="Montserrat"/>
              </a:rPr>
              <a:t>iesf.com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DAGQRY3F-no</dc:identifier>
  <dcterms:modified xsi:type="dcterms:W3CDTF">2011-08-01T06:04:30Z</dcterms:modified>
  <cp:revision>1</cp:revision>
  <dc:title>FINAL DAY 3 : Amsterdam </dc:title>
</cp:coreProperties>
</file>