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f4d7bf314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f4d7bf314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f4d7bf3148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f4d7bf3148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f52d0c8901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f52d0c890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f4d7bf3148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f4d7bf3148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fadab6bc5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fadab6bc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f4d7bf3148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f4d7bf314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f4d7bf3148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f4d7bf3148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f52d0c8901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f52d0c8901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f4d7bf3148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f4d7bf3148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f4d7bf3148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f4d7bf3148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f4d7bf3148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f4d7bf314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f4d7bf3148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f4d7bf3148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f4d7bf3148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f4d7bf3148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f4d7bf3148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f4d7bf3148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f4d7bf3148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f4d7bf3148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f4d7bf3148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f4d7bf3148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f52d0c890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f52d0c890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f4d7bf3148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f4d7bf3148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f7195c282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f7195c28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f52d0c8901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f52d0c890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f52d0c8901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f52d0c890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f4d7bf3148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f4d7bf3148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52d0c8901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f52d0c8901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01063c94a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01063c9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f4d7bf3148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f4d7bf314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f4d7bf3148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f4d7bf314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f4d7bf3148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f4d7bf3148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f4d7bf3148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f4d7bf3148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f4d7bf3148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f4d7bf314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f4d7bf3148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f4d7bf3148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1438" y="0"/>
            <a:ext cx="9001126" cy="5143501"/>
          </a:xfrm>
          <a:prstGeom prst="rect">
            <a:avLst/>
          </a:prstGeom>
          <a:noFill/>
          <a:ln>
            <a:noFill/>
          </a:ln>
        </p:spPr>
      </p:pic>
      <p:sp>
        <p:nvSpPr>
          <p:cNvPr id="55" name="Google Shape;55;p13"/>
          <p:cNvSpPr txBox="1">
            <a:spLocks noGrp="1"/>
          </p:cNvSpPr>
          <p:nvPr>
            <p:ph type="ctrTitle"/>
          </p:nvPr>
        </p:nvSpPr>
        <p:spPr>
          <a:xfrm>
            <a:off x="311700" y="851650"/>
            <a:ext cx="8520600" cy="722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solidFill>
                  <a:schemeClr val="lt1"/>
                </a:solidFill>
              </a:rPr>
              <a:t>Navigating change</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2"/>
          <p:cNvPicPr preferRelativeResize="0"/>
          <p:nvPr/>
        </p:nvPicPr>
        <p:blipFill>
          <a:blip r:embed="rId3">
            <a:alphaModFix/>
          </a:blip>
          <a:stretch>
            <a:fillRect/>
          </a:stretch>
        </p:blipFill>
        <p:spPr>
          <a:xfrm>
            <a:off x="4923575" y="0"/>
            <a:ext cx="3943881" cy="5143502"/>
          </a:xfrm>
          <a:prstGeom prst="rect">
            <a:avLst/>
          </a:prstGeom>
          <a:noFill/>
          <a:ln>
            <a:noFill/>
          </a:ln>
        </p:spPr>
      </p:pic>
      <p:pic>
        <p:nvPicPr>
          <p:cNvPr id="110" name="Google Shape;110;p22"/>
          <p:cNvPicPr preferRelativeResize="0"/>
          <p:nvPr/>
        </p:nvPicPr>
        <p:blipFill>
          <a:blip r:embed="rId4">
            <a:alphaModFix/>
          </a:blip>
          <a:stretch>
            <a:fillRect/>
          </a:stretch>
        </p:blipFill>
        <p:spPr>
          <a:xfrm>
            <a:off x="141725" y="877175"/>
            <a:ext cx="4735613" cy="33891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3"/>
          <p:cNvPicPr preferRelativeResize="0"/>
          <p:nvPr/>
        </p:nvPicPr>
        <p:blipFill>
          <a:blip r:embed="rId3">
            <a:alphaModFix/>
          </a:blip>
          <a:stretch>
            <a:fillRect/>
          </a:stretch>
        </p:blipFill>
        <p:spPr>
          <a:xfrm>
            <a:off x="4572000" y="420075"/>
            <a:ext cx="4572000" cy="3773148"/>
          </a:xfrm>
          <a:prstGeom prst="rect">
            <a:avLst/>
          </a:prstGeom>
          <a:noFill/>
          <a:ln>
            <a:noFill/>
          </a:ln>
        </p:spPr>
      </p:pic>
      <p:pic>
        <p:nvPicPr>
          <p:cNvPr id="116" name="Google Shape;116;p23"/>
          <p:cNvPicPr preferRelativeResize="0"/>
          <p:nvPr/>
        </p:nvPicPr>
        <p:blipFill>
          <a:blip r:embed="rId4">
            <a:alphaModFix/>
          </a:blip>
          <a:stretch>
            <a:fillRect/>
          </a:stretch>
        </p:blipFill>
        <p:spPr>
          <a:xfrm>
            <a:off x="0" y="-11"/>
            <a:ext cx="5029199" cy="2655417"/>
          </a:xfrm>
          <a:prstGeom prst="rect">
            <a:avLst/>
          </a:prstGeom>
          <a:noFill/>
          <a:ln>
            <a:noFill/>
          </a:ln>
        </p:spPr>
      </p:pic>
      <p:pic>
        <p:nvPicPr>
          <p:cNvPr id="117" name="Google Shape;117;p23"/>
          <p:cNvPicPr preferRelativeResize="0"/>
          <p:nvPr/>
        </p:nvPicPr>
        <p:blipFill>
          <a:blip r:embed="rId5">
            <a:alphaModFix/>
          </a:blip>
          <a:stretch>
            <a:fillRect/>
          </a:stretch>
        </p:blipFill>
        <p:spPr>
          <a:xfrm>
            <a:off x="0" y="3518880"/>
            <a:ext cx="5029200" cy="112654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4"/>
          <p:cNvSpPr txBox="1">
            <a:spLocks noGrp="1"/>
          </p:cNvSpPr>
          <p:nvPr>
            <p:ph type="body" idx="1"/>
          </p:nvPr>
        </p:nvSpPr>
        <p:spPr>
          <a:xfrm>
            <a:off x="311700" y="1991575"/>
            <a:ext cx="8520600" cy="3012900"/>
          </a:xfrm>
          <a:prstGeom prst="rect">
            <a:avLst/>
          </a:prstGeom>
        </p:spPr>
        <p:txBody>
          <a:bodyPr spcFirstLastPara="1" wrap="square" lIns="91425" tIns="91425" rIns="91425" bIns="91425" anchor="t" anchorCtr="0">
            <a:normAutofit fontScale="85000" lnSpcReduction="10000"/>
          </a:bodyPr>
          <a:lstStyle/>
          <a:p>
            <a:pPr marL="457200" lvl="0" indent="-347345" algn="l" rtl="0">
              <a:spcBef>
                <a:spcPts val="0"/>
              </a:spcBef>
              <a:spcAft>
                <a:spcPts val="0"/>
              </a:spcAft>
              <a:buClr>
                <a:srgbClr val="333333"/>
              </a:buClr>
              <a:buSzPct val="100000"/>
              <a:buChar char="●"/>
            </a:pPr>
            <a:r>
              <a:rPr lang="en" sz="2200">
                <a:solidFill>
                  <a:srgbClr val="333333"/>
                </a:solidFill>
              </a:rPr>
              <a:t>195 randomly drawn patient questions from Reddit</a:t>
            </a:r>
            <a:endParaRPr sz="2200">
              <a:solidFill>
                <a:srgbClr val="333333"/>
              </a:solidFill>
            </a:endParaRPr>
          </a:p>
          <a:p>
            <a:pPr marL="457200" lvl="0" indent="-347345" algn="l" rtl="0">
              <a:spcBef>
                <a:spcPts val="0"/>
              </a:spcBef>
              <a:spcAft>
                <a:spcPts val="0"/>
              </a:spcAft>
              <a:buClr>
                <a:srgbClr val="333333"/>
              </a:buClr>
              <a:buSzPct val="100000"/>
              <a:buChar char="●"/>
            </a:pPr>
            <a:r>
              <a:rPr lang="en" sz="2200">
                <a:solidFill>
                  <a:srgbClr val="333333"/>
                </a:solidFill>
              </a:rPr>
              <a:t>Answered by real physicians and by ChatGPT</a:t>
            </a:r>
            <a:endParaRPr sz="2200">
              <a:solidFill>
                <a:srgbClr val="333333"/>
              </a:solidFill>
            </a:endParaRPr>
          </a:p>
          <a:p>
            <a:pPr marL="457200" lvl="0" indent="-347345" algn="l" rtl="0">
              <a:spcBef>
                <a:spcPts val="0"/>
              </a:spcBef>
              <a:spcAft>
                <a:spcPts val="0"/>
              </a:spcAft>
              <a:buClr>
                <a:srgbClr val="333333"/>
              </a:buClr>
              <a:buSzPct val="100000"/>
              <a:buChar char="●"/>
            </a:pPr>
            <a:r>
              <a:rPr lang="en" sz="2200">
                <a:solidFill>
                  <a:srgbClr val="333333"/>
                </a:solidFill>
              </a:rPr>
              <a:t>Team of 3 licenced health care professionals as judges</a:t>
            </a:r>
            <a:endParaRPr sz="2200">
              <a:solidFill>
                <a:srgbClr val="333333"/>
              </a:solidFill>
            </a:endParaRPr>
          </a:p>
          <a:p>
            <a:pPr marL="914400" lvl="1" indent="-347344" algn="l" rtl="0">
              <a:spcBef>
                <a:spcPts val="0"/>
              </a:spcBef>
              <a:spcAft>
                <a:spcPts val="0"/>
              </a:spcAft>
              <a:buClr>
                <a:srgbClr val="333333"/>
              </a:buClr>
              <a:buSzPct val="100000"/>
              <a:buChar char="○"/>
            </a:pPr>
            <a:r>
              <a:rPr lang="en" sz="2200">
                <a:solidFill>
                  <a:srgbClr val="333333"/>
                </a:solidFill>
              </a:rPr>
              <a:t>Which was better</a:t>
            </a:r>
            <a:endParaRPr sz="2200">
              <a:solidFill>
                <a:srgbClr val="333333"/>
              </a:solidFill>
            </a:endParaRPr>
          </a:p>
          <a:p>
            <a:pPr marL="914400" lvl="1" indent="-347344" algn="l" rtl="0">
              <a:spcBef>
                <a:spcPts val="0"/>
              </a:spcBef>
              <a:spcAft>
                <a:spcPts val="0"/>
              </a:spcAft>
              <a:buClr>
                <a:srgbClr val="333333"/>
              </a:buClr>
              <a:buSzPct val="100000"/>
              <a:buChar char="○"/>
            </a:pPr>
            <a:r>
              <a:rPr lang="en" sz="2200">
                <a:solidFill>
                  <a:srgbClr val="333333"/>
                </a:solidFill>
              </a:rPr>
              <a:t>Quality rating 1 - 5 </a:t>
            </a:r>
            <a:endParaRPr sz="2200">
              <a:solidFill>
                <a:srgbClr val="333333"/>
              </a:solidFill>
            </a:endParaRPr>
          </a:p>
          <a:p>
            <a:pPr marL="914400" lvl="1" indent="-347344" algn="l" rtl="0">
              <a:spcBef>
                <a:spcPts val="0"/>
              </a:spcBef>
              <a:spcAft>
                <a:spcPts val="0"/>
              </a:spcAft>
              <a:buClr>
                <a:srgbClr val="333333"/>
              </a:buClr>
              <a:buSzPct val="100000"/>
              <a:buChar char="○"/>
            </a:pPr>
            <a:r>
              <a:rPr lang="en" sz="2200">
                <a:solidFill>
                  <a:srgbClr val="333333"/>
                </a:solidFill>
              </a:rPr>
              <a:t>Empathy rating 1 - 5</a:t>
            </a:r>
            <a:endParaRPr sz="2200">
              <a:solidFill>
                <a:srgbClr val="333333"/>
              </a:solidFill>
            </a:endParaRPr>
          </a:p>
          <a:p>
            <a:pPr marL="457200" lvl="0" indent="-347345" algn="l" rtl="0">
              <a:spcBef>
                <a:spcPts val="0"/>
              </a:spcBef>
              <a:spcAft>
                <a:spcPts val="0"/>
              </a:spcAft>
              <a:buClr>
                <a:srgbClr val="333333"/>
              </a:buClr>
              <a:buSzPct val="100000"/>
              <a:buChar char="●"/>
            </a:pPr>
            <a:r>
              <a:rPr lang="en" sz="2200">
                <a:solidFill>
                  <a:srgbClr val="333333"/>
                </a:solidFill>
              </a:rPr>
              <a:t>78,6% of the chatbot answers were preferred</a:t>
            </a:r>
            <a:endParaRPr sz="2200">
              <a:solidFill>
                <a:srgbClr val="333333"/>
              </a:solidFill>
            </a:endParaRPr>
          </a:p>
          <a:p>
            <a:pPr marL="457200" lvl="0" indent="-347345" algn="l" rtl="0">
              <a:spcBef>
                <a:spcPts val="0"/>
              </a:spcBef>
              <a:spcAft>
                <a:spcPts val="0"/>
              </a:spcAft>
              <a:buClr>
                <a:srgbClr val="333333"/>
              </a:buClr>
              <a:buSzPct val="100000"/>
              <a:buChar char="●"/>
            </a:pPr>
            <a:r>
              <a:rPr lang="en" sz="2200">
                <a:solidFill>
                  <a:srgbClr val="333333"/>
                </a:solidFill>
              </a:rPr>
              <a:t>Quality rating good / very good (4 or 5): Chatbot 78,5%, Physicians 22,1%</a:t>
            </a:r>
            <a:endParaRPr sz="2200">
              <a:solidFill>
                <a:srgbClr val="333333"/>
              </a:solidFill>
            </a:endParaRPr>
          </a:p>
          <a:p>
            <a:pPr marL="457200" lvl="0" indent="-347345" algn="l" rtl="0">
              <a:spcBef>
                <a:spcPts val="0"/>
              </a:spcBef>
              <a:spcAft>
                <a:spcPts val="0"/>
              </a:spcAft>
              <a:buClr>
                <a:srgbClr val="333333"/>
              </a:buClr>
              <a:buSzPct val="100000"/>
              <a:buChar char="●"/>
            </a:pPr>
            <a:r>
              <a:rPr lang="en" sz="2200">
                <a:solidFill>
                  <a:srgbClr val="333333"/>
                </a:solidFill>
              </a:rPr>
              <a:t>Empathy rating good / very good (4 or 5): Chatbot 45,1%, Physicians 4,6%</a:t>
            </a:r>
            <a:endParaRPr sz="2200"/>
          </a:p>
        </p:txBody>
      </p:sp>
      <p:pic>
        <p:nvPicPr>
          <p:cNvPr id="123" name="Google Shape;123;p24"/>
          <p:cNvPicPr preferRelativeResize="0"/>
          <p:nvPr/>
        </p:nvPicPr>
        <p:blipFill>
          <a:blip r:embed="rId3">
            <a:alphaModFix/>
          </a:blip>
          <a:stretch>
            <a:fillRect/>
          </a:stretch>
        </p:blipFill>
        <p:spPr>
          <a:xfrm>
            <a:off x="2162875" y="3"/>
            <a:ext cx="4572001" cy="17419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5"/>
          <p:cNvPicPr preferRelativeResize="0"/>
          <p:nvPr/>
        </p:nvPicPr>
        <p:blipFill>
          <a:blip r:embed="rId3">
            <a:alphaModFix/>
          </a:blip>
          <a:stretch>
            <a:fillRect/>
          </a:stretch>
        </p:blipFill>
        <p:spPr>
          <a:xfrm>
            <a:off x="1100050" y="240750"/>
            <a:ext cx="3381900" cy="2156749"/>
          </a:xfrm>
          <a:prstGeom prst="rect">
            <a:avLst/>
          </a:prstGeom>
          <a:noFill/>
          <a:ln>
            <a:noFill/>
          </a:ln>
        </p:spPr>
      </p:pic>
      <p:pic>
        <p:nvPicPr>
          <p:cNvPr id="129" name="Google Shape;129;p25"/>
          <p:cNvPicPr preferRelativeResize="0"/>
          <p:nvPr/>
        </p:nvPicPr>
        <p:blipFill>
          <a:blip r:embed="rId4">
            <a:alphaModFix/>
          </a:blip>
          <a:stretch>
            <a:fillRect/>
          </a:stretch>
        </p:blipFill>
        <p:spPr>
          <a:xfrm>
            <a:off x="4481950" y="366550"/>
            <a:ext cx="3648317" cy="2743200"/>
          </a:xfrm>
          <a:prstGeom prst="rect">
            <a:avLst/>
          </a:prstGeom>
          <a:noFill/>
          <a:ln>
            <a:noFill/>
          </a:ln>
        </p:spPr>
      </p:pic>
      <p:pic>
        <p:nvPicPr>
          <p:cNvPr id="130" name="Google Shape;130;p25"/>
          <p:cNvPicPr preferRelativeResize="0"/>
          <p:nvPr/>
        </p:nvPicPr>
        <p:blipFill>
          <a:blip r:embed="rId5">
            <a:alphaModFix/>
          </a:blip>
          <a:stretch>
            <a:fillRect/>
          </a:stretch>
        </p:blipFill>
        <p:spPr>
          <a:xfrm>
            <a:off x="512462" y="2097000"/>
            <a:ext cx="4663439" cy="2743200"/>
          </a:xfrm>
          <a:prstGeom prst="rect">
            <a:avLst/>
          </a:prstGeom>
          <a:noFill/>
          <a:ln>
            <a:noFill/>
          </a:ln>
        </p:spPr>
      </p:pic>
      <p:pic>
        <p:nvPicPr>
          <p:cNvPr id="131" name="Google Shape;131;p25"/>
          <p:cNvPicPr preferRelativeResize="0"/>
          <p:nvPr/>
        </p:nvPicPr>
        <p:blipFill>
          <a:blip r:embed="rId6">
            <a:alphaModFix/>
          </a:blip>
          <a:stretch>
            <a:fillRect/>
          </a:stretch>
        </p:blipFill>
        <p:spPr>
          <a:xfrm>
            <a:off x="5175901" y="2397500"/>
            <a:ext cx="3657600" cy="244270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6"/>
          <p:cNvPicPr preferRelativeResize="0"/>
          <p:nvPr/>
        </p:nvPicPr>
        <p:blipFill>
          <a:blip r:embed="rId3">
            <a:alphaModFix/>
          </a:blip>
          <a:stretch>
            <a:fillRect/>
          </a:stretch>
        </p:blipFill>
        <p:spPr>
          <a:xfrm>
            <a:off x="1728975" y="0"/>
            <a:ext cx="5686045" cy="3200400"/>
          </a:xfrm>
          <a:prstGeom prst="rect">
            <a:avLst/>
          </a:prstGeom>
          <a:noFill/>
          <a:ln>
            <a:noFill/>
          </a:ln>
        </p:spPr>
      </p:pic>
      <p:sp>
        <p:nvSpPr>
          <p:cNvPr id="137" name="Google Shape;137;p26"/>
          <p:cNvSpPr txBox="1"/>
          <p:nvPr/>
        </p:nvSpPr>
        <p:spPr>
          <a:xfrm>
            <a:off x="417600" y="3260075"/>
            <a:ext cx="8308800" cy="1622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Char char="●"/>
            </a:pPr>
            <a:r>
              <a:rPr lang="en" sz="1800">
                <a:solidFill>
                  <a:schemeClr val="dk2"/>
                </a:solidFill>
              </a:rPr>
              <a:t>1.200.000 autonomous deliveries </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Ghana: 17% increased vaccination rate &amp; 30% less waste </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Rwanda: 51% less preventable deaths at childbirth</a:t>
            </a:r>
            <a:endParaRPr sz="1800">
              <a:solidFill>
                <a:schemeClr val="dk2"/>
              </a:solidFill>
            </a:endParaRPr>
          </a:p>
          <a:p>
            <a:pPr marL="457200" lvl="0" indent="0" algn="l" rtl="0">
              <a:spcBef>
                <a:spcPts val="0"/>
              </a:spcBef>
              <a:spcAft>
                <a:spcPts val="0"/>
              </a:spcAft>
              <a:buNone/>
            </a:pPr>
            <a:endParaRPr sz="1800">
              <a:solidFill>
                <a:schemeClr val="dk2"/>
              </a:solidFill>
            </a:endParaRPr>
          </a:p>
          <a:p>
            <a:pPr marL="0" lvl="0" indent="0" algn="ctr" rtl="0">
              <a:spcBef>
                <a:spcPts val="0"/>
              </a:spcBef>
              <a:spcAft>
                <a:spcPts val="0"/>
              </a:spcAft>
              <a:buNone/>
            </a:pPr>
            <a:r>
              <a:rPr lang="en" sz="1800">
                <a:solidFill>
                  <a:schemeClr val="dk2"/>
                </a:solidFill>
              </a:rPr>
              <a:t>In the US now also groceries &amp; food delivery</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7"/>
          <p:cNvPicPr preferRelativeResize="0"/>
          <p:nvPr/>
        </p:nvPicPr>
        <p:blipFill>
          <a:blip r:embed="rId3">
            <a:alphaModFix/>
          </a:blip>
          <a:stretch>
            <a:fillRect/>
          </a:stretch>
        </p:blipFill>
        <p:spPr>
          <a:xfrm>
            <a:off x="2678975" y="152400"/>
            <a:ext cx="3786046" cy="48387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8"/>
          <p:cNvPicPr preferRelativeResize="0"/>
          <p:nvPr/>
        </p:nvPicPr>
        <p:blipFill>
          <a:blip r:embed="rId3">
            <a:alphaModFix/>
          </a:blip>
          <a:stretch>
            <a:fillRect/>
          </a:stretch>
        </p:blipFill>
        <p:spPr>
          <a:xfrm>
            <a:off x="3986775" y="2948950"/>
            <a:ext cx="5157217" cy="2194561"/>
          </a:xfrm>
          <a:prstGeom prst="rect">
            <a:avLst/>
          </a:prstGeom>
          <a:noFill/>
          <a:ln>
            <a:noFill/>
          </a:ln>
        </p:spPr>
      </p:pic>
      <p:pic>
        <p:nvPicPr>
          <p:cNvPr id="148" name="Google Shape;148;p28"/>
          <p:cNvPicPr preferRelativeResize="0"/>
          <p:nvPr/>
        </p:nvPicPr>
        <p:blipFill>
          <a:blip r:embed="rId4">
            <a:alphaModFix/>
          </a:blip>
          <a:stretch>
            <a:fillRect/>
          </a:stretch>
        </p:blipFill>
        <p:spPr>
          <a:xfrm>
            <a:off x="0" y="1352028"/>
            <a:ext cx="6857999" cy="1596934"/>
          </a:xfrm>
          <a:prstGeom prst="rect">
            <a:avLst/>
          </a:prstGeom>
          <a:noFill/>
          <a:ln>
            <a:noFill/>
          </a:ln>
        </p:spPr>
      </p:pic>
      <p:pic>
        <p:nvPicPr>
          <p:cNvPr id="149" name="Google Shape;149;p28"/>
          <p:cNvPicPr preferRelativeResize="0"/>
          <p:nvPr/>
        </p:nvPicPr>
        <p:blipFill>
          <a:blip r:embed="rId5">
            <a:alphaModFix/>
          </a:blip>
          <a:stretch>
            <a:fillRect/>
          </a:stretch>
        </p:blipFill>
        <p:spPr>
          <a:xfrm>
            <a:off x="4572000" y="-5"/>
            <a:ext cx="4571998" cy="1714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9"/>
          <p:cNvSpPr txBox="1">
            <a:spLocks noGrp="1"/>
          </p:cNvSpPr>
          <p:nvPr>
            <p:ph type="ctrTitle"/>
          </p:nvPr>
        </p:nvSpPr>
        <p:spPr>
          <a:xfrm>
            <a:off x="5257275" y="439000"/>
            <a:ext cx="3575100" cy="3212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AI in </a:t>
            </a:r>
            <a:endParaRPr/>
          </a:p>
          <a:p>
            <a:pPr marL="0" lvl="0" indent="0" algn="ctr" rtl="0">
              <a:spcBef>
                <a:spcPts val="0"/>
              </a:spcBef>
              <a:spcAft>
                <a:spcPts val="0"/>
              </a:spcAft>
              <a:buNone/>
            </a:pPr>
            <a:r>
              <a:rPr lang="en"/>
              <a:t>Talent Acquisition</a:t>
            </a:r>
            <a:endParaRPr/>
          </a:p>
        </p:txBody>
      </p:sp>
      <p:pic>
        <p:nvPicPr>
          <p:cNvPr id="155" name="Google Shape;155;p29"/>
          <p:cNvPicPr preferRelativeResize="0"/>
          <p:nvPr/>
        </p:nvPicPr>
        <p:blipFill>
          <a:blip r:embed="rId3">
            <a:alphaModFix/>
          </a:blip>
          <a:stretch>
            <a:fillRect/>
          </a:stretch>
        </p:blipFill>
        <p:spPr>
          <a:xfrm>
            <a:off x="0" y="0"/>
            <a:ext cx="5143501"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0"/>
          <p:cNvSpPr txBox="1"/>
          <p:nvPr/>
        </p:nvSpPr>
        <p:spPr>
          <a:xfrm>
            <a:off x="5824750" y="663850"/>
            <a:ext cx="2965800" cy="399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AI call robot</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Dutch post, automatically calls every applicant within minutes: Conversion &amp; candidate experience ratings up.</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YoungCapital called and screened 7.000 candidates within 4 hours. Leaving more time for interested candidates leading to 66% lower early attrition. </a:t>
            </a:r>
            <a:endParaRPr sz="1800">
              <a:solidFill>
                <a:schemeClr val="dk2"/>
              </a:solidFill>
            </a:endParaRPr>
          </a:p>
        </p:txBody>
      </p:sp>
      <p:pic>
        <p:nvPicPr>
          <p:cNvPr id="161" name="Google Shape;161;p30"/>
          <p:cNvPicPr preferRelativeResize="0"/>
          <p:nvPr/>
        </p:nvPicPr>
        <p:blipFill>
          <a:blip r:embed="rId3">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1"/>
          <p:cNvSpPr txBox="1"/>
          <p:nvPr/>
        </p:nvSpPr>
        <p:spPr>
          <a:xfrm>
            <a:off x="5824750" y="663850"/>
            <a:ext cx="2965800" cy="399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AI Chatbot</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Dutch Engineering temp agency: Thousands of candidates every month from many different countries.</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Dozens of placements every month.</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Team of 3 recruiters.</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pic>
        <p:nvPicPr>
          <p:cNvPr id="167" name="Google Shape;167;p31"/>
          <p:cNvPicPr preferRelativeResize="0"/>
          <p:nvPr/>
        </p:nvPicPr>
        <p:blipFill>
          <a:blip r:embed="rId3">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1143000" y="0"/>
            <a:ext cx="6858000" cy="4572000"/>
          </a:xfrm>
          <a:prstGeom prst="rect">
            <a:avLst/>
          </a:prstGeom>
          <a:noFill/>
          <a:ln>
            <a:noFill/>
          </a:ln>
        </p:spPr>
      </p:pic>
      <p:sp>
        <p:nvSpPr>
          <p:cNvPr id="61" name="Google Shape;61;p14"/>
          <p:cNvSpPr txBox="1"/>
          <p:nvPr/>
        </p:nvSpPr>
        <p:spPr>
          <a:xfrm>
            <a:off x="1488300" y="4404600"/>
            <a:ext cx="6167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chemeClr val="dk2"/>
                </a:solidFill>
              </a:rPr>
              <a:t>AI is taking all the jobs</a:t>
            </a:r>
            <a:endParaRPr sz="36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2"/>
          <p:cNvSpPr txBox="1"/>
          <p:nvPr/>
        </p:nvSpPr>
        <p:spPr>
          <a:xfrm>
            <a:off x="5824750" y="663850"/>
            <a:ext cx="3201600" cy="399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AI Analyses</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Online supermarket Picnic was able to:</a:t>
            </a:r>
            <a:endParaRPr sz="1800">
              <a:solidFill>
                <a:schemeClr val="dk2"/>
              </a:solidFill>
            </a:endParaRPr>
          </a:p>
          <a:p>
            <a:pPr marL="0" lvl="0" indent="0" algn="l" rtl="0">
              <a:spcBef>
                <a:spcPts val="0"/>
              </a:spcBef>
              <a:spcAft>
                <a:spcPts val="0"/>
              </a:spcAft>
              <a:buNone/>
            </a:pP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Cut 80% of advertising channels for recruitment.</a:t>
            </a:r>
            <a:endParaRPr sz="1800">
              <a:solidFill>
                <a:schemeClr val="dk2"/>
              </a:solidFill>
            </a:endParaRPr>
          </a:p>
          <a:p>
            <a:pPr marL="457200" lvl="0" indent="0" algn="l" rtl="0">
              <a:spcBef>
                <a:spcPts val="0"/>
              </a:spcBef>
              <a:spcAft>
                <a:spcPts val="0"/>
              </a:spcAft>
              <a:buNone/>
            </a:pP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Optimize recruitment funnel and increase conversion with AI attribution models.</a:t>
            </a:r>
            <a:endParaRPr sz="1800">
              <a:solidFill>
                <a:schemeClr val="dk2"/>
              </a:solidFill>
            </a:endParaRPr>
          </a:p>
          <a:p>
            <a:pPr marL="0" lvl="0" indent="0" algn="l" rtl="0">
              <a:spcBef>
                <a:spcPts val="0"/>
              </a:spcBef>
              <a:spcAft>
                <a:spcPts val="0"/>
              </a:spcAft>
              <a:buNone/>
            </a:pPr>
            <a:endParaRPr sz="1800">
              <a:solidFill>
                <a:schemeClr val="dk2"/>
              </a:solidFill>
            </a:endParaRPr>
          </a:p>
        </p:txBody>
      </p:sp>
      <p:pic>
        <p:nvPicPr>
          <p:cNvPr id="173" name="Google Shape;173;p32"/>
          <p:cNvPicPr preferRelativeResize="0"/>
          <p:nvPr/>
        </p:nvPicPr>
        <p:blipFill rotWithShape="1">
          <a:blip r:embed="rId3">
            <a:alphaModFix/>
          </a:blip>
          <a:srcRect/>
          <a:stretch/>
        </p:blipFill>
        <p:spPr>
          <a:xfrm>
            <a:off x="152400" y="152400"/>
            <a:ext cx="4838700" cy="4838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3"/>
          <p:cNvSpPr txBox="1"/>
          <p:nvPr/>
        </p:nvSpPr>
        <p:spPr>
          <a:xfrm>
            <a:off x="5824750" y="663850"/>
            <a:ext cx="3201600" cy="399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AI Analyses &amp; testing</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Several major retail focussed organizations:</a:t>
            </a:r>
            <a:endParaRPr sz="1800">
              <a:solidFill>
                <a:schemeClr val="dk2"/>
              </a:solidFill>
            </a:endParaRPr>
          </a:p>
          <a:p>
            <a:pPr marL="0" lvl="0" indent="0" algn="l" rtl="0">
              <a:spcBef>
                <a:spcPts val="0"/>
              </a:spcBef>
              <a:spcAft>
                <a:spcPts val="0"/>
              </a:spcAft>
              <a:buNone/>
            </a:pP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Try out 1.000 different ads and many channels for the same position and optimize.</a:t>
            </a:r>
            <a:endParaRPr sz="1800">
              <a:solidFill>
                <a:schemeClr val="dk2"/>
              </a:solidFill>
            </a:endParaRPr>
          </a:p>
          <a:p>
            <a:pPr marL="457200" lvl="0" indent="0" algn="l" rtl="0">
              <a:spcBef>
                <a:spcPts val="0"/>
              </a:spcBef>
              <a:spcAft>
                <a:spcPts val="0"/>
              </a:spcAft>
              <a:buNone/>
            </a:pP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Attract thousands of candidates per month with a team of less than 5 people.</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pic>
        <p:nvPicPr>
          <p:cNvPr id="179" name="Google Shape;179;p33"/>
          <p:cNvPicPr preferRelativeResize="0"/>
          <p:nvPr/>
        </p:nvPicPr>
        <p:blipFill>
          <a:blip r:embed="rId3">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4"/>
          <p:cNvPicPr preferRelativeResize="0"/>
          <p:nvPr/>
        </p:nvPicPr>
        <p:blipFill>
          <a:blip r:embed="rId3">
            <a:alphaModFix/>
          </a:blip>
          <a:stretch>
            <a:fillRect/>
          </a:stretch>
        </p:blipFill>
        <p:spPr>
          <a:xfrm>
            <a:off x="152400" y="152400"/>
            <a:ext cx="4838700" cy="4838700"/>
          </a:xfrm>
          <a:prstGeom prst="rect">
            <a:avLst/>
          </a:prstGeom>
          <a:noFill/>
          <a:ln>
            <a:noFill/>
          </a:ln>
        </p:spPr>
      </p:pic>
      <p:sp>
        <p:nvSpPr>
          <p:cNvPr id="185" name="Google Shape;185;p34"/>
          <p:cNvSpPr txBox="1"/>
          <p:nvPr/>
        </p:nvSpPr>
        <p:spPr>
          <a:xfrm>
            <a:off x="5235850" y="224850"/>
            <a:ext cx="3779700" cy="472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rPr>
              <a:t>Interviews</a:t>
            </a:r>
            <a:endParaRPr sz="1800" b="1">
              <a:solidFill>
                <a:schemeClr val="dk2"/>
              </a:solidFill>
            </a:endParaRPr>
          </a:p>
          <a:p>
            <a:pPr marL="457200" lvl="0" indent="0" algn="l" rtl="0">
              <a:spcBef>
                <a:spcPts val="0"/>
              </a:spcBef>
              <a:spcAft>
                <a:spcPts val="0"/>
              </a:spcAft>
              <a:buNone/>
            </a:pP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Men who interview a woman speak 30% more of the time than when interviewing a man.</a:t>
            </a:r>
            <a:endParaRPr sz="1800">
              <a:solidFill>
                <a:schemeClr val="dk2"/>
              </a:solidFill>
            </a:endParaRPr>
          </a:p>
          <a:p>
            <a:pPr marL="457200" lvl="0" indent="0" algn="l" rtl="0">
              <a:spcBef>
                <a:spcPts val="0"/>
              </a:spcBef>
              <a:spcAft>
                <a:spcPts val="0"/>
              </a:spcAft>
              <a:buNone/>
            </a:pP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Women are asked different questions and more ‘proof of qualifications’ than men (10% more).</a:t>
            </a:r>
            <a:endParaRPr sz="1800">
              <a:solidFill>
                <a:schemeClr val="dk2"/>
              </a:solidFill>
            </a:endParaRPr>
          </a:p>
          <a:p>
            <a:pPr marL="457200" lvl="0" indent="0" algn="l" rtl="0">
              <a:spcBef>
                <a:spcPts val="0"/>
              </a:spcBef>
              <a:spcAft>
                <a:spcPts val="0"/>
              </a:spcAft>
              <a:buNone/>
            </a:pP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Women get 20% more questions and have 25% less time to answer them.</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So hello AI interview intelligence</a:t>
            </a:r>
            <a:endParaRPr sz="18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35"/>
          <p:cNvPicPr preferRelativeResize="0"/>
          <p:nvPr/>
        </p:nvPicPr>
        <p:blipFill rotWithShape="1">
          <a:blip r:embed="rId3">
            <a:alphaModFix/>
          </a:blip>
          <a:srcRect/>
          <a:stretch/>
        </p:blipFill>
        <p:spPr>
          <a:xfrm>
            <a:off x="152400" y="152400"/>
            <a:ext cx="4838700" cy="4838700"/>
          </a:xfrm>
          <a:prstGeom prst="rect">
            <a:avLst/>
          </a:prstGeom>
          <a:noFill/>
          <a:ln>
            <a:noFill/>
          </a:ln>
        </p:spPr>
      </p:pic>
      <p:sp>
        <p:nvSpPr>
          <p:cNvPr id="191" name="Google Shape;191;p35"/>
          <p:cNvSpPr txBox="1"/>
          <p:nvPr/>
        </p:nvSpPr>
        <p:spPr>
          <a:xfrm>
            <a:off x="5160900" y="224850"/>
            <a:ext cx="3918900" cy="472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rPr>
              <a:t>AI screening</a:t>
            </a:r>
            <a:endParaRPr sz="1800" b="1">
              <a:solidFill>
                <a:schemeClr val="dk2"/>
              </a:solidFill>
            </a:endParaRPr>
          </a:p>
          <a:p>
            <a:pPr marL="0" lvl="0" indent="0" algn="l" rtl="0">
              <a:spcBef>
                <a:spcPts val="0"/>
              </a:spcBef>
              <a:spcAft>
                <a:spcPts val="0"/>
              </a:spcAft>
              <a:buNone/>
            </a:pPr>
            <a:endParaRPr sz="1800" b="1">
              <a:solidFill>
                <a:schemeClr val="dk2"/>
              </a:solidFill>
            </a:endParaRPr>
          </a:p>
          <a:p>
            <a:pPr marL="0" lvl="0" indent="0" algn="l" rtl="0">
              <a:spcBef>
                <a:spcPts val="0"/>
              </a:spcBef>
              <a:spcAft>
                <a:spcPts val="0"/>
              </a:spcAft>
              <a:buNone/>
            </a:pPr>
            <a:r>
              <a:rPr lang="en" sz="1800">
                <a:solidFill>
                  <a:schemeClr val="dk2"/>
                </a:solidFill>
                <a:highlight>
                  <a:srgbClr val="FFFFFF"/>
                </a:highlight>
              </a:rPr>
              <a:t>In firms led by executives whose personal spending was excessive, academic research found both more fraud and more unintentional reporting errors.</a:t>
            </a:r>
            <a:endParaRPr sz="1800" b="1">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CEO’s with a criminal conviction are much more likely to be personally implied at company fraud as well.</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highlight>
                  <a:srgbClr val="FFFFFF"/>
                </a:highlight>
              </a:rPr>
              <a:t>Firms with CEO’s with minor infractions (such as traffic violations) had a significantly higher chance to experience fraud than at those with CEO’s that don’t have them. </a:t>
            </a:r>
            <a:endParaRPr sz="1800">
              <a:solidFill>
                <a:schemeClr val="dk2"/>
              </a:solidFill>
            </a:endParaRPr>
          </a:p>
          <a:p>
            <a:pPr marL="0" lvl="0" indent="0" algn="l" rtl="0">
              <a:spcBef>
                <a:spcPts val="0"/>
              </a:spcBef>
              <a:spcAft>
                <a:spcPts val="0"/>
              </a:spcAft>
              <a:buNone/>
            </a:pPr>
            <a:endParaRPr sz="1800" b="1">
              <a:solidFill>
                <a:schemeClr val="dk2"/>
              </a:solidFill>
            </a:endParaRPr>
          </a:p>
          <a:p>
            <a:pPr marL="45720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6"/>
          <p:cNvPicPr preferRelativeResize="0"/>
          <p:nvPr/>
        </p:nvPicPr>
        <p:blipFill rotWithShape="1">
          <a:blip r:embed="rId3">
            <a:alphaModFix/>
          </a:blip>
          <a:srcRect/>
          <a:stretch/>
        </p:blipFill>
        <p:spPr>
          <a:xfrm>
            <a:off x="152400" y="152400"/>
            <a:ext cx="4838700" cy="4838700"/>
          </a:xfrm>
          <a:prstGeom prst="rect">
            <a:avLst/>
          </a:prstGeom>
          <a:noFill/>
          <a:ln>
            <a:noFill/>
          </a:ln>
        </p:spPr>
      </p:pic>
      <p:sp>
        <p:nvSpPr>
          <p:cNvPr id="197" name="Google Shape;197;p36"/>
          <p:cNvSpPr txBox="1"/>
          <p:nvPr/>
        </p:nvSpPr>
        <p:spPr>
          <a:xfrm>
            <a:off x="5160900" y="224850"/>
            <a:ext cx="3918900" cy="472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rPr>
              <a:t>AI assessment</a:t>
            </a:r>
            <a:endParaRPr sz="1800" b="1">
              <a:solidFill>
                <a:schemeClr val="dk2"/>
              </a:solidFill>
            </a:endParaRPr>
          </a:p>
          <a:p>
            <a:pPr marL="0" lvl="0" indent="0" algn="l" rtl="0">
              <a:spcBef>
                <a:spcPts val="0"/>
              </a:spcBef>
              <a:spcAft>
                <a:spcPts val="0"/>
              </a:spcAft>
              <a:buNone/>
            </a:pPr>
            <a:endParaRPr sz="1800" b="1">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highlight>
                  <a:srgbClr val="FFFFFF"/>
                </a:highlight>
              </a:rPr>
              <a:t>Depending on the measurement, between 30% and 50% of all hires fail. </a:t>
            </a:r>
            <a:endParaRPr sz="1800">
              <a:solidFill>
                <a:schemeClr val="dk2"/>
              </a:solidFill>
              <a:highlight>
                <a:srgbClr val="FFFFFF"/>
              </a:highlight>
            </a:endParaRPr>
          </a:p>
          <a:p>
            <a:pPr marL="457200" lvl="0" indent="0" algn="l" rtl="0">
              <a:spcBef>
                <a:spcPts val="0"/>
              </a:spcBef>
              <a:spcAft>
                <a:spcPts val="0"/>
              </a:spcAft>
              <a:buNone/>
            </a:pPr>
            <a:endParaRPr sz="1800">
              <a:solidFill>
                <a:schemeClr val="dk2"/>
              </a:solidFill>
              <a:highlight>
                <a:srgbClr val="FFFFFF"/>
              </a:highlight>
            </a:endParaRPr>
          </a:p>
          <a:p>
            <a:pPr marL="457200" lvl="0" indent="-342900" algn="l" rtl="0">
              <a:spcBef>
                <a:spcPts val="0"/>
              </a:spcBef>
              <a:spcAft>
                <a:spcPts val="0"/>
              </a:spcAft>
              <a:buClr>
                <a:schemeClr val="dk2"/>
              </a:buClr>
              <a:buSzPts val="1800"/>
              <a:buChar char="●"/>
            </a:pPr>
            <a:r>
              <a:rPr lang="en" sz="1800">
                <a:solidFill>
                  <a:schemeClr val="dk2"/>
                </a:solidFill>
                <a:highlight>
                  <a:srgbClr val="FFFFFF"/>
                </a:highlight>
              </a:rPr>
              <a:t>The higher the position, the higher the fail rate.</a:t>
            </a:r>
            <a:endParaRPr sz="1800">
              <a:solidFill>
                <a:schemeClr val="dk2"/>
              </a:solidFill>
              <a:highlight>
                <a:srgbClr val="FFFFFF"/>
              </a:highlight>
            </a:endParaRPr>
          </a:p>
          <a:p>
            <a:pPr marL="457200" lvl="0" indent="0" algn="l" rtl="0">
              <a:spcBef>
                <a:spcPts val="0"/>
              </a:spcBef>
              <a:spcAft>
                <a:spcPts val="0"/>
              </a:spcAft>
              <a:buNone/>
            </a:pPr>
            <a:endParaRPr sz="1800">
              <a:solidFill>
                <a:schemeClr val="dk2"/>
              </a:solidFill>
              <a:highlight>
                <a:srgbClr val="FFFFFF"/>
              </a:highlight>
            </a:endParaRPr>
          </a:p>
          <a:p>
            <a:pPr marL="457200" lvl="0" indent="-342900" algn="l" rtl="0">
              <a:spcBef>
                <a:spcPts val="0"/>
              </a:spcBef>
              <a:spcAft>
                <a:spcPts val="0"/>
              </a:spcAft>
              <a:buClr>
                <a:schemeClr val="dk2"/>
              </a:buClr>
              <a:buSzPts val="1800"/>
              <a:buChar char="●"/>
            </a:pPr>
            <a:r>
              <a:rPr lang="en" sz="1800">
                <a:solidFill>
                  <a:schemeClr val="dk2"/>
                </a:solidFill>
                <a:highlight>
                  <a:srgbClr val="FFFFFF"/>
                </a:highlight>
              </a:rPr>
              <a:t>Fit, drivers and soft skills are said to be the main reason for failing.</a:t>
            </a:r>
            <a:endParaRPr sz="1800">
              <a:solidFill>
                <a:schemeClr val="dk2"/>
              </a:solidFill>
              <a:highlight>
                <a:srgbClr val="FFFFFF"/>
              </a:highlight>
            </a:endParaRPr>
          </a:p>
          <a:p>
            <a:pPr marL="0" lvl="0" indent="0" algn="l" rtl="0">
              <a:spcBef>
                <a:spcPts val="0"/>
              </a:spcBef>
              <a:spcAft>
                <a:spcPts val="0"/>
              </a:spcAft>
              <a:buNone/>
            </a:pPr>
            <a:endParaRPr sz="1800">
              <a:solidFill>
                <a:schemeClr val="dk2"/>
              </a:solidFill>
              <a:highlight>
                <a:srgbClr val="FFFFFF"/>
              </a:highlight>
            </a:endParaRPr>
          </a:p>
          <a:p>
            <a:pPr marL="0" lvl="0" indent="0" algn="l" rtl="0">
              <a:spcBef>
                <a:spcPts val="0"/>
              </a:spcBef>
              <a:spcAft>
                <a:spcPts val="0"/>
              </a:spcAft>
              <a:buNone/>
            </a:pPr>
            <a:endParaRPr sz="1800">
              <a:solidFill>
                <a:schemeClr val="dk2"/>
              </a:solidFill>
              <a:highlight>
                <a:srgbClr val="FFFFFF"/>
              </a:highlight>
            </a:endParaRPr>
          </a:p>
          <a:p>
            <a:pPr marL="0" lvl="0" indent="0" algn="l" rtl="0">
              <a:spcBef>
                <a:spcPts val="0"/>
              </a:spcBef>
              <a:spcAft>
                <a:spcPts val="0"/>
              </a:spcAft>
              <a:buNone/>
            </a:pPr>
            <a:endParaRPr sz="1800" b="1">
              <a:solidFill>
                <a:schemeClr val="dk2"/>
              </a:solidFill>
            </a:endParaRPr>
          </a:p>
          <a:p>
            <a:pPr marL="45720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7"/>
          <p:cNvPicPr preferRelativeResize="0"/>
          <p:nvPr/>
        </p:nvPicPr>
        <p:blipFill rotWithShape="1">
          <a:blip r:embed="rId3">
            <a:alphaModFix/>
          </a:blip>
          <a:srcRect/>
          <a:stretch/>
        </p:blipFill>
        <p:spPr>
          <a:xfrm>
            <a:off x="152400" y="152400"/>
            <a:ext cx="4838700" cy="4838700"/>
          </a:xfrm>
          <a:prstGeom prst="rect">
            <a:avLst/>
          </a:prstGeom>
          <a:noFill/>
          <a:ln>
            <a:noFill/>
          </a:ln>
        </p:spPr>
      </p:pic>
      <p:sp>
        <p:nvSpPr>
          <p:cNvPr id="203" name="Google Shape;203;p37"/>
          <p:cNvSpPr txBox="1"/>
          <p:nvPr/>
        </p:nvSpPr>
        <p:spPr>
          <a:xfrm>
            <a:off x="5160900" y="224850"/>
            <a:ext cx="3918900" cy="472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rPr>
              <a:t>AI assessment</a:t>
            </a:r>
            <a:endParaRPr sz="1800" b="1">
              <a:solidFill>
                <a:schemeClr val="dk2"/>
              </a:solidFill>
            </a:endParaRPr>
          </a:p>
          <a:p>
            <a:pPr marL="0" lvl="0" indent="0" algn="l" rtl="0">
              <a:spcBef>
                <a:spcPts val="0"/>
              </a:spcBef>
              <a:spcAft>
                <a:spcPts val="0"/>
              </a:spcAft>
              <a:buNone/>
            </a:pPr>
            <a:endParaRPr sz="1800" b="1">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highlight>
                  <a:srgbClr val="FFFFFF"/>
                </a:highlight>
              </a:rPr>
              <a:t>Unilever claims AI assessments got them to 50/50 male/female management. </a:t>
            </a:r>
            <a:endParaRPr sz="1800">
              <a:solidFill>
                <a:schemeClr val="dk2"/>
              </a:solidFill>
              <a:highlight>
                <a:srgbClr val="FFFFFF"/>
              </a:highlight>
            </a:endParaRPr>
          </a:p>
          <a:p>
            <a:pPr marL="457200" lvl="0" indent="0" algn="l" rtl="0">
              <a:spcBef>
                <a:spcPts val="0"/>
              </a:spcBef>
              <a:spcAft>
                <a:spcPts val="0"/>
              </a:spcAft>
              <a:buNone/>
            </a:pPr>
            <a:endParaRPr sz="1800">
              <a:solidFill>
                <a:schemeClr val="dk2"/>
              </a:solidFill>
              <a:highlight>
                <a:srgbClr val="FFFFFF"/>
              </a:highlight>
            </a:endParaRPr>
          </a:p>
          <a:p>
            <a:pPr marL="457200" lvl="0" indent="-342900" algn="l" rtl="0">
              <a:spcBef>
                <a:spcPts val="0"/>
              </a:spcBef>
              <a:spcAft>
                <a:spcPts val="0"/>
              </a:spcAft>
              <a:buClr>
                <a:schemeClr val="dk2"/>
              </a:buClr>
              <a:buSzPts val="1800"/>
              <a:buChar char="●"/>
            </a:pPr>
            <a:r>
              <a:rPr lang="en" sz="1800">
                <a:solidFill>
                  <a:schemeClr val="dk2"/>
                </a:solidFill>
                <a:highlight>
                  <a:srgbClr val="FFFFFF"/>
                </a:highlight>
              </a:rPr>
              <a:t>Using AI assessment in management traineeships helps identify the management style and assign the projects accordingly. </a:t>
            </a:r>
            <a:endParaRPr sz="1800">
              <a:solidFill>
                <a:schemeClr val="dk2"/>
              </a:solidFill>
              <a:highlight>
                <a:srgbClr val="FFFFFF"/>
              </a:highlight>
            </a:endParaRPr>
          </a:p>
          <a:p>
            <a:pPr marL="457200" lvl="0" indent="0" algn="l" rtl="0">
              <a:spcBef>
                <a:spcPts val="0"/>
              </a:spcBef>
              <a:spcAft>
                <a:spcPts val="0"/>
              </a:spcAft>
              <a:buNone/>
            </a:pPr>
            <a:endParaRPr sz="1800">
              <a:solidFill>
                <a:schemeClr val="dk2"/>
              </a:solidFill>
              <a:highlight>
                <a:srgbClr val="FFFFFF"/>
              </a:highlight>
            </a:endParaRPr>
          </a:p>
          <a:p>
            <a:pPr marL="457200" lvl="0" indent="-342900" algn="l" rtl="0">
              <a:spcBef>
                <a:spcPts val="0"/>
              </a:spcBef>
              <a:spcAft>
                <a:spcPts val="0"/>
              </a:spcAft>
              <a:buClr>
                <a:schemeClr val="dk2"/>
              </a:buClr>
              <a:buSzPts val="1800"/>
              <a:buChar char="●"/>
            </a:pPr>
            <a:r>
              <a:rPr lang="en" sz="1800">
                <a:solidFill>
                  <a:schemeClr val="dk2"/>
                </a:solidFill>
                <a:highlight>
                  <a:srgbClr val="FFFFFF"/>
                </a:highlight>
              </a:rPr>
              <a:t>Toronto Raptors claim they won the NBA in part of their AI hiring tool assisting them in finding players with good team fit.</a:t>
            </a:r>
            <a:endParaRPr sz="1800">
              <a:solidFill>
                <a:schemeClr val="dk2"/>
              </a:solidFill>
              <a:highlight>
                <a:srgbClr val="FFFFFF"/>
              </a:highlight>
            </a:endParaRPr>
          </a:p>
          <a:p>
            <a:pPr marL="0" lvl="0" indent="0" algn="l" rtl="0">
              <a:spcBef>
                <a:spcPts val="0"/>
              </a:spcBef>
              <a:spcAft>
                <a:spcPts val="0"/>
              </a:spcAft>
              <a:buNone/>
            </a:pPr>
            <a:endParaRPr sz="1800">
              <a:solidFill>
                <a:schemeClr val="dk2"/>
              </a:solidFill>
              <a:highlight>
                <a:srgbClr val="FFFFFF"/>
              </a:highlight>
            </a:endParaRPr>
          </a:p>
          <a:p>
            <a:pPr marL="0" lvl="0" indent="0" algn="l" rtl="0">
              <a:spcBef>
                <a:spcPts val="0"/>
              </a:spcBef>
              <a:spcAft>
                <a:spcPts val="0"/>
              </a:spcAft>
              <a:buNone/>
            </a:pPr>
            <a:endParaRPr sz="1800">
              <a:solidFill>
                <a:schemeClr val="dk2"/>
              </a:solidFill>
              <a:highlight>
                <a:srgbClr val="FFFFFF"/>
              </a:highlight>
            </a:endParaRPr>
          </a:p>
          <a:p>
            <a:pPr marL="0" lvl="0" indent="0" algn="l" rtl="0">
              <a:spcBef>
                <a:spcPts val="0"/>
              </a:spcBef>
              <a:spcAft>
                <a:spcPts val="0"/>
              </a:spcAft>
              <a:buNone/>
            </a:pPr>
            <a:endParaRPr sz="1800">
              <a:solidFill>
                <a:schemeClr val="dk2"/>
              </a:solidFill>
              <a:highlight>
                <a:srgbClr val="FFFFFF"/>
              </a:highlight>
            </a:endParaRPr>
          </a:p>
          <a:p>
            <a:pPr marL="0" lvl="0" indent="0" algn="l" rtl="0">
              <a:spcBef>
                <a:spcPts val="0"/>
              </a:spcBef>
              <a:spcAft>
                <a:spcPts val="0"/>
              </a:spcAft>
              <a:buNone/>
            </a:pPr>
            <a:endParaRPr sz="1800" b="1">
              <a:solidFill>
                <a:schemeClr val="dk2"/>
              </a:solidFill>
            </a:endParaRPr>
          </a:p>
          <a:p>
            <a:pPr marL="45720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8"/>
          <p:cNvPicPr preferRelativeResize="0"/>
          <p:nvPr/>
        </p:nvPicPr>
        <p:blipFill>
          <a:blip r:embed="rId3">
            <a:alphaModFix/>
          </a:blip>
          <a:stretch>
            <a:fillRect/>
          </a:stretch>
        </p:blipFill>
        <p:spPr>
          <a:xfrm>
            <a:off x="1370738" y="88150"/>
            <a:ext cx="6402529" cy="3657600"/>
          </a:xfrm>
          <a:prstGeom prst="rect">
            <a:avLst/>
          </a:prstGeom>
          <a:noFill/>
          <a:ln>
            <a:noFill/>
          </a:ln>
        </p:spPr>
      </p:pic>
      <p:sp>
        <p:nvSpPr>
          <p:cNvPr id="209" name="Google Shape;209;p38"/>
          <p:cNvSpPr txBox="1"/>
          <p:nvPr/>
        </p:nvSpPr>
        <p:spPr>
          <a:xfrm>
            <a:off x="1370700" y="3876025"/>
            <a:ext cx="6402600" cy="11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GPT: I’m a blunt and direct Dutchman that writes short and to the point e-mails. My clients are middle aged american men. Please rewrite my e-mails for this audience.</a:t>
            </a:r>
            <a:endParaRPr sz="18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9"/>
          <p:cNvPicPr preferRelativeResize="0"/>
          <p:nvPr/>
        </p:nvPicPr>
        <p:blipFill rotWithShape="1">
          <a:blip r:embed="rId3">
            <a:alphaModFix/>
          </a:blip>
          <a:srcRect t="9" b="19"/>
          <a:stretch/>
        </p:blipFill>
        <p:spPr>
          <a:xfrm>
            <a:off x="2285988" y="88150"/>
            <a:ext cx="4572001" cy="2612572"/>
          </a:xfrm>
          <a:prstGeom prst="rect">
            <a:avLst/>
          </a:prstGeom>
          <a:noFill/>
          <a:ln>
            <a:noFill/>
          </a:ln>
        </p:spPr>
      </p:pic>
      <p:sp>
        <p:nvSpPr>
          <p:cNvPr id="215" name="Google Shape;215;p39"/>
          <p:cNvSpPr txBox="1"/>
          <p:nvPr/>
        </p:nvSpPr>
        <p:spPr>
          <a:xfrm>
            <a:off x="0" y="2773175"/>
            <a:ext cx="9144000" cy="229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Now: AI Assistant can you please find me a hotel to my liking in New York? </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Early next year: AI Assistant build me a list of 10 potential directors of operations with at least 10 years of experience in machine building</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Late next year: AI Assistant find me four suitable candidates for operations directors, check if they are interested in the job and if so schedule four interviews with these candidates in person, book their flights and overnight stay in Berlin if needed. </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40"/>
          <p:cNvPicPr preferRelativeResize="0"/>
          <p:nvPr/>
        </p:nvPicPr>
        <p:blipFill rotWithShape="1">
          <a:blip r:embed="rId3">
            <a:alphaModFix/>
          </a:blip>
          <a:srcRect l="787" r="787"/>
          <a:stretch/>
        </p:blipFill>
        <p:spPr>
          <a:xfrm>
            <a:off x="1370738" y="88150"/>
            <a:ext cx="6402530" cy="3657601"/>
          </a:xfrm>
          <a:prstGeom prst="rect">
            <a:avLst/>
          </a:prstGeom>
          <a:noFill/>
          <a:ln>
            <a:noFill/>
          </a:ln>
        </p:spPr>
      </p:pic>
      <p:sp>
        <p:nvSpPr>
          <p:cNvPr id="221" name="Google Shape;221;p40"/>
          <p:cNvSpPr txBox="1"/>
          <p:nvPr/>
        </p:nvSpPr>
        <p:spPr>
          <a:xfrm>
            <a:off x="1370700" y="3745750"/>
            <a:ext cx="6402600" cy="127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Future skills</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Editor / improver → Tim Cook</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Pitbull researcher → Elon Musk</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True creative / oddball → Steve Jobs</a:t>
            </a:r>
            <a:endParaRPr sz="18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41"/>
          <p:cNvPicPr preferRelativeResize="0"/>
          <p:nvPr/>
        </p:nvPicPr>
        <p:blipFill>
          <a:blip r:embed="rId3">
            <a:alphaModFix amt="10000"/>
          </a:blip>
          <a:stretch>
            <a:fillRect/>
          </a:stretch>
        </p:blipFill>
        <p:spPr>
          <a:xfrm>
            <a:off x="0" y="0"/>
            <a:ext cx="9144001" cy="5143501"/>
          </a:xfrm>
          <a:prstGeom prst="rect">
            <a:avLst/>
          </a:prstGeom>
          <a:noFill/>
          <a:ln>
            <a:noFill/>
          </a:ln>
        </p:spPr>
      </p:pic>
      <p:sp>
        <p:nvSpPr>
          <p:cNvPr id="227" name="Google Shape;227;p41"/>
          <p:cNvSpPr txBox="1">
            <a:spLocks noGrp="1"/>
          </p:cNvSpPr>
          <p:nvPr>
            <p:ph type="ctrTitle"/>
          </p:nvPr>
        </p:nvSpPr>
        <p:spPr>
          <a:xfrm>
            <a:off x="311700" y="744575"/>
            <a:ext cx="8520600" cy="861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4800"/>
              <a:t>The future of executive search</a:t>
            </a:r>
            <a:endParaRPr sz="4800"/>
          </a:p>
        </p:txBody>
      </p:sp>
      <p:sp>
        <p:nvSpPr>
          <p:cNvPr id="228" name="Google Shape;228;p41"/>
          <p:cNvSpPr txBox="1">
            <a:spLocks noGrp="1"/>
          </p:cNvSpPr>
          <p:nvPr>
            <p:ph type="subTitle" idx="1"/>
          </p:nvPr>
        </p:nvSpPr>
        <p:spPr>
          <a:xfrm>
            <a:off x="311700" y="1852350"/>
            <a:ext cx="8520600" cy="231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last to go within the Talent Acquisition realm</a:t>
            </a:r>
            <a:endParaRPr/>
          </a:p>
          <a:p>
            <a:pPr marL="914400" lvl="1" indent="-406400" algn="l" rtl="0">
              <a:spcBef>
                <a:spcPts val="0"/>
              </a:spcBef>
              <a:spcAft>
                <a:spcPts val="0"/>
              </a:spcAft>
              <a:buSzPts val="2800"/>
              <a:buChar char="○"/>
            </a:pPr>
            <a:r>
              <a:rPr lang="en"/>
              <a:t>Confidentiality</a:t>
            </a:r>
            <a:endParaRPr/>
          </a:p>
          <a:p>
            <a:pPr marL="914400" lvl="1" indent="-406400" algn="l" rtl="0">
              <a:spcBef>
                <a:spcPts val="0"/>
              </a:spcBef>
              <a:spcAft>
                <a:spcPts val="0"/>
              </a:spcAft>
              <a:buSzPts val="2800"/>
              <a:buChar char="○"/>
            </a:pPr>
            <a:r>
              <a:rPr lang="en"/>
              <a:t>High risk hires</a:t>
            </a:r>
            <a:endParaRPr/>
          </a:p>
          <a:p>
            <a:pPr marL="914400" lvl="1" indent="-406400" algn="l" rtl="0">
              <a:spcBef>
                <a:spcPts val="0"/>
              </a:spcBef>
              <a:spcAft>
                <a:spcPts val="0"/>
              </a:spcAft>
              <a:buSzPts val="2800"/>
              <a:buChar char="○"/>
            </a:pPr>
            <a:r>
              <a:rPr lang="en"/>
              <a:t>Personal touch</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642925" y="0"/>
            <a:ext cx="7858125" cy="4419600"/>
          </a:xfrm>
          <a:prstGeom prst="rect">
            <a:avLst/>
          </a:prstGeom>
          <a:noFill/>
          <a:ln>
            <a:noFill/>
          </a:ln>
        </p:spPr>
      </p:pic>
      <p:sp>
        <p:nvSpPr>
          <p:cNvPr id="67" name="Google Shape;67;p15"/>
          <p:cNvSpPr txBox="1"/>
          <p:nvPr/>
        </p:nvSpPr>
        <p:spPr>
          <a:xfrm>
            <a:off x="642925" y="4404600"/>
            <a:ext cx="7858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chemeClr val="dk2"/>
                </a:solidFill>
              </a:rPr>
              <a:t>Yet we have massive labor shortages</a:t>
            </a:r>
            <a:endParaRPr sz="36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42"/>
          <p:cNvPicPr preferRelativeResize="0"/>
          <p:nvPr/>
        </p:nvPicPr>
        <p:blipFill>
          <a:blip r:embed="rId3">
            <a:alphaModFix amt="10000"/>
          </a:blip>
          <a:stretch>
            <a:fillRect/>
          </a:stretch>
        </p:blipFill>
        <p:spPr>
          <a:xfrm>
            <a:off x="0" y="0"/>
            <a:ext cx="9144001" cy="5143501"/>
          </a:xfrm>
          <a:prstGeom prst="rect">
            <a:avLst/>
          </a:prstGeom>
          <a:noFill/>
          <a:ln>
            <a:noFill/>
          </a:ln>
        </p:spPr>
      </p:pic>
      <p:sp>
        <p:nvSpPr>
          <p:cNvPr id="234" name="Google Shape;234;p42"/>
          <p:cNvSpPr txBox="1">
            <a:spLocks noGrp="1"/>
          </p:cNvSpPr>
          <p:nvPr>
            <p:ph type="ctrTitle"/>
          </p:nvPr>
        </p:nvSpPr>
        <p:spPr>
          <a:xfrm>
            <a:off x="311700" y="744575"/>
            <a:ext cx="8520600" cy="861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4800"/>
              <a:t>The future of executive search</a:t>
            </a:r>
            <a:endParaRPr sz="4800"/>
          </a:p>
        </p:txBody>
      </p:sp>
      <p:sp>
        <p:nvSpPr>
          <p:cNvPr id="235" name="Google Shape;235;p42"/>
          <p:cNvSpPr txBox="1">
            <a:spLocks noGrp="1"/>
          </p:cNvSpPr>
          <p:nvPr>
            <p:ph type="subTitle" idx="1"/>
          </p:nvPr>
        </p:nvSpPr>
        <p:spPr>
          <a:xfrm>
            <a:off x="311700" y="1852350"/>
            <a:ext cx="8520600" cy="2312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Important factors moving forward</a:t>
            </a:r>
            <a:endParaRPr/>
          </a:p>
          <a:p>
            <a:pPr marL="914400" lvl="1" indent="-406400" algn="l" rtl="0">
              <a:spcBef>
                <a:spcPts val="0"/>
              </a:spcBef>
              <a:spcAft>
                <a:spcPts val="0"/>
              </a:spcAft>
              <a:buSzPts val="2800"/>
              <a:buChar char="○"/>
            </a:pPr>
            <a:r>
              <a:rPr lang="en"/>
              <a:t>Trust</a:t>
            </a:r>
            <a:endParaRPr/>
          </a:p>
          <a:p>
            <a:pPr marL="914400" lvl="1" indent="-406400" algn="l" rtl="0">
              <a:spcBef>
                <a:spcPts val="0"/>
              </a:spcBef>
              <a:spcAft>
                <a:spcPts val="0"/>
              </a:spcAft>
              <a:buSzPts val="2800"/>
              <a:buChar char="○"/>
            </a:pPr>
            <a:r>
              <a:rPr lang="en"/>
              <a:t>Transparent unbiased procedures &amp; analyses</a:t>
            </a:r>
            <a:endParaRPr/>
          </a:p>
          <a:p>
            <a:pPr marL="1371600" lvl="2" indent="-406400" algn="l" rtl="0">
              <a:spcBef>
                <a:spcPts val="0"/>
              </a:spcBef>
              <a:spcAft>
                <a:spcPts val="0"/>
              </a:spcAft>
              <a:buSzPts val="2800"/>
              <a:buChar char="●"/>
            </a:pPr>
            <a:r>
              <a:rPr lang="en"/>
              <a:t>With the data to prove it</a:t>
            </a:r>
            <a:endParaRPr/>
          </a:p>
          <a:p>
            <a:pPr marL="914400" lvl="1" indent="-406400" algn="l" rtl="0">
              <a:spcBef>
                <a:spcPts val="0"/>
              </a:spcBef>
              <a:spcAft>
                <a:spcPts val="0"/>
              </a:spcAft>
              <a:buSzPts val="2800"/>
              <a:buChar char="○"/>
            </a:pPr>
            <a:r>
              <a:rPr lang="en"/>
              <a:t>Personal touch at scale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43"/>
          <p:cNvPicPr preferRelativeResize="0"/>
          <p:nvPr/>
        </p:nvPicPr>
        <p:blipFill>
          <a:blip r:embed="rId3">
            <a:alphaModFix/>
          </a:blip>
          <a:stretch>
            <a:fillRect/>
          </a:stretch>
        </p:blipFill>
        <p:spPr>
          <a:xfrm>
            <a:off x="152400" y="591400"/>
            <a:ext cx="8839200" cy="4419600"/>
          </a:xfrm>
          <a:prstGeom prst="rect">
            <a:avLst/>
          </a:prstGeom>
          <a:noFill/>
          <a:ln>
            <a:noFill/>
          </a:ln>
        </p:spPr>
      </p:pic>
      <p:sp>
        <p:nvSpPr>
          <p:cNvPr id="241" name="Google Shape;241;p43"/>
          <p:cNvSpPr txBox="1"/>
          <p:nvPr/>
        </p:nvSpPr>
        <p:spPr>
          <a:xfrm>
            <a:off x="1279500" y="0"/>
            <a:ext cx="6585000" cy="5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dk1"/>
                </a:solidFill>
              </a:rPr>
              <a:t>Thank you for your attention</a:t>
            </a:r>
            <a:endParaRPr sz="3000" b="1">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6"/>
          <p:cNvPicPr preferRelativeResize="0"/>
          <p:nvPr/>
        </p:nvPicPr>
        <p:blipFill>
          <a:blip r:embed="rId3">
            <a:alphaModFix/>
          </a:blip>
          <a:stretch>
            <a:fillRect/>
          </a:stretch>
        </p:blipFill>
        <p:spPr>
          <a:xfrm>
            <a:off x="320925" y="0"/>
            <a:ext cx="8502160" cy="4571999"/>
          </a:xfrm>
          <a:prstGeom prst="rect">
            <a:avLst/>
          </a:prstGeom>
          <a:noFill/>
          <a:ln>
            <a:noFill/>
          </a:ln>
        </p:spPr>
      </p:pic>
      <p:sp>
        <p:nvSpPr>
          <p:cNvPr id="73" name="Google Shape;73;p16"/>
          <p:cNvSpPr txBox="1"/>
          <p:nvPr/>
        </p:nvSpPr>
        <p:spPr>
          <a:xfrm>
            <a:off x="-75" y="4404600"/>
            <a:ext cx="9144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chemeClr val="dk2"/>
                </a:solidFill>
              </a:rPr>
              <a:t>And then there’s the bias in training data</a:t>
            </a:r>
            <a:endParaRPr sz="36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7"/>
          <p:cNvPicPr preferRelativeResize="0"/>
          <p:nvPr/>
        </p:nvPicPr>
        <p:blipFill>
          <a:blip r:embed="rId3">
            <a:alphaModFix/>
          </a:blip>
          <a:stretch>
            <a:fillRect/>
          </a:stretch>
        </p:blipFill>
        <p:spPr>
          <a:xfrm>
            <a:off x="0" y="368350"/>
            <a:ext cx="9144003" cy="4406802"/>
          </a:xfrm>
          <a:prstGeom prst="rect">
            <a:avLst/>
          </a:prstGeom>
          <a:noFill/>
          <a:ln>
            <a:noFill/>
          </a:ln>
        </p:spPr>
      </p:pic>
      <p:pic>
        <p:nvPicPr>
          <p:cNvPr id="79" name="Google Shape;79;p17"/>
          <p:cNvPicPr preferRelativeResize="0"/>
          <p:nvPr/>
        </p:nvPicPr>
        <p:blipFill>
          <a:blip r:embed="rId4">
            <a:alphaModFix/>
          </a:blip>
          <a:stretch>
            <a:fillRect/>
          </a:stretch>
        </p:blipFill>
        <p:spPr>
          <a:xfrm>
            <a:off x="3200387" y="163100"/>
            <a:ext cx="2743200" cy="2712435"/>
          </a:xfrm>
          <a:prstGeom prst="rect">
            <a:avLst/>
          </a:prstGeom>
          <a:noFill/>
          <a:ln>
            <a:noFill/>
          </a:ln>
        </p:spPr>
      </p:pic>
      <p:sp>
        <p:nvSpPr>
          <p:cNvPr id="80" name="Google Shape;80;p17"/>
          <p:cNvSpPr txBox="1"/>
          <p:nvPr/>
        </p:nvSpPr>
        <p:spPr>
          <a:xfrm>
            <a:off x="1488300" y="4404600"/>
            <a:ext cx="6167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chemeClr val="dk2"/>
                </a:solidFill>
              </a:rPr>
              <a:t>Globalizing</a:t>
            </a:r>
            <a:endParaRPr sz="3600">
              <a:solidFill>
                <a:schemeClr val="dk2"/>
              </a:solidFill>
            </a:endParaRPr>
          </a:p>
        </p:txBody>
      </p:sp>
      <p:pic>
        <p:nvPicPr>
          <p:cNvPr id="81" name="Google Shape;81;p17"/>
          <p:cNvPicPr preferRelativeResize="0"/>
          <p:nvPr/>
        </p:nvPicPr>
        <p:blipFill>
          <a:blip r:embed="rId5">
            <a:alphaModFix/>
          </a:blip>
          <a:stretch>
            <a:fillRect/>
          </a:stretch>
        </p:blipFill>
        <p:spPr>
          <a:xfrm>
            <a:off x="9" y="3714750"/>
            <a:ext cx="2285999" cy="1428749"/>
          </a:xfrm>
          <a:prstGeom prst="rect">
            <a:avLst/>
          </a:prstGeom>
          <a:noFill/>
          <a:ln>
            <a:noFill/>
          </a:ln>
        </p:spPr>
      </p:pic>
      <p:pic>
        <p:nvPicPr>
          <p:cNvPr id="82" name="Google Shape;82;p17"/>
          <p:cNvPicPr preferRelativeResize="0"/>
          <p:nvPr/>
        </p:nvPicPr>
        <p:blipFill>
          <a:blip r:embed="rId6">
            <a:alphaModFix/>
          </a:blip>
          <a:stretch>
            <a:fillRect/>
          </a:stretch>
        </p:blipFill>
        <p:spPr>
          <a:xfrm>
            <a:off x="6857999" y="3623300"/>
            <a:ext cx="2286000" cy="152019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8"/>
          <p:cNvPicPr preferRelativeResize="0"/>
          <p:nvPr/>
        </p:nvPicPr>
        <p:blipFill>
          <a:blip r:embed="rId3">
            <a:alphaModFix/>
          </a:blip>
          <a:stretch>
            <a:fillRect/>
          </a:stretch>
        </p:blipFill>
        <p:spPr>
          <a:xfrm>
            <a:off x="313763" y="0"/>
            <a:ext cx="8516470" cy="4572000"/>
          </a:xfrm>
          <a:prstGeom prst="rect">
            <a:avLst/>
          </a:prstGeom>
          <a:noFill/>
          <a:ln>
            <a:noFill/>
          </a:ln>
        </p:spPr>
      </p:pic>
      <p:sp>
        <p:nvSpPr>
          <p:cNvPr id="88" name="Google Shape;88;p18"/>
          <p:cNvSpPr txBox="1"/>
          <p:nvPr/>
        </p:nvSpPr>
        <p:spPr>
          <a:xfrm>
            <a:off x="1488300" y="4404600"/>
            <a:ext cx="6167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chemeClr val="dk2"/>
                </a:solidFill>
              </a:rPr>
              <a:t>De-globalizing</a:t>
            </a:r>
            <a:endParaRPr sz="36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9"/>
          <p:cNvPicPr preferRelativeResize="0"/>
          <p:nvPr/>
        </p:nvPicPr>
        <p:blipFill>
          <a:blip r:embed="rId3">
            <a:alphaModFix/>
          </a:blip>
          <a:stretch>
            <a:fillRect/>
          </a:stretch>
        </p:blipFill>
        <p:spPr>
          <a:xfrm>
            <a:off x="1522475" y="0"/>
            <a:ext cx="6099046" cy="4572000"/>
          </a:xfrm>
          <a:prstGeom prst="rect">
            <a:avLst/>
          </a:prstGeom>
          <a:noFill/>
          <a:ln>
            <a:noFill/>
          </a:ln>
        </p:spPr>
      </p:pic>
      <p:sp>
        <p:nvSpPr>
          <p:cNvPr id="94" name="Google Shape;94;p19"/>
          <p:cNvSpPr txBox="1"/>
          <p:nvPr/>
        </p:nvSpPr>
        <p:spPr>
          <a:xfrm>
            <a:off x="1488300" y="4475625"/>
            <a:ext cx="6167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chemeClr val="dk2"/>
                </a:solidFill>
              </a:rPr>
              <a:t>1971</a:t>
            </a:r>
            <a:endParaRPr sz="36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0"/>
          <p:cNvPicPr preferRelativeResize="0"/>
          <p:nvPr/>
        </p:nvPicPr>
        <p:blipFill>
          <a:blip r:embed="rId3">
            <a:alphaModFix/>
          </a:blip>
          <a:stretch>
            <a:fillRect/>
          </a:stretch>
        </p:blipFill>
        <p:spPr>
          <a:xfrm>
            <a:off x="152400" y="152400"/>
            <a:ext cx="8602134" cy="4838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1"/>
          <p:cNvPicPr preferRelativeResize="0"/>
          <p:nvPr/>
        </p:nvPicPr>
        <p:blipFill>
          <a:blip r:embed="rId3">
            <a:alphaModFix/>
          </a:blip>
          <a:stretch>
            <a:fillRect/>
          </a:stretch>
        </p:blipFill>
        <p:spPr>
          <a:xfrm>
            <a:off x="152400" y="152400"/>
            <a:ext cx="8467724" cy="48387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708</Words>
  <Application>Microsoft Macintosh PowerPoint</Application>
  <PresentationFormat>Diavoorstelling (16:9)</PresentationFormat>
  <Paragraphs>109</Paragraphs>
  <Slides>31</Slides>
  <Notes>31</Notes>
  <HiddenSlides>0</HiddenSlides>
  <MMClips>0</MMClips>
  <ScaleCrop>false</ScaleCrop>
  <HeadingPairs>
    <vt:vector size="6" baseType="variant">
      <vt:variant>
        <vt:lpstr>Gebruikte lettertypen</vt:lpstr>
      </vt:variant>
      <vt:variant>
        <vt:i4>1</vt:i4>
      </vt:variant>
      <vt:variant>
        <vt:lpstr>Thema</vt:lpstr>
      </vt:variant>
      <vt:variant>
        <vt:i4>1</vt:i4>
      </vt:variant>
      <vt:variant>
        <vt:lpstr>Diatitels</vt:lpstr>
      </vt:variant>
      <vt:variant>
        <vt:i4>31</vt:i4>
      </vt:variant>
    </vt:vector>
  </HeadingPairs>
  <TitlesOfParts>
    <vt:vector size="33" baseType="lpstr">
      <vt:lpstr>Arial</vt:lpstr>
      <vt:lpstr>Simple Light</vt:lpstr>
      <vt:lpstr>Navigating change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AI in  Talent Acquisition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The future of executive search</vt:lpstr>
      <vt:lpstr>The future of executive search</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Kirsten van de Groep</cp:lastModifiedBy>
  <cp:revision>1</cp:revision>
  <dcterms:modified xsi:type="dcterms:W3CDTF">2024-10-17T10:16:48Z</dcterms:modified>
</cp:coreProperties>
</file>